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  <p:sldMasterId id="2147483700" r:id="rId2"/>
  </p:sldMasterIdLst>
  <p:handoutMasterIdLst>
    <p:handoutMasterId r:id="rId21"/>
  </p:handoutMasterIdLst>
  <p:sldIdLst>
    <p:sldId id="431" r:id="rId3"/>
    <p:sldId id="531" r:id="rId4"/>
    <p:sldId id="533" r:id="rId5"/>
    <p:sldId id="532" r:id="rId6"/>
    <p:sldId id="521" r:id="rId7"/>
    <p:sldId id="528" r:id="rId8"/>
    <p:sldId id="515" r:id="rId9"/>
    <p:sldId id="534" r:id="rId10"/>
    <p:sldId id="517" r:id="rId11"/>
    <p:sldId id="538" r:id="rId12"/>
    <p:sldId id="537" r:id="rId13"/>
    <p:sldId id="536" r:id="rId14"/>
    <p:sldId id="539" r:id="rId15"/>
    <p:sldId id="397" r:id="rId16"/>
    <p:sldId id="396" r:id="rId17"/>
    <p:sldId id="535" r:id="rId18"/>
    <p:sldId id="447" r:id="rId19"/>
    <p:sldId id="398" r:id="rId20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435"/>
    <a:srgbClr val="353C46"/>
    <a:srgbClr val="FFC000"/>
    <a:srgbClr val="535353"/>
    <a:srgbClr val="052A5E"/>
    <a:srgbClr val="2A282D"/>
    <a:srgbClr val="232528"/>
    <a:srgbClr val="2B2C31"/>
    <a:srgbClr val="29282D"/>
    <a:srgbClr val="2E36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6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5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256BBC-FB3A-4977-A752-C8EA38F504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D6309E-BCC8-474C-951C-F5C5CC7314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38FF0-FC46-4C2E-B57A-D0011966F79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F77A3-EFCC-4CF8-A57C-A2E7698AAC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04F41-731A-4B1E-B2EF-AAE164EAA6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5C576-D0E4-4749-8FE8-E4C71B434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60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765F-08B4-4DD4-86F4-EE5090E5A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7AF5F2-9B45-4670-B602-9A077C9FB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916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08B5B-79EA-4679-87DA-3EBE2BF1B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C0E6C-830A-43E6-98A8-013C0B393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845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0E3EBC-56F3-4451-89DF-2BC90733A6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43D37C-EA79-4D5B-A590-B02866F89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051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955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98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C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9441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77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11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469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610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098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FF51-E54D-4880-B845-FE3B849D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CF354-58EF-4FB2-B011-01599C7AA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  <a:lvl2pPr>
              <a:defRPr>
                <a:solidFill>
                  <a:srgbClr val="FFC000"/>
                </a:solidFill>
              </a:defRPr>
            </a:lvl2pPr>
            <a:lvl3pPr>
              <a:defRPr>
                <a:solidFill>
                  <a:srgbClr val="FFC000"/>
                </a:solidFill>
              </a:defRPr>
            </a:lvl3pPr>
            <a:lvl4pPr>
              <a:defRPr>
                <a:solidFill>
                  <a:srgbClr val="FFC000"/>
                </a:solidFill>
              </a:defRPr>
            </a:lvl4pPr>
            <a:lvl5pPr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4701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819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63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2E67-F84E-406F-B1CF-48E584456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4500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A396A-2747-4EAC-807B-2F5C439C7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FFC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165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B38B9-E687-482B-8306-9D10A7270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413EF-2422-4902-902A-5D4DF69C5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70592-FB3E-46E6-8248-5CF946FA6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820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A86D6-964D-40D1-A709-BEC63196F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3B5CC-50E2-4CFC-9B17-07DED7F86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023780-E6BC-4B0F-BFFD-B5C3B6C1D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FA075-8825-49A8-A41B-267F61ADC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E17C66-610C-4A1C-9B83-023A8D37B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5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16FB-DC87-4C56-A22F-4E02A6091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276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96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33638-F3C8-4862-8C5A-E4A14E611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95047-ACDF-4202-A981-727CE338B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91343-A7EE-498F-A0CD-DE3E65A9A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657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A227-56CB-46A4-AE7D-0FFFDC1EA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010C6-B173-4C6F-83FD-6A4BFA4B5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C9098-0312-4050-90DC-8EF39C66E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088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9EB42A-388B-4B69-8D7D-0BC56C155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3BF58-9C5B-4DBC-8A4A-B5109B8D9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089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FFC000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FFC000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FFC000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FFC000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FFC0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79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C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C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C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C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C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6.png"/><Relationship Id="rId10" Type="http://schemas.openxmlformats.org/officeDocument/2006/relationships/image" Target="../media/image23.png"/><Relationship Id="rId4" Type="http://schemas.openxmlformats.org/officeDocument/2006/relationships/image" Target="../media/image18.gif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131CF-F68F-4E5C-8457-40B2B8DF0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996" y="6035040"/>
            <a:ext cx="2534004" cy="822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CB1D45-56C6-4F13-AEA0-B7A35332C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622430"/>
            <a:ext cx="12192000" cy="32355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EA56E2-7DF4-498C-A92F-539CD879D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9385419" y="708152"/>
            <a:ext cx="3514735" cy="2098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F0D09B-E732-4283-942E-237CFB085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208" y="65532"/>
            <a:ext cx="5547367" cy="5547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0"/>
            <a:ext cx="10665069" cy="914400"/>
          </a:xfrm>
        </p:spPr>
        <p:txBody>
          <a:bodyPr>
            <a:normAutofit/>
          </a:bodyPr>
          <a:lstStyle/>
          <a:p>
            <a:r>
              <a:rPr lang="en-US" sz="4000" dirty="0"/>
              <a:t>Monthly Space News  -- and year end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4" y="750620"/>
            <a:ext cx="5779484" cy="7230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Greg Stanley</a:t>
            </a:r>
          </a:p>
          <a:p>
            <a:pPr marL="0" indent="0">
              <a:buNone/>
            </a:pPr>
            <a:r>
              <a:rPr lang="en-US" sz="2400" dirty="0"/>
              <a:t>Jan. 8</a:t>
            </a:r>
            <a:r>
              <a:rPr lang="en-US" sz="2400"/>
              <a:t>, 2022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0095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58" y="118091"/>
            <a:ext cx="11977505" cy="6542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Some 2021 Lowlights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19" y="772320"/>
            <a:ext cx="11475135" cy="5967589"/>
          </a:xfrm>
        </p:spPr>
        <p:txBody>
          <a:bodyPr>
            <a:normAutofit/>
          </a:bodyPr>
          <a:lstStyle/>
          <a:p>
            <a:r>
              <a:rPr lang="en-US" dirty="0"/>
              <a:t>More delays in SLS, Boeing Starliner, Blue Origin rocket engines, Artemis Moon missions (partly due to Blue Origin legal maneuvers)</a:t>
            </a:r>
          </a:p>
          <a:p>
            <a:r>
              <a:rPr lang="en-US" dirty="0"/>
              <a:t>Russian ASAT test spread debris, requiring ISS to maneuver</a:t>
            </a:r>
          </a:p>
          <a:p>
            <a:r>
              <a:rPr lang="en-US" dirty="0"/>
              <a:t>Chinese space station maneuvered to avoid de-orbiting Starlink satellites</a:t>
            </a:r>
          </a:p>
          <a:p>
            <a:r>
              <a:rPr lang="en-US" dirty="0">
                <a:solidFill>
                  <a:srgbClr val="FFC000"/>
                </a:solidFill>
              </a:rPr>
              <a:t>Aging </a:t>
            </a:r>
            <a:r>
              <a:rPr lang="en-US" dirty="0"/>
              <a:t>Russian modules at ISS threaten reliability with cracks and leaks</a:t>
            </a:r>
          </a:p>
          <a:p>
            <a:r>
              <a:rPr lang="en-US" dirty="0">
                <a:solidFill>
                  <a:srgbClr val="FFC000"/>
                </a:solidFill>
              </a:rPr>
              <a:t>Accidental </a:t>
            </a:r>
            <a:r>
              <a:rPr lang="en-US" dirty="0"/>
              <a:t>Russian thruster firing destabilized ISS – twice! </a:t>
            </a:r>
          </a:p>
        </p:txBody>
      </p:sp>
    </p:spTree>
    <p:extLst>
      <p:ext uri="{BB962C8B-B14F-4D97-AF65-F5344CB8AC3E}">
        <p14:creationId xmlns:p14="http://schemas.microsoft.com/office/powerpoint/2010/main" val="1577941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58" y="118091"/>
            <a:ext cx="11977505" cy="6542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Trends in space 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" y="772320"/>
            <a:ext cx="10709148" cy="59675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Rapid ascent of Chinese space program</a:t>
            </a:r>
          </a:p>
          <a:p>
            <a:pPr lvl="1"/>
            <a:r>
              <a:rPr lang="en-US" dirty="0"/>
              <a:t>I</a:t>
            </a:r>
            <a:r>
              <a:rPr lang="en-US" dirty="0">
                <a:solidFill>
                  <a:srgbClr val="FFC000"/>
                </a:solidFill>
              </a:rPr>
              <a:t>ncluding number of launches and variety of rockets and programs</a:t>
            </a:r>
          </a:p>
          <a:p>
            <a:r>
              <a:rPr lang="en-US" dirty="0"/>
              <a:t>Market lead of SpaceX Falcon 9 due to reliability and low cost 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31 of 51 US missions were on Falcon 9, all successful</a:t>
            </a:r>
          </a:p>
          <a:p>
            <a:pPr lvl="1"/>
            <a:r>
              <a:rPr lang="en-US" dirty="0"/>
              <a:t>Proof of re-usability:  only 2 new first stages were needed!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dirty="0"/>
              <a:t>Rise of new launch companies like Rocket Lab (with 6 launches)</a:t>
            </a:r>
          </a:p>
          <a:p>
            <a:r>
              <a:rPr lang="en-US" dirty="0"/>
              <a:t>Rise of new companies providing services in space, just assuming launch costs will get cheaper (e.g., satellite constellations)</a:t>
            </a:r>
          </a:p>
          <a:p>
            <a:r>
              <a:rPr lang="en-US" dirty="0"/>
              <a:t>Profusion of satellites</a:t>
            </a:r>
          </a:p>
          <a:p>
            <a:pPr lvl="1"/>
            <a:r>
              <a:rPr lang="en-US" dirty="0"/>
              <a:t>Especially in Low Earth Orbit (LEO)</a:t>
            </a:r>
          </a:p>
          <a:p>
            <a:pPr lvl="1"/>
            <a:r>
              <a:rPr lang="en-US" dirty="0"/>
              <a:t>Small satellites (down to the size of a sandwich – ¼ of a </a:t>
            </a:r>
            <a:r>
              <a:rPr lang="en-US" dirty="0" err="1"/>
              <a:t>cubesat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9675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58" y="118091"/>
            <a:ext cx="11977505" cy="6542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Expectations for 2022, part 1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19" y="772320"/>
            <a:ext cx="11290495" cy="5967589"/>
          </a:xfrm>
        </p:spPr>
        <p:txBody>
          <a:bodyPr>
            <a:normAutofit/>
          </a:bodyPr>
          <a:lstStyle/>
          <a:p>
            <a:r>
              <a:rPr lang="en-US" dirty="0"/>
              <a:t>More launches:  estimates are for 150</a:t>
            </a:r>
          </a:p>
          <a:p>
            <a:r>
              <a:rPr lang="en-US" dirty="0"/>
              <a:t>More competition in rockets if they stay on schedule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SpaceX </a:t>
            </a:r>
            <a:r>
              <a:rPr lang="en-US" dirty="0"/>
              <a:t>Starship should achieve orbit, promising reduced cost for space access</a:t>
            </a:r>
          </a:p>
          <a:p>
            <a:pPr lvl="1"/>
            <a:r>
              <a:rPr lang="en-US" dirty="0"/>
              <a:t>Chinese and European progress on reusable craft to challenge Falcon 9 and Starship</a:t>
            </a:r>
          </a:p>
          <a:p>
            <a:pPr lvl="1"/>
            <a:r>
              <a:rPr lang="en-US" dirty="0"/>
              <a:t>New rockets (Starship/Super Heavy, SLS, Vega-C, Ariane 6, H3, Terran 1, Vulcan,  … )</a:t>
            </a:r>
          </a:p>
          <a:p>
            <a:r>
              <a:rPr lang="en-US" dirty="0"/>
              <a:t>Up to 9 Moon missions, including robotic landers</a:t>
            </a:r>
          </a:p>
        </p:txBody>
      </p:sp>
    </p:spTree>
    <p:extLst>
      <p:ext uri="{BB962C8B-B14F-4D97-AF65-F5344CB8AC3E}">
        <p14:creationId xmlns:p14="http://schemas.microsoft.com/office/powerpoint/2010/main" val="3939516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58" y="118091"/>
            <a:ext cx="11977505" cy="6542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Expectations for 2022, part 2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19" y="772320"/>
            <a:ext cx="11290495" cy="5967589"/>
          </a:xfrm>
        </p:spPr>
        <p:txBody>
          <a:bodyPr>
            <a:normAutofit/>
          </a:bodyPr>
          <a:lstStyle/>
          <a:p>
            <a:r>
              <a:rPr lang="en-US" dirty="0"/>
              <a:t>Increasing growth in commercialization and space-based services</a:t>
            </a:r>
          </a:p>
          <a:p>
            <a:pPr lvl="1"/>
            <a:r>
              <a:rPr lang="en-US" dirty="0"/>
              <a:t>Especially in LEO (Low Earth Orbit)</a:t>
            </a:r>
          </a:p>
          <a:p>
            <a:pPr lvl="1"/>
            <a:r>
              <a:rPr lang="en-US" dirty="0"/>
              <a:t>Internet service  (Starlink, OneWeb, … ) </a:t>
            </a:r>
          </a:p>
          <a:p>
            <a:pPr lvl="1"/>
            <a:r>
              <a:rPr lang="en-US" dirty="0"/>
              <a:t>Monitoring:  e.g., “how many cars park in Walmart parking lots each day”</a:t>
            </a:r>
          </a:p>
          <a:p>
            <a:pPr lvl="2"/>
            <a:r>
              <a:rPr lang="en-US" dirty="0"/>
              <a:t>Companies like Planet Labs, Black Sky, Maxar have satellites and analytics to answer that</a:t>
            </a:r>
          </a:p>
          <a:p>
            <a:pPr lvl="1"/>
            <a:r>
              <a:rPr lang="en-US" dirty="0"/>
              <a:t>“In-orbit services” growth</a:t>
            </a:r>
          </a:p>
          <a:p>
            <a:pPr lvl="2"/>
            <a:r>
              <a:rPr lang="en-US" dirty="0"/>
              <a:t>Moving existing satellites, e.g., GEO satellites out of propulsion fuel</a:t>
            </a:r>
          </a:p>
          <a:p>
            <a:pPr lvl="2"/>
            <a:r>
              <a:rPr lang="en-US" dirty="0"/>
              <a:t>Capturing and moving or de-orbiting space junk</a:t>
            </a:r>
          </a:p>
          <a:p>
            <a:pPr lvl="2"/>
            <a:r>
              <a:rPr lang="en-US" dirty="0"/>
              <a:t>Space tugs to deploy satellites to multiple orbits from one large (low cost) launch</a:t>
            </a:r>
          </a:p>
          <a:p>
            <a:r>
              <a:rPr lang="en-US" dirty="0"/>
              <a:t>Increasing conflict over utilization of space</a:t>
            </a:r>
          </a:p>
          <a:p>
            <a:pPr lvl="1"/>
            <a:r>
              <a:rPr lang="en-US" dirty="0"/>
              <a:t>M</a:t>
            </a:r>
            <a:r>
              <a:rPr lang="en-US" dirty="0">
                <a:solidFill>
                  <a:srgbClr val="FFC000"/>
                </a:solidFill>
              </a:rPr>
              <a:t>ore obvious space race between China and the US, both in orbit and to the Moon</a:t>
            </a:r>
          </a:p>
          <a:p>
            <a:pPr lvl="1"/>
            <a:r>
              <a:rPr lang="en-US" dirty="0"/>
              <a:t>Increased concern over space junk, avoiding collisions, hardening satellite systems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Increased military reliance on commercial services</a:t>
            </a:r>
          </a:p>
        </p:txBody>
      </p:sp>
    </p:spTree>
    <p:extLst>
      <p:ext uri="{BB962C8B-B14F-4D97-AF65-F5344CB8AC3E}">
        <p14:creationId xmlns:p14="http://schemas.microsoft.com/office/powerpoint/2010/main" val="1013533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picturesque view of a Falcon 9 Starlink launch from Vandenberg Space Force Base in December 2021.">
            <a:extLst>
              <a:ext uri="{FF2B5EF4-FFF2-40B4-BE49-F238E27FC236}">
                <a16:creationId xmlns:a16="http://schemas.microsoft.com/office/drawing/2014/main" id="{24F3AFEF-890C-4E96-B117-3070D8615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05"/>
            <a:ext cx="12191999" cy="68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3370"/>
            <a:ext cx="11878056" cy="5453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many launches since the last meeting (Dec 11)?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B41DE8-4ABB-42BF-9AE8-BA7524CB1A25}"/>
              </a:ext>
            </a:extLst>
          </p:cNvPr>
          <p:cNvSpPr txBox="1"/>
          <p:nvPr/>
        </p:nvSpPr>
        <p:spPr>
          <a:xfrm>
            <a:off x="545123" y="857715"/>
            <a:ext cx="5931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C000"/>
                </a:solidFill>
              </a:rPr>
              <a:t>This includes failed launches if they lift off the launch pad</a:t>
            </a:r>
          </a:p>
          <a:p>
            <a:endParaRPr lang="en-US" i="1" dirty="0">
              <a:solidFill>
                <a:srgbClr val="FFC000"/>
              </a:solidFill>
            </a:endParaRPr>
          </a:p>
          <a:p>
            <a:r>
              <a:rPr lang="en-US" i="1" dirty="0">
                <a:solidFill>
                  <a:srgbClr val="FFC000"/>
                </a:solidFill>
              </a:rPr>
              <a:t>Only includes launches attempting going into orbit or beyond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233421-1000-4001-A5E2-64E4F207B04D}"/>
              </a:ext>
            </a:extLst>
          </p:cNvPr>
          <p:cNvGrpSpPr/>
          <p:nvPr/>
        </p:nvGrpSpPr>
        <p:grpSpPr>
          <a:xfrm>
            <a:off x="10518435" y="2708490"/>
            <a:ext cx="1524213" cy="2893192"/>
            <a:chOff x="7414548" y="3698244"/>
            <a:chExt cx="1524213" cy="28931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3C14E15-F09A-4120-8149-E94B6B804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14548" y="5076750"/>
              <a:ext cx="1524213" cy="151468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A4E0F33-071F-4D11-8C86-C641EB408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3802" y="3698244"/>
              <a:ext cx="647790" cy="1114581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A1E761A-538A-408D-BCED-C5A8D684CA6E}"/>
              </a:ext>
            </a:extLst>
          </p:cNvPr>
          <p:cNvSpPr/>
          <p:nvPr/>
        </p:nvSpPr>
        <p:spPr>
          <a:xfrm>
            <a:off x="1288175" y="6396853"/>
            <a:ext cx="90499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  <a:latin typeface="Calibri Light" panose="020F0302020204030204"/>
                <a:ea typeface="+mj-ea"/>
                <a:cs typeface="+mj-cs"/>
              </a:rPr>
              <a:t>December, 2021 SpaceX Falcon 9 launch from Vandenberg Space Force Base.  Credit:  SpaceX</a:t>
            </a:r>
          </a:p>
        </p:txBody>
      </p:sp>
    </p:spTree>
    <p:extLst>
      <p:ext uri="{BB962C8B-B14F-4D97-AF65-F5344CB8AC3E}">
        <p14:creationId xmlns:p14="http://schemas.microsoft.com/office/powerpoint/2010/main" val="2659406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04337"/>
            <a:ext cx="11841480" cy="7507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Launches since last meeting </a:t>
            </a:r>
            <a:br>
              <a:rPr lang="en-US" dirty="0">
                <a:solidFill>
                  <a:srgbClr val="FFC000"/>
                </a:solidFill>
              </a:rPr>
            </a:b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32" y="724622"/>
            <a:ext cx="11301984" cy="485849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Dec 13 – </a:t>
            </a:r>
            <a:r>
              <a:rPr lang="en-US" dirty="0"/>
              <a:t>Proton</a:t>
            </a:r>
            <a:r>
              <a:rPr lang="en-US" dirty="0">
                <a:solidFill>
                  <a:srgbClr val="FFC000"/>
                </a:solidFill>
              </a:rPr>
              <a:t> – 2 communications satellites (TV, radio, internet relay)</a:t>
            </a:r>
          </a:p>
          <a:p>
            <a:r>
              <a:rPr lang="en-US" dirty="0"/>
              <a:t>Dec 13 – Long March 3B – communications satellite</a:t>
            </a:r>
          </a:p>
          <a:p>
            <a:r>
              <a:rPr lang="en-US" dirty="0"/>
              <a:t>Dec 14 – Kuaizhou-1A (China) – 2 </a:t>
            </a:r>
            <a:r>
              <a:rPr lang="en-US" dirty="0" err="1"/>
              <a:t>Geely</a:t>
            </a:r>
            <a:r>
              <a:rPr lang="en-US" dirty="0"/>
              <a:t> satellites supporting autonomous driving (FAIL)</a:t>
            </a:r>
          </a:p>
          <a:p>
            <a:r>
              <a:rPr lang="en-US" dirty="0"/>
              <a:t>Dec 18</a:t>
            </a:r>
            <a:r>
              <a:rPr lang="en-US" dirty="0">
                <a:solidFill>
                  <a:srgbClr val="FFC000"/>
                </a:solidFill>
              </a:rPr>
              <a:t> – Falcon 9 – 52 Starlink (internet) satellites</a:t>
            </a:r>
          </a:p>
          <a:p>
            <a:r>
              <a:rPr lang="en-US" dirty="0"/>
              <a:t>Dec 18</a:t>
            </a:r>
            <a:r>
              <a:rPr lang="en-US" dirty="0">
                <a:solidFill>
                  <a:srgbClr val="FFC000"/>
                </a:solidFill>
              </a:rPr>
              <a:t> – Falcon 9 – Turkish communications satellite</a:t>
            </a:r>
          </a:p>
          <a:p>
            <a:r>
              <a:rPr lang="en-US" dirty="0">
                <a:solidFill>
                  <a:srgbClr val="FFC000"/>
                </a:solidFill>
              </a:rPr>
              <a:t>Dec 21 – </a:t>
            </a:r>
            <a:r>
              <a:rPr lang="en-US" dirty="0"/>
              <a:t>Falcon 9 </a:t>
            </a:r>
            <a:r>
              <a:rPr lang="en-US" dirty="0">
                <a:solidFill>
                  <a:srgbClr val="FFC000"/>
                </a:solidFill>
              </a:rPr>
              <a:t>– Cargo resupply to the International Space Station (ISS)</a:t>
            </a:r>
          </a:p>
          <a:p>
            <a:r>
              <a:rPr lang="en-US" dirty="0"/>
              <a:t>Dec 22</a:t>
            </a:r>
            <a:r>
              <a:rPr lang="en-US" dirty="0">
                <a:solidFill>
                  <a:srgbClr val="FFC000"/>
                </a:solidFill>
              </a:rPr>
              <a:t> – H-2A (Mitsubishi) – Inmarsat communications satellite</a:t>
            </a:r>
          </a:p>
          <a:p>
            <a:r>
              <a:rPr lang="en-US" dirty="0"/>
              <a:t>Dec 23</a:t>
            </a:r>
            <a:r>
              <a:rPr lang="en-US" dirty="0">
                <a:solidFill>
                  <a:srgbClr val="FFC000"/>
                </a:solidFill>
              </a:rPr>
              <a:t>– </a:t>
            </a:r>
            <a:r>
              <a:rPr lang="en-US" dirty="0"/>
              <a:t>Long March 7A</a:t>
            </a:r>
            <a:r>
              <a:rPr lang="en-US" dirty="0">
                <a:solidFill>
                  <a:srgbClr val="FFC000"/>
                </a:solidFill>
              </a:rPr>
              <a:t>– 2 classified satellites</a:t>
            </a:r>
          </a:p>
          <a:p>
            <a:r>
              <a:rPr lang="en-US" dirty="0"/>
              <a:t>Dec 25</a:t>
            </a:r>
            <a:r>
              <a:rPr lang="en-US" dirty="0">
                <a:solidFill>
                  <a:srgbClr val="FFC000"/>
                </a:solidFill>
              </a:rPr>
              <a:t> – Ariane 5 – James Webb Space Telescope</a:t>
            </a:r>
          </a:p>
          <a:p>
            <a:r>
              <a:rPr lang="en-US" dirty="0"/>
              <a:t>Dec 27</a:t>
            </a:r>
            <a:r>
              <a:rPr lang="en-US" dirty="0">
                <a:solidFill>
                  <a:srgbClr val="FFC000"/>
                </a:solidFill>
              </a:rPr>
              <a:t> – Soyuz– 36 OneWeb (internet) satellites</a:t>
            </a:r>
          </a:p>
          <a:p>
            <a:r>
              <a:rPr lang="en-US" dirty="0"/>
              <a:t>Dec 27</a:t>
            </a:r>
            <a:r>
              <a:rPr lang="en-US" dirty="0">
                <a:solidFill>
                  <a:srgbClr val="FFC000"/>
                </a:solidFill>
              </a:rPr>
              <a:t> – </a:t>
            </a:r>
            <a:r>
              <a:rPr lang="en-US" dirty="0"/>
              <a:t>Angara-A5 (Russia) </a:t>
            </a:r>
            <a:r>
              <a:rPr lang="en-US" dirty="0">
                <a:solidFill>
                  <a:srgbClr val="FFC000"/>
                </a:solidFill>
              </a:rPr>
              <a:t>– test flight (</a:t>
            </a:r>
            <a:r>
              <a:rPr lang="en-US" dirty="0"/>
              <a:t>FAIL</a:t>
            </a:r>
            <a:r>
              <a:rPr lang="en-US" dirty="0">
                <a:solidFill>
                  <a:srgbClr val="FFC000"/>
                </a:solidFill>
              </a:rPr>
              <a:t> in upper stage)</a:t>
            </a:r>
          </a:p>
          <a:p>
            <a:r>
              <a:rPr lang="en-US" dirty="0"/>
              <a:t>Jan 06</a:t>
            </a:r>
            <a:r>
              <a:rPr lang="en-US" dirty="0">
                <a:solidFill>
                  <a:srgbClr val="FFC000"/>
                </a:solidFill>
              </a:rPr>
              <a:t> – </a:t>
            </a:r>
            <a:r>
              <a:rPr lang="en-US" dirty="0"/>
              <a:t>Falcon 9</a:t>
            </a:r>
            <a:r>
              <a:rPr lang="en-US" dirty="0">
                <a:solidFill>
                  <a:srgbClr val="FFC000"/>
                </a:solidFill>
              </a:rPr>
              <a:t> – 49 Starlink (internet) satellites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06A6A1-125D-4550-929F-CAFA8062F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55" y="1090430"/>
            <a:ext cx="443841" cy="3037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24030F-03E0-432C-9815-4422A08DB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02" y="4950197"/>
            <a:ext cx="442746" cy="2893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A7B715-394A-4AD6-9E2A-ACCE5D992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96" y="724622"/>
            <a:ext cx="455558" cy="3037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8E5FF1-8FCC-405C-8C4A-54D844414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97" y="4142347"/>
            <a:ext cx="455557" cy="3037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40C730-6EDC-42E2-82A7-8A0BE13A4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55" y="1494195"/>
            <a:ext cx="443841" cy="3037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7DF2599-B307-4065-B4E2-790F00FC1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02" y="1856024"/>
            <a:ext cx="442746" cy="2893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E20C916-64B3-42A7-BC15-CA4E5775F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55" y="3383828"/>
            <a:ext cx="443841" cy="3037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15746E4-5EC5-4436-B3B1-D061E24C7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02" y="2225326"/>
            <a:ext cx="442746" cy="28934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571AA95-C242-47F3-ACD0-1A48C6D8C0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496" y="3753199"/>
            <a:ext cx="455558" cy="3117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5B64F15-F475-49AB-B836-C58C6B8EA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02" y="2604383"/>
            <a:ext cx="442746" cy="2893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EB41086-EC49-4A72-B7B2-BDDDC77623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97" y="2961099"/>
            <a:ext cx="456357" cy="3042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C6C37C0-6759-467F-ACE3-839BD2809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97" y="4517314"/>
            <a:ext cx="455557" cy="3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3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58" y="118091"/>
            <a:ext cx="11977505" cy="6542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Summary of launches (orbit or </a:t>
            </a:r>
            <a:r>
              <a:rPr lang="en-US" dirty="0"/>
              <a:t>beyond</a:t>
            </a:r>
            <a:r>
              <a:rPr lang="en-US" dirty="0">
                <a:solidFill>
                  <a:srgbClr val="FFC000"/>
                </a:solidFill>
              </a:rPr>
              <a:t>) in 2021*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" y="898851"/>
            <a:ext cx="11545472" cy="544040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US:  51 launches, with 48 successes (includes Rocket Lab)</a:t>
            </a:r>
          </a:p>
          <a:p>
            <a:r>
              <a:rPr lang="en-US" dirty="0">
                <a:solidFill>
                  <a:srgbClr val="FFC000"/>
                </a:solidFill>
              </a:rPr>
              <a:t>China: 48 launches, with 45 successes (</a:t>
            </a:r>
            <a:r>
              <a:rPr lang="en-US" dirty="0"/>
              <a:t>ano</a:t>
            </a:r>
            <a:r>
              <a:rPr lang="en-US" dirty="0">
                <a:solidFill>
                  <a:srgbClr val="FFC000"/>
                </a:solidFill>
              </a:rPr>
              <a:t>ther count: 56 launches/53 successes)</a:t>
            </a:r>
          </a:p>
          <a:p>
            <a:r>
              <a:rPr lang="en-US" dirty="0">
                <a:solidFill>
                  <a:srgbClr val="FFC000"/>
                </a:solidFill>
              </a:rPr>
              <a:t>Russia: 24 launches, 23 successes</a:t>
            </a:r>
          </a:p>
          <a:p>
            <a:r>
              <a:rPr lang="en-US" dirty="0">
                <a:solidFill>
                  <a:srgbClr val="FFC000"/>
                </a:solidFill>
              </a:rPr>
              <a:t>Europe (ESA): 6 launches, 6 successes</a:t>
            </a:r>
          </a:p>
          <a:p>
            <a:r>
              <a:rPr lang="en-US" dirty="0">
                <a:solidFill>
                  <a:srgbClr val="FFC000"/>
                </a:solidFill>
              </a:rPr>
              <a:t>India: 2 launches, 1 success</a:t>
            </a:r>
          </a:p>
          <a:p>
            <a:r>
              <a:rPr lang="en-US" dirty="0">
                <a:solidFill>
                  <a:srgbClr val="FFC000"/>
                </a:solidFill>
              </a:rPr>
              <a:t>Iran:  0 launches (</a:t>
            </a:r>
            <a:r>
              <a:rPr lang="en-US" dirty="0"/>
              <a:t>not counting </a:t>
            </a:r>
            <a:r>
              <a:rPr lang="en-US" dirty="0">
                <a:solidFill>
                  <a:srgbClr val="FFC000"/>
                </a:solidFill>
              </a:rPr>
              <a:t>2 unannounced failures)</a:t>
            </a:r>
          </a:p>
          <a:p>
            <a:r>
              <a:rPr lang="en-US" dirty="0">
                <a:solidFill>
                  <a:srgbClr val="FFC000"/>
                </a:solidFill>
              </a:rPr>
              <a:t>Israel:  0 launches</a:t>
            </a:r>
          </a:p>
          <a:p>
            <a:r>
              <a:rPr lang="en-US" dirty="0">
                <a:solidFill>
                  <a:srgbClr val="FFC000"/>
                </a:solidFill>
              </a:rPr>
              <a:t>Japan:  2 launches, 2 successes</a:t>
            </a:r>
          </a:p>
          <a:p>
            <a:r>
              <a:rPr lang="en-US" dirty="0">
                <a:solidFill>
                  <a:srgbClr val="FFC000"/>
                </a:solidFill>
              </a:rPr>
              <a:t>South Korea:  1 launch, 0 successes</a:t>
            </a:r>
          </a:p>
          <a:p>
            <a:r>
              <a:rPr lang="en-US" dirty="0"/>
              <a:t>UAE:  0 launches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Total:  134 launches: 125 successes, 9 fails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2020:  114 launches:  104 successes, 10 fails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2019:  102  launches:  97 successes, 5 fails</a:t>
            </a:r>
          </a:p>
          <a:p>
            <a:r>
              <a:rPr lang="en-US" u="sng" dirty="0"/>
              <a:t>Close to or exceeded records set in 1967 (139 launches) and 1976 (125 successes)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DF4135-15E9-4DB7-B246-544634C60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9" y="1721055"/>
            <a:ext cx="442746" cy="295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9C7D08-41EB-40F3-87C6-428F7A6D3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2" y="1288414"/>
            <a:ext cx="443841" cy="3037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9D2012-73B7-42AA-9343-1A63E9EE1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3" y="2109316"/>
            <a:ext cx="455558" cy="311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81ECD7-9359-489A-8874-A63642700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9" y="879720"/>
            <a:ext cx="442746" cy="289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D0498A-E3B3-4DBD-B431-E9484176CA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99" y="3736910"/>
            <a:ext cx="442746" cy="2951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641179-4478-40BD-BDE1-03BB445803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99" y="4158605"/>
            <a:ext cx="442746" cy="2951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D701FC-47D7-4B0D-9EBF-1F113C8182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93" y="2539332"/>
            <a:ext cx="455558" cy="3037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D5F9B0-868E-44C0-94DE-4A2924A708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93" y="2939859"/>
            <a:ext cx="455559" cy="2596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1BC7D9-0464-4137-A603-6AEC9ECDF8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99" y="3326059"/>
            <a:ext cx="442746" cy="3223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F484E3-1CB1-4060-A34C-25B41412DB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59696" y="4580300"/>
            <a:ext cx="449153" cy="2245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8A3A091-A06F-4FF5-B74A-B51B297134BE}"/>
              </a:ext>
            </a:extLst>
          </p:cNvPr>
          <p:cNvSpPr/>
          <p:nvPr/>
        </p:nvSpPr>
        <p:spPr>
          <a:xfrm>
            <a:off x="116958" y="6396853"/>
            <a:ext cx="8789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  <a:latin typeface="Calibri Light" panose="020F0302020204030204"/>
                <a:ea typeface="+mj-ea"/>
                <a:cs typeface="+mj-cs"/>
              </a:rPr>
              <a:t>* Based on Monthly Space News reports.  Other counts vary, mainly for Chinese launches</a:t>
            </a:r>
          </a:p>
        </p:txBody>
      </p:sp>
    </p:spTree>
    <p:extLst>
      <p:ext uri="{BB962C8B-B14F-4D97-AF65-F5344CB8AC3E}">
        <p14:creationId xmlns:p14="http://schemas.microsoft.com/office/powerpoint/2010/main" val="1332768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3C37721-3998-468C-BACF-1F47F2567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634" y="5171840"/>
            <a:ext cx="3391373" cy="1686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F1D1A5-D0CE-4165-906D-15365AA5D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653" y="0"/>
            <a:ext cx="489634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65F1BAE-BBDB-4ACF-80F5-ED93157DC12C}"/>
              </a:ext>
            </a:extLst>
          </p:cNvPr>
          <p:cNvSpPr/>
          <p:nvPr/>
        </p:nvSpPr>
        <p:spPr>
          <a:xfrm>
            <a:off x="8160469" y="6496462"/>
            <a:ext cx="13585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C000"/>
                </a:solidFill>
                <a:latin typeface="Calibri Light" panose="020F0302020204030204"/>
                <a:ea typeface="+mj-ea"/>
                <a:cs typeface="+mj-cs"/>
              </a:rPr>
              <a:t>Image:  NASA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002" y="153370"/>
            <a:ext cx="9049996" cy="7824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Discussion &amp; questions?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233421-1000-4001-A5E2-64E4F207B04D}"/>
              </a:ext>
            </a:extLst>
          </p:cNvPr>
          <p:cNvGrpSpPr/>
          <p:nvPr/>
        </p:nvGrpSpPr>
        <p:grpSpPr>
          <a:xfrm>
            <a:off x="5333901" y="1701287"/>
            <a:ext cx="1524213" cy="2893192"/>
            <a:chOff x="7414548" y="3698244"/>
            <a:chExt cx="1524213" cy="28931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3C14E15-F09A-4120-8149-E94B6B804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14548" y="5076750"/>
              <a:ext cx="1524213" cy="151468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A4E0F33-071F-4D11-8C86-C641EB408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3802" y="3698244"/>
              <a:ext cx="647790" cy="1114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2801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37BB4CC-B8F9-4677-BB81-1DBD0343B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981" y="1977131"/>
            <a:ext cx="5536019" cy="48808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77072F-7CF1-495D-A3A3-754EF3D79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736" y="3046436"/>
            <a:ext cx="4216852" cy="3816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384" y="146656"/>
            <a:ext cx="8988552" cy="6653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Featured </a:t>
            </a:r>
            <a:r>
              <a:rPr lang="en-US" dirty="0"/>
              <a:t>speaker (Q&amp;A) </a:t>
            </a:r>
            <a:r>
              <a:rPr lang="en-US" dirty="0">
                <a:solidFill>
                  <a:srgbClr val="FFC000"/>
                </a:solidFill>
              </a:rPr>
              <a:t>:  </a:t>
            </a:r>
            <a:r>
              <a:rPr lang="en-US" dirty="0"/>
              <a:t>Jeff Perkins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59C1403-45B5-42A9-B9B0-8257598FDE6B}"/>
              </a:ext>
            </a:extLst>
          </p:cNvPr>
          <p:cNvSpPr txBox="1">
            <a:spLocks/>
          </p:cNvSpPr>
          <p:nvPr/>
        </p:nvSpPr>
        <p:spPr>
          <a:xfrm>
            <a:off x="3072383" y="2955850"/>
            <a:ext cx="5130839" cy="1213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C000"/>
                </a:solidFill>
              </a:rPr>
              <a:t>TOPIC: Orion spacecraft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429AC0-A207-45B6-BA70-82402BECA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7996" y="6035040"/>
            <a:ext cx="2534004" cy="8229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87BB0A-4486-4AF1-AA8B-E9CF818CD2BC}"/>
              </a:ext>
            </a:extLst>
          </p:cNvPr>
          <p:cNvSpPr/>
          <p:nvPr/>
        </p:nvSpPr>
        <p:spPr>
          <a:xfrm>
            <a:off x="6950588" y="6429908"/>
            <a:ext cx="25978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C000"/>
                </a:solidFill>
                <a:latin typeface="Calibri Light" panose="020F0302020204030204"/>
                <a:ea typeface="+mj-ea"/>
                <a:cs typeface="+mj-cs"/>
              </a:rPr>
              <a:t>Images credit:  NASA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A6DDEB-AE5F-4193-9E6F-DF3CC0CCA1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" y="1806205"/>
            <a:ext cx="2678841" cy="505179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813535-EC47-4ECD-A450-371C6A29956C}"/>
              </a:ext>
            </a:extLst>
          </p:cNvPr>
          <p:cNvSpPr txBox="1">
            <a:spLocks/>
          </p:cNvSpPr>
          <p:nvPr/>
        </p:nvSpPr>
        <p:spPr>
          <a:xfrm>
            <a:off x="3072384" y="707579"/>
            <a:ext cx="8595008" cy="2364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C000"/>
                </a:solidFill>
              </a:rPr>
              <a:t>Systems Engineer Principle at Lockheed Martin Space Systems, Houston</a:t>
            </a:r>
          </a:p>
          <a:p>
            <a:r>
              <a:rPr lang="en-US" dirty="0">
                <a:solidFill>
                  <a:srgbClr val="FFC000"/>
                </a:solidFill>
              </a:rPr>
              <a:t>Responsible for technical integrity of the Orion spacecraft</a:t>
            </a:r>
          </a:p>
          <a:p>
            <a:r>
              <a:rPr lang="en-US" dirty="0">
                <a:solidFill>
                  <a:srgbClr val="FFC000"/>
                </a:solidFill>
              </a:rPr>
              <a:t>Previously at Lockheed Martin Aeronautics, responsible for F-35 systems engineering</a:t>
            </a:r>
          </a:p>
          <a:p>
            <a:r>
              <a:rPr lang="en-US" dirty="0">
                <a:solidFill>
                  <a:srgbClr val="FFC000"/>
                </a:solidFill>
              </a:rPr>
              <a:t>BS in Electrical Engineering from Texas A&amp;M</a:t>
            </a:r>
          </a:p>
          <a:p>
            <a:r>
              <a:rPr lang="en-US" dirty="0">
                <a:solidFill>
                  <a:srgbClr val="FFC000"/>
                </a:solidFill>
              </a:rPr>
              <a:t>MBA from University of Dallas</a:t>
            </a:r>
          </a:p>
        </p:txBody>
      </p:sp>
      <p:pic>
        <p:nvPicPr>
          <p:cNvPr id="3074" name="Picture 2" descr="Profile photo of Jeff Perkins">
            <a:extLst>
              <a:ext uri="{FF2B5EF4-FFF2-40B4-BE49-F238E27FC236}">
                <a16:creationId xmlns:a16="http://schemas.microsoft.com/office/drawing/2014/main" id="{80FF1385-4443-4F19-862A-051C58C33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019"/>
            <a:ext cx="2678841" cy="267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B3A53CA-F83B-4C76-BEE4-C432D5A6AB77}"/>
              </a:ext>
            </a:extLst>
          </p:cNvPr>
          <p:cNvSpPr/>
          <p:nvPr/>
        </p:nvSpPr>
        <p:spPr>
          <a:xfrm>
            <a:off x="135878" y="2887719"/>
            <a:ext cx="2597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  <a:latin typeface="Calibri Light" panose="020F0302020204030204"/>
                <a:ea typeface="+mj-ea"/>
                <a:cs typeface="+mj-cs"/>
              </a:rPr>
              <a:t>In Launch Abort System ready for SLS stacking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5BC90D-EE28-47D6-94FC-4A7973E64F84}"/>
              </a:ext>
            </a:extLst>
          </p:cNvPr>
          <p:cNvSpPr/>
          <p:nvPr/>
        </p:nvSpPr>
        <p:spPr>
          <a:xfrm>
            <a:off x="5936575" y="4599775"/>
            <a:ext cx="1616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  <a:latin typeface="Calibri Light" panose="020F0302020204030204"/>
                <a:ea typeface="+mj-ea"/>
                <a:cs typeface="+mj-cs"/>
              </a:rPr>
              <a:t>Crew Module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457F77-A9F5-4924-9D72-3F4BCBFD5FBF}"/>
              </a:ext>
            </a:extLst>
          </p:cNvPr>
          <p:cNvSpPr/>
          <p:nvPr/>
        </p:nvSpPr>
        <p:spPr>
          <a:xfrm>
            <a:off x="2733735" y="4477586"/>
            <a:ext cx="1616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  <a:latin typeface="Calibri Light" panose="020F0302020204030204"/>
                <a:ea typeface="+mj-ea"/>
                <a:cs typeface="+mj-cs"/>
              </a:rPr>
              <a:t>European-built Service Module (ESM)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337CF7-1D1D-47D2-8C80-CFC0F372AE66}"/>
              </a:ext>
            </a:extLst>
          </p:cNvPr>
          <p:cNvSpPr/>
          <p:nvPr/>
        </p:nvSpPr>
        <p:spPr>
          <a:xfrm>
            <a:off x="7669994" y="3244334"/>
            <a:ext cx="4116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  <a:latin typeface="Calibri Light" panose="020F0302020204030204"/>
                <a:ea typeface="+mj-ea"/>
                <a:cs typeface="+mj-cs"/>
              </a:rPr>
              <a:t>Crew Module descent into atmosphere</a:t>
            </a:r>
          </a:p>
        </p:txBody>
      </p:sp>
    </p:spTree>
    <p:extLst>
      <p:ext uri="{BB962C8B-B14F-4D97-AF65-F5344CB8AC3E}">
        <p14:creationId xmlns:p14="http://schemas.microsoft.com/office/powerpoint/2010/main" val="195223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iane 5 launch of JWST">
            <a:extLst>
              <a:ext uri="{FF2B5EF4-FFF2-40B4-BE49-F238E27FC236}">
                <a16:creationId xmlns:a16="http://schemas.microsoft.com/office/drawing/2014/main" id="{66032284-0B9C-4F21-A0F5-D4CF6F057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2384"/>
            <a:ext cx="6860941" cy="378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69" y="146656"/>
            <a:ext cx="11984267" cy="6653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James Webb Space Telescope (JWST) launched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179C104-0590-4A28-8A25-C58CDFF21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454" y="319454"/>
            <a:ext cx="6538547" cy="653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87BB0A-4486-4AF1-AA8B-E9CF818CD2BC}"/>
              </a:ext>
            </a:extLst>
          </p:cNvPr>
          <p:cNvSpPr/>
          <p:nvPr/>
        </p:nvSpPr>
        <p:spPr>
          <a:xfrm>
            <a:off x="7337186" y="6429908"/>
            <a:ext cx="14595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Image credit:  NASA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813535-EC47-4ECD-A450-371C6A29956C}"/>
              </a:ext>
            </a:extLst>
          </p:cNvPr>
          <p:cNvSpPr txBox="1">
            <a:spLocks/>
          </p:cNvSpPr>
          <p:nvPr/>
        </p:nvSpPr>
        <p:spPr>
          <a:xfrm>
            <a:off x="131064" y="707578"/>
            <a:ext cx="11984266" cy="3424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FFC000"/>
                </a:solidFill>
                <a:latin typeface="Calibri" panose="020F0502020204030204"/>
              </a:rPr>
              <a:t>Launched Dec 25 from French Guiana on an Ariane 5 rocket as successor to Hubble Space Telescope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Details covered extensively last month in Doug Hall’s presentation</a:t>
            </a:r>
          </a:p>
          <a:p>
            <a:pPr lvl="1">
              <a:spcBef>
                <a:spcPts val="750"/>
              </a:spcBef>
            </a:pPr>
            <a:r>
              <a:rPr lang="en-US" dirty="0">
                <a:solidFill>
                  <a:srgbClr val="FFC000"/>
                </a:solidFill>
                <a:latin typeface="Calibri" panose="020F0502020204030204"/>
              </a:rPr>
              <a:t>100x more powerful than the Hubble space telescope</a:t>
            </a:r>
          </a:p>
          <a:p>
            <a:pPr lvl="1">
              <a:spcBef>
                <a:spcPts val="750"/>
              </a:spcBef>
            </a:pPr>
            <a:r>
              <a:rPr lang="en-US" dirty="0">
                <a:solidFill>
                  <a:srgbClr val="FFC000"/>
                </a:solidFill>
                <a:latin typeface="Calibri" panose="020F0502020204030204"/>
              </a:rPr>
              <a:t>Most risk: complex unfolding and calibration of all its parts, not launch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FFC000"/>
                </a:solidFill>
                <a:latin typeface="Calibri" panose="020F0502020204030204"/>
              </a:rPr>
              <a:t>So far, so good…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CC15F4-FC0D-469E-9663-E77C7C02837F}"/>
              </a:ext>
            </a:extLst>
          </p:cNvPr>
          <p:cNvSpPr/>
          <p:nvPr/>
        </p:nvSpPr>
        <p:spPr>
          <a:xfrm>
            <a:off x="76669" y="6581001"/>
            <a:ext cx="2244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Image credit:  ESA – D.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Ducros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621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3C2DAAE-800B-46EB-872B-320DD959C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"/>
            <a:ext cx="8187071" cy="683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D83356-9F67-4F4C-AABC-E6DA30A59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0000">
            <a:off x="7613789" y="3513968"/>
            <a:ext cx="1395047" cy="139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" y="118091"/>
            <a:ext cx="11996927" cy="6542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James Webb Space Telescope (JWST)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1EF7BC-A85E-40DC-A8D2-0C9E49415BCA}"/>
              </a:ext>
            </a:extLst>
          </p:cNvPr>
          <p:cNvSpPr/>
          <p:nvPr/>
        </p:nvSpPr>
        <p:spPr>
          <a:xfrm>
            <a:off x="9781953" y="6526024"/>
            <a:ext cx="23125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200" dirty="0">
                <a:solidFill>
                  <a:srgbClr val="FFC000"/>
                </a:solidFill>
                <a:latin typeface="Calibri Light" panose="020F0302020204030204"/>
              </a:rPr>
              <a:t>Images credit:NASA</a:t>
            </a:r>
            <a:endParaRPr lang="en-US" sz="1200" dirty="0">
              <a:solidFill>
                <a:srgbClr val="FFC000"/>
              </a:solidFill>
              <a:latin typeface="Calibri Light" panose="020F03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5" y="4800600"/>
            <a:ext cx="11693972" cy="1939309"/>
          </a:xfrm>
        </p:spPr>
        <p:txBody>
          <a:bodyPr>
            <a:normAutofit/>
          </a:bodyPr>
          <a:lstStyle/>
          <a:p>
            <a:pPr>
              <a:spcBef>
                <a:spcPts val="750"/>
              </a:spcBef>
            </a:pPr>
            <a:r>
              <a:rPr lang="en-US" dirty="0">
                <a:solidFill>
                  <a:srgbClr val="FFC000"/>
                </a:solidFill>
                <a:latin typeface="Calibri" panose="020F0502020204030204"/>
              </a:rPr>
              <a:t>Will orbit around Sun-Earth Lagrange point L2</a:t>
            </a:r>
          </a:p>
          <a:p>
            <a:pPr lvl="1">
              <a:spcBef>
                <a:spcPts val="750"/>
              </a:spcBef>
            </a:pPr>
            <a:r>
              <a:rPr lang="en-US" dirty="0">
                <a:latin typeface="Calibri" panose="020F0502020204030204"/>
              </a:rPr>
              <a:t>L2 is position always in the shadow of Earth as Earth orbits the Sun</a:t>
            </a:r>
          </a:p>
          <a:p>
            <a:pPr lvl="1"/>
            <a:r>
              <a:rPr lang="en-US" dirty="0"/>
              <a:t>Halo orbit around L2 (out of Sun-Earth-Moon plane) so the Moon never blocks signals</a:t>
            </a:r>
          </a:p>
          <a:p>
            <a:pPr lvl="1">
              <a:spcBef>
                <a:spcPts val="750"/>
              </a:spcBef>
            </a:pPr>
            <a:r>
              <a:rPr lang="en-US" dirty="0">
                <a:latin typeface="Calibri" panose="020F0502020204030204"/>
              </a:rPr>
              <a:t>1</a:t>
            </a:r>
            <a:r>
              <a:rPr lang="en-US" dirty="0">
                <a:solidFill>
                  <a:srgbClr val="FFC000"/>
                </a:solidFill>
                <a:latin typeface="Calibri" panose="020F0502020204030204"/>
              </a:rPr>
              <a:t> million miles further out than Hubble Space Telescope in Low Earth Orbit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D988A1F-F9FB-4F4A-A515-A3164C21A1F5}"/>
              </a:ext>
            </a:extLst>
          </p:cNvPr>
          <p:cNvSpPr txBox="1">
            <a:spLocks/>
          </p:cNvSpPr>
          <p:nvPr/>
        </p:nvSpPr>
        <p:spPr>
          <a:xfrm>
            <a:off x="7586240" y="3330261"/>
            <a:ext cx="1450144" cy="485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Sunshield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9294A9-1B06-4739-B997-08628DD47DBC}"/>
              </a:ext>
            </a:extLst>
          </p:cNvPr>
          <p:cNvSpPr txBox="1">
            <a:spLocks/>
          </p:cNvSpPr>
          <p:nvPr/>
        </p:nvSpPr>
        <p:spPr>
          <a:xfrm>
            <a:off x="8259439" y="2996783"/>
            <a:ext cx="1373659" cy="485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rgbClr val="FFC000"/>
                </a:solidFill>
              </a:rPr>
              <a:t>cold side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325A3AF-09C7-4BBF-BB17-C293CFC923D5}"/>
              </a:ext>
            </a:extLst>
          </p:cNvPr>
          <p:cNvSpPr txBox="1">
            <a:spLocks/>
          </p:cNvSpPr>
          <p:nvPr/>
        </p:nvSpPr>
        <p:spPr>
          <a:xfrm>
            <a:off x="6861168" y="2996783"/>
            <a:ext cx="1229317" cy="485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rgbClr val="FFC000"/>
                </a:solidFill>
              </a:rPr>
              <a:t>hot side</a:t>
            </a:r>
          </a:p>
        </p:txBody>
      </p:sp>
    </p:spTree>
    <p:extLst>
      <p:ext uri="{BB962C8B-B14F-4D97-AF65-F5344CB8AC3E}">
        <p14:creationId xmlns:p14="http://schemas.microsoft.com/office/powerpoint/2010/main" val="259364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6046" y="2250831"/>
            <a:ext cx="7640516" cy="396533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29 </a:t>
            </a:r>
            <a:r>
              <a:rPr lang="en-US" dirty="0"/>
              <a:t>days to L2 point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C75F82-1E5A-4245-A683-BBFFBDCD1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190"/>
            <a:ext cx="12168553" cy="684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7" y="118091"/>
            <a:ext cx="11630176" cy="6542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James Webb Space Telescope (JWST) schedule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A3F117-3657-4D70-92F6-AC9F5C13DAFB}"/>
              </a:ext>
            </a:extLst>
          </p:cNvPr>
          <p:cNvSpPr/>
          <p:nvPr/>
        </p:nvSpPr>
        <p:spPr>
          <a:xfrm>
            <a:off x="76668" y="6581001"/>
            <a:ext cx="47942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Image credit:  European Space Agency (ESA)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566F2E-15A1-4C83-8E12-C91A012BA7BE}"/>
              </a:ext>
            </a:extLst>
          </p:cNvPr>
          <p:cNvSpPr txBox="1">
            <a:spLocks/>
          </p:cNvSpPr>
          <p:nvPr/>
        </p:nvSpPr>
        <p:spPr>
          <a:xfrm>
            <a:off x="8778402" y="3429000"/>
            <a:ext cx="764931" cy="485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* L2</a:t>
            </a:r>
          </a:p>
        </p:txBody>
      </p:sp>
    </p:spTree>
    <p:extLst>
      <p:ext uri="{BB962C8B-B14F-4D97-AF65-F5344CB8AC3E}">
        <p14:creationId xmlns:p14="http://schemas.microsoft.com/office/powerpoint/2010/main" val="1523369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D83356-9F67-4F4C-AABC-E6DA30A59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362" y="169985"/>
            <a:ext cx="6661638" cy="666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" y="118091"/>
            <a:ext cx="11996927" cy="6542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James Webb Space Telescope (JWST) status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1EF7BC-A85E-40DC-A8D2-0C9E49415BCA}"/>
              </a:ext>
            </a:extLst>
          </p:cNvPr>
          <p:cNvSpPr/>
          <p:nvPr/>
        </p:nvSpPr>
        <p:spPr>
          <a:xfrm>
            <a:off x="8939868" y="6526024"/>
            <a:ext cx="16128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200" dirty="0">
                <a:solidFill>
                  <a:srgbClr val="FFC000"/>
                </a:solidFill>
                <a:latin typeface="Calibri Light" panose="020F0302020204030204"/>
              </a:rPr>
              <a:t>Image credit:NASA</a:t>
            </a:r>
            <a:endParaRPr lang="en-US" sz="1200" dirty="0">
              <a:solidFill>
                <a:srgbClr val="FFC000"/>
              </a:solidFill>
              <a:latin typeface="Calibri Light" panose="020F03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772321"/>
            <a:ext cx="11734802" cy="5915694"/>
          </a:xfrm>
        </p:spPr>
        <p:txBody>
          <a:bodyPr>
            <a:normAutofit fontScale="92500"/>
          </a:bodyPr>
          <a:lstStyle/>
          <a:p>
            <a:r>
              <a:rPr lang="en-US" dirty="0"/>
              <a:t>Solar power arrays deployed</a:t>
            </a:r>
          </a:p>
          <a:p>
            <a:r>
              <a:rPr lang="en-US" dirty="0"/>
              <a:t>Main antenna deployed</a:t>
            </a:r>
          </a:p>
          <a:p>
            <a:r>
              <a:rPr lang="en-US" dirty="0"/>
              <a:t>Tower for primary mirror extended</a:t>
            </a:r>
          </a:p>
          <a:p>
            <a:r>
              <a:rPr lang="en-US" dirty="0"/>
              <a:t>Sunshields deployed, opened, tensioned</a:t>
            </a:r>
          </a:p>
          <a:p>
            <a:pPr lvl="1"/>
            <a:r>
              <a:rPr lang="en-US" dirty="0"/>
              <a:t>0.002 inches thick</a:t>
            </a:r>
          </a:p>
          <a:p>
            <a:pPr lvl="1"/>
            <a:r>
              <a:rPr lang="en-US" dirty="0"/>
              <a:t>Size of a tennis court</a:t>
            </a:r>
          </a:p>
          <a:p>
            <a:pPr lvl="1"/>
            <a:r>
              <a:rPr lang="en-US" dirty="0"/>
              <a:t>Biggest risk in the project</a:t>
            </a:r>
          </a:p>
          <a:p>
            <a:pPr lvl="2"/>
            <a:r>
              <a:rPr lang="en-US" dirty="0"/>
              <a:t>70-75% of 344 single-point failures completed with this</a:t>
            </a:r>
          </a:p>
          <a:p>
            <a:pPr lvl="2"/>
            <a:r>
              <a:rPr lang="en-US" dirty="0"/>
              <a:t>139 release mechanisms, 70 hinges, 8 motors</a:t>
            </a:r>
          </a:p>
          <a:p>
            <a:pPr lvl="2"/>
            <a:r>
              <a:rPr lang="en-US" dirty="0"/>
              <a:t>400 pulleys, 90 cables with total length ¼ mile</a:t>
            </a:r>
          </a:p>
          <a:p>
            <a:r>
              <a:rPr lang="en-US" dirty="0"/>
              <a:t>Secondary mirror deployed</a:t>
            </a:r>
          </a:p>
          <a:p>
            <a:r>
              <a:rPr lang="en-US" dirty="0"/>
              <a:t>Left 3 segments of primary mirror unfolded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Accurate launch left more fuel for maintaining orbit:  should last 10 years, not just 5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37BD1CD-74A0-45D8-896C-574A2A9ECE57}"/>
              </a:ext>
            </a:extLst>
          </p:cNvPr>
          <p:cNvSpPr txBox="1">
            <a:spLocks/>
          </p:cNvSpPr>
          <p:nvPr/>
        </p:nvSpPr>
        <p:spPr>
          <a:xfrm>
            <a:off x="7669682" y="4320935"/>
            <a:ext cx="2858814" cy="485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5-layer Sunshields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1222CBD-4618-4CF0-9C39-5838223E6752}"/>
              </a:ext>
            </a:extLst>
          </p:cNvPr>
          <p:cNvSpPr txBox="1">
            <a:spLocks/>
          </p:cNvSpPr>
          <p:nvPr/>
        </p:nvSpPr>
        <p:spPr>
          <a:xfrm>
            <a:off x="6319012" y="1753855"/>
            <a:ext cx="2068850" cy="485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Secondary mirror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F80C8EA-1EEF-4FFA-8EC8-B23AA0A17C0D}"/>
              </a:ext>
            </a:extLst>
          </p:cNvPr>
          <p:cNvSpPr txBox="1">
            <a:spLocks/>
          </p:cNvSpPr>
          <p:nvPr/>
        </p:nvSpPr>
        <p:spPr>
          <a:xfrm>
            <a:off x="9835116" y="1753855"/>
            <a:ext cx="2128285" cy="485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Primary mirror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B477A7-AA94-4A87-AAAF-273737A2963D}"/>
              </a:ext>
            </a:extLst>
          </p:cNvPr>
          <p:cNvSpPr txBox="1">
            <a:spLocks/>
          </p:cNvSpPr>
          <p:nvPr/>
        </p:nvSpPr>
        <p:spPr>
          <a:xfrm>
            <a:off x="8603269" y="1883022"/>
            <a:ext cx="1143000" cy="485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Sensors</a:t>
            </a:r>
          </a:p>
        </p:txBody>
      </p:sp>
    </p:spTree>
    <p:extLst>
      <p:ext uri="{BB962C8B-B14F-4D97-AF65-F5344CB8AC3E}">
        <p14:creationId xmlns:p14="http://schemas.microsoft.com/office/powerpoint/2010/main" val="2437264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" y="118091"/>
            <a:ext cx="12002313" cy="6542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Parker Solar Probe “touched the Sun”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D77D08-77DF-49C0-B3B0-E93C83CC2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499338"/>
            <a:ext cx="12192000" cy="33586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773" y="753331"/>
            <a:ext cx="11727222" cy="5030781"/>
          </a:xfrm>
        </p:spPr>
        <p:txBody>
          <a:bodyPr>
            <a:normAutofit/>
          </a:bodyPr>
          <a:lstStyle/>
          <a:p>
            <a:r>
              <a:rPr lang="en-US" dirty="0"/>
              <a:t>Launched in August, 2018</a:t>
            </a:r>
          </a:p>
          <a:p>
            <a:pPr lvl="1"/>
            <a:r>
              <a:rPr lang="en-US" dirty="0"/>
              <a:t>Will travel at 430,000 mph at closest to Sun (fastest human object)</a:t>
            </a:r>
          </a:p>
          <a:p>
            <a:r>
              <a:rPr lang="en-US" dirty="0"/>
              <a:t>Entered Sun’s corona (where magnetic fields dominate particle movement) several times, closest 4.9m miles from Sun’s surface</a:t>
            </a:r>
          </a:p>
          <a:p>
            <a:pPr lvl="1"/>
            <a:r>
              <a:rPr lang="en-US" dirty="0"/>
              <a:t>Boundary is irregular and always in flux</a:t>
            </a:r>
          </a:p>
          <a:p>
            <a:pPr lvl="1"/>
            <a:r>
              <a:rPr lang="en-US" dirty="0"/>
              <a:t>Spiraling ever closer in elliptical orbit, goal of 3.8m miles in 2025</a:t>
            </a:r>
          </a:p>
          <a:p>
            <a:pPr lvl="2"/>
            <a:r>
              <a:rPr lang="en-US" dirty="0"/>
              <a:t>24 orbits over 7 years, with 7 Venus gravity assist flybys to slow it down</a:t>
            </a:r>
          </a:p>
          <a:p>
            <a:r>
              <a:rPr lang="en-US" dirty="0"/>
              <a:t>Measuring temperature, particle flow &amp; angle, density, magnetic fields</a:t>
            </a:r>
          </a:p>
          <a:p>
            <a:r>
              <a:rPr lang="en-US" dirty="0"/>
              <a:t>Will lead to better forecasting extreme space weather (solar wind) events that endanger communications, satellites, and astronauts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F17D0E-7C35-4CF9-8BC0-5A962855E3C6}"/>
              </a:ext>
            </a:extLst>
          </p:cNvPr>
          <p:cNvSpPr/>
          <p:nvPr/>
        </p:nvSpPr>
        <p:spPr>
          <a:xfrm>
            <a:off x="10272216" y="6526024"/>
            <a:ext cx="18276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200" dirty="0">
                <a:solidFill>
                  <a:srgbClr val="FFC000"/>
                </a:solidFill>
                <a:latin typeface="Calibri Light" panose="020F0302020204030204"/>
              </a:rPr>
              <a:t>Image credit:NASA</a:t>
            </a:r>
            <a:endParaRPr lang="en-US" sz="1200" dirty="0">
              <a:solidFill>
                <a:srgbClr val="FFC000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75864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B3930A-B506-4054-9E33-ED3AFF27B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0291"/>
            <a:ext cx="12192000" cy="917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7AE78C-3C70-4BAA-B62F-15DB38025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8814330" y="852251"/>
            <a:ext cx="4229921" cy="25254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" y="118091"/>
            <a:ext cx="8865711" cy="6542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Why doesn’t the Parker Solar Probe melt?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643349-745C-43FC-80F4-3E3AD959C639}"/>
              </a:ext>
            </a:extLst>
          </p:cNvPr>
          <p:cNvSpPr/>
          <p:nvPr/>
        </p:nvSpPr>
        <p:spPr>
          <a:xfrm>
            <a:off x="10647485" y="6526024"/>
            <a:ext cx="14523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200" dirty="0">
                <a:solidFill>
                  <a:srgbClr val="FFC000"/>
                </a:solidFill>
                <a:latin typeface="Calibri Light" panose="020F0302020204030204"/>
              </a:rPr>
              <a:t>Images credit:NASA</a:t>
            </a:r>
            <a:endParaRPr lang="en-US" sz="1200" dirty="0">
              <a:solidFill>
                <a:srgbClr val="FFC000"/>
              </a:solidFill>
              <a:latin typeface="Calibri Light" panose="020F03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EB014D-10EB-4319-B72F-BA2E0C1BE8EB}"/>
              </a:ext>
            </a:extLst>
          </p:cNvPr>
          <p:cNvSpPr/>
          <p:nvPr/>
        </p:nvSpPr>
        <p:spPr>
          <a:xfrm>
            <a:off x="11200991" y="772318"/>
            <a:ext cx="991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dirty="0">
                <a:latin typeface="Calibri Light" panose="020F0302020204030204"/>
              </a:rPr>
              <a:t>Solar </a:t>
            </a:r>
          </a:p>
          <a:p>
            <a:pPr algn="ctr">
              <a:defRPr/>
            </a:pPr>
            <a:r>
              <a:rPr lang="it-IT" sz="2400" dirty="0">
                <a:latin typeface="Calibri Light" panose="020F0302020204030204"/>
              </a:rPr>
              <a:t>panel</a:t>
            </a:r>
            <a:endParaRPr lang="en-US" sz="2400" dirty="0">
              <a:latin typeface="Calibri Light" panose="020F03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1032B5-5217-4525-8F86-52864DB05FCC}"/>
              </a:ext>
            </a:extLst>
          </p:cNvPr>
          <p:cNvSpPr/>
          <p:nvPr/>
        </p:nvSpPr>
        <p:spPr>
          <a:xfrm>
            <a:off x="9666579" y="3814424"/>
            <a:ext cx="2525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dirty="0">
                <a:latin typeface="Calibri Light" panose="020F0302020204030204"/>
              </a:rPr>
              <a:t>Heat shield</a:t>
            </a:r>
            <a:endParaRPr lang="en-US" sz="2400" dirty="0">
              <a:latin typeface="Calibri Light" panose="020F03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66C8DA-2837-4BA2-A797-766F212EF929}"/>
              </a:ext>
            </a:extLst>
          </p:cNvPr>
          <p:cNvSpPr/>
          <p:nvPr/>
        </p:nvSpPr>
        <p:spPr>
          <a:xfrm>
            <a:off x="9506649" y="772318"/>
            <a:ext cx="991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dirty="0">
                <a:latin typeface="Calibri Light" panose="020F0302020204030204"/>
              </a:rPr>
              <a:t>Solar </a:t>
            </a:r>
          </a:p>
          <a:p>
            <a:pPr algn="ctr">
              <a:defRPr/>
            </a:pPr>
            <a:r>
              <a:rPr lang="it-IT" sz="2400" dirty="0">
                <a:latin typeface="Calibri Light" panose="020F0302020204030204"/>
              </a:rPr>
              <a:t>panel</a:t>
            </a:r>
            <a:endParaRPr lang="en-US" sz="2400" dirty="0">
              <a:latin typeface="Calibri Light" panose="020F03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4" y="772319"/>
            <a:ext cx="11605846" cy="6030704"/>
          </a:xfrm>
        </p:spPr>
        <p:txBody>
          <a:bodyPr>
            <a:normAutofit/>
          </a:bodyPr>
          <a:lstStyle/>
          <a:p>
            <a:r>
              <a:rPr lang="en-US" dirty="0"/>
              <a:t>Temperatures of corona particles are 1-2 million °F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BUT, </a:t>
            </a:r>
            <a:r>
              <a:rPr lang="en-US" dirty="0"/>
              <a:t>low density:  very few particles to carry &amp; transfer heat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Radiation much more significant: 475 times higher than at Earth orbit</a:t>
            </a:r>
          </a:p>
          <a:p>
            <a:r>
              <a:rPr lang="en-US" dirty="0">
                <a:solidFill>
                  <a:srgbClr val="FFC000"/>
                </a:solidFill>
              </a:rPr>
              <a:t>Heat shield</a:t>
            </a:r>
          </a:p>
          <a:p>
            <a:pPr lvl="1"/>
            <a:r>
              <a:rPr lang="en-US" dirty="0"/>
              <a:t>4.5” thick carbon &amp; carbon composite foam, white ceramic paint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Surface gets heated to 2,500 °F, but s</a:t>
            </a:r>
            <a:r>
              <a:rPr lang="en-US" dirty="0"/>
              <a:t>pacecraft is at 85 °F</a:t>
            </a:r>
          </a:p>
          <a:p>
            <a:pPr lvl="1"/>
            <a:r>
              <a:rPr lang="en-US" dirty="0"/>
              <a:t>Solar panels retract during close approach in the elliptical orbit</a:t>
            </a:r>
          </a:p>
          <a:p>
            <a:pPr lvl="1"/>
            <a:r>
              <a:rPr lang="en-US" dirty="0"/>
              <a:t>Autonomous orientation correction (4 light sensors kept in shadow)</a:t>
            </a:r>
          </a:p>
          <a:p>
            <a:r>
              <a:rPr lang="en-US" dirty="0"/>
              <a:t>Radiator cooling with pressurized water coolant</a:t>
            </a:r>
          </a:p>
          <a:p>
            <a:r>
              <a:rPr lang="en-US" dirty="0"/>
              <a:t>2 instruments not protected by heat shield</a:t>
            </a:r>
          </a:p>
          <a:p>
            <a:pPr lvl="1"/>
            <a:r>
              <a:rPr lang="en-US" dirty="0"/>
              <a:t>“Solar cup” measures ion &amp; electron fluxes &amp; angles, made from Titanium-Zirconium-Molybdenum alloy (melting point 4,260 °F), grids of tungsten (melting point 6,192 °F)</a:t>
            </a:r>
          </a:p>
          <a:p>
            <a:pPr lvl="1"/>
            <a:r>
              <a:rPr lang="en-US" dirty="0"/>
              <a:t>Wires made of niobium, suspended in sapphire crystal tubes</a:t>
            </a:r>
          </a:p>
        </p:txBody>
      </p:sp>
    </p:spTree>
    <p:extLst>
      <p:ext uri="{BB962C8B-B14F-4D97-AF65-F5344CB8AC3E}">
        <p14:creationId xmlns:p14="http://schemas.microsoft.com/office/powerpoint/2010/main" val="928371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D7C605-EEB1-4C45-A87F-ED7D6142A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85441"/>
            <a:ext cx="10813312" cy="607256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5706239-A1B3-40AB-8249-03C0299E3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39" y="731464"/>
            <a:ext cx="10905459" cy="612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" y="118091"/>
            <a:ext cx="11996927" cy="6542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China advances lunar base mission by 8 years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07A9B8-EB0F-4EEA-90FB-9AD596B745F7}"/>
              </a:ext>
            </a:extLst>
          </p:cNvPr>
          <p:cNvSpPr/>
          <p:nvPr/>
        </p:nvSpPr>
        <p:spPr>
          <a:xfrm>
            <a:off x="6198780" y="6401355"/>
            <a:ext cx="4933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Image credit:China Academy of Space Technology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48DCFE7-8394-43A7-B8F1-68AC6B7054F5}"/>
              </a:ext>
            </a:extLst>
          </p:cNvPr>
          <p:cNvSpPr/>
          <p:nvPr/>
        </p:nvSpPr>
        <p:spPr>
          <a:xfrm>
            <a:off x="605135" y="1800931"/>
            <a:ext cx="1362808" cy="5057068"/>
          </a:xfrm>
          <a:prstGeom prst="ellipse">
            <a:avLst/>
          </a:prstGeom>
          <a:solidFill>
            <a:srgbClr val="535353">
              <a:alpha val="53000"/>
            </a:srgbClr>
          </a:solidFill>
          <a:ln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8C2642-9AC0-4679-B0C0-8AABD7B16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03442" y="5556196"/>
            <a:ext cx="785438" cy="18181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E42DA7-0746-4EAD-856D-D0E412FFCC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65005"/>
            <a:ext cx="2423303" cy="505706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366" y="695536"/>
            <a:ext cx="9673750" cy="45888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Joint </a:t>
            </a:r>
            <a:r>
              <a:rPr lang="en-US" dirty="0"/>
              <a:t>Chinese/Russian lunar base goal now 2027, not 2035</a:t>
            </a:r>
          </a:p>
          <a:p>
            <a:r>
              <a:rPr lang="en-US" dirty="0">
                <a:solidFill>
                  <a:srgbClr val="FFC000"/>
                </a:solidFill>
              </a:rPr>
              <a:t>Competing with US-le</a:t>
            </a:r>
            <a:r>
              <a:rPr lang="en-US" dirty="0"/>
              <a:t>d Artemis program</a:t>
            </a:r>
          </a:p>
          <a:p>
            <a:pPr lvl="1"/>
            <a:r>
              <a:rPr lang="en-US" dirty="0"/>
              <a:t>Direct: no diversion for lunar orbit space station (Gateway)</a:t>
            </a:r>
          </a:p>
          <a:p>
            <a:r>
              <a:rPr lang="en-US" dirty="0">
                <a:solidFill>
                  <a:srgbClr val="FFC000"/>
                </a:solidFill>
              </a:rPr>
              <a:t>Nuclear powered station, initially unmanned</a:t>
            </a:r>
          </a:p>
          <a:p>
            <a:r>
              <a:rPr lang="en-US" dirty="0"/>
              <a:t>Automated mobile station to travel 1000 km to challenge expected US “safety zones” under Artemis accords</a:t>
            </a:r>
          </a:p>
          <a:p>
            <a:r>
              <a:rPr lang="en-US" dirty="0">
                <a:solidFill>
                  <a:srgbClr val="FFC000"/>
                </a:solidFill>
              </a:rPr>
              <a:t>Emphasis on cave exploration for permanent habitation</a:t>
            </a:r>
          </a:p>
          <a:p>
            <a:r>
              <a:rPr lang="en-US" dirty="0"/>
              <a:t>Before that, 3 missions target the South Pole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77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58" y="118091"/>
            <a:ext cx="11977505" cy="6542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Some 2021 Highlights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19" y="772320"/>
            <a:ext cx="11510304" cy="59675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Record numbers of space missions and new satellites</a:t>
            </a:r>
          </a:p>
          <a:p>
            <a:r>
              <a:rPr lang="en-US" dirty="0">
                <a:solidFill>
                  <a:srgbClr val="FFC000"/>
                </a:solidFill>
              </a:rPr>
              <a:t>3 Mars missions arrived, including 2 rovers and 1 helicopter</a:t>
            </a:r>
          </a:p>
          <a:p>
            <a:r>
              <a:rPr lang="en-US" dirty="0"/>
              <a:t>Other major NASA achievements (besides Mars rover &amp; helicopter) </a:t>
            </a:r>
          </a:p>
          <a:p>
            <a:pPr lvl="1"/>
            <a:r>
              <a:rPr lang="en-US" dirty="0"/>
              <a:t>OSIRIS-REX took samples from asteroid Bennu and started return flight</a:t>
            </a:r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en-US" dirty="0"/>
              <a:t>Parker Solar Probe “touched the Sun” (entered the corona)</a:t>
            </a:r>
          </a:p>
          <a:p>
            <a:pPr lvl="1"/>
            <a:r>
              <a:rPr lang="en-US" dirty="0"/>
              <a:t>Launched Lucy (asteroid explorer), DART (planetary defense test), IXPE (X-ray explorer), James Webb Space Telescope</a:t>
            </a:r>
          </a:p>
          <a:p>
            <a:pPr lvl="1"/>
            <a:r>
              <a:rPr lang="en-US" dirty="0"/>
              <a:t>Contracted for Human Landing System (for Moon), commercial space stations</a:t>
            </a:r>
          </a:p>
          <a:p>
            <a:r>
              <a:rPr lang="en-US" dirty="0">
                <a:solidFill>
                  <a:srgbClr val="FFC000"/>
                </a:solidFill>
              </a:rPr>
              <a:t>Chinese space station launched, module was added</a:t>
            </a:r>
          </a:p>
          <a:p>
            <a:r>
              <a:rPr lang="en-US" dirty="0"/>
              <a:t>Russia added Nauka science module to ISS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dirty="0"/>
              <a:t>Suborbital tourism started with both Blue Origin and Virgin Galactic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dirty="0"/>
              <a:t>New companies reached orbit (Astra, Virgin Orbit)</a:t>
            </a:r>
          </a:p>
          <a:p>
            <a:r>
              <a:rPr lang="en-US" dirty="0"/>
              <a:t>SpaceX Starship (upper stage) test landed successfully after many explosions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74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52701</TotalTime>
  <Words>1650</Words>
  <Application>Microsoft Office PowerPoint</Application>
  <PresentationFormat>Widescreen</PresentationFormat>
  <Paragraphs>181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1_Office Theme</vt:lpstr>
      <vt:lpstr>Monthly Space News  -- and year end summary</vt:lpstr>
      <vt:lpstr>James Webb Space Telescope (JWST) launched</vt:lpstr>
      <vt:lpstr>James Webb Space Telescope (JWST)</vt:lpstr>
      <vt:lpstr>James Webb Space Telescope (JWST) schedule</vt:lpstr>
      <vt:lpstr>James Webb Space Telescope (JWST) status</vt:lpstr>
      <vt:lpstr>Parker Solar Probe “touched the Sun” </vt:lpstr>
      <vt:lpstr>Why doesn’t the Parker Solar Probe melt?</vt:lpstr>
      <vt:lpstr>China advances lunar base mission by 8 years</vt:lpstr>
      <vt:lpstr>Some 2021 Highlights</vt:lpstr>
      <vt:lpstr>Some 2021 Lowlights</vt:lpstr>
      <vt:lpstr>Trends in space missions</vt:lpstr>
      <vt:lpstr>Expectations for 2022, part 1</vt:lpstr>
      <vt:lpstr>Expectations for 2022, part 2</vt:lpstr>
      <vt:lpstr>How many launches since the last meeting (Dec 11)?</vt:lpstr>
      <vt:lpstr>Launches since last meeting  </vt:lpstr>
      <vt:lpstr>Summary of launches (orbit or beyond) in 2021*</vt:lpstr>
      <vt:lpstr>Discussion &amp; questions?</vt:lpstr>
      <vt:lpstr>Featured speaker (Q&amp;A) :  Jeff Perkins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NSS North Houston Space Society - Space News</dc:title>
  <dc:creator>Greg Stanley</dc:creator>
  <cp:lastModifiedBy>Greg</cp:lastModifiedBy>
  <cp:revision>2472</cp:revision>
  <cp:lastPrinted>2021-07-10T03:17:49Z</cp:lastPrinted>
  <dcterms:created xsi:type="dcterms:W3CDTF">2019-05-04T18:09:33Z</dcterms:created>
  <dcterms:modified xsi:type="dcterms:W3CDTF">2022-01-08T03:16:58Z</dcterms:modified>
</cp:coreProperties>
</file>