
<file path=[Content_Types].xml><?xml version="1.0" encoding="utf-8"?>
<Types xmlns="http://schemas.openxmlformats.org/package/2006/content-types">
  <Default Extension="crdownload"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56" r:id="rId2"/>
    <p:sldId id="267" r:id="rId3"/>
    <p:sldId id="257" r:id="rId4"/>
    <p:sldId id="271" r:id="rId5"/>
    <p:sldId id="258" r:id="rId6"/>
    <p:sldId id="259" r:id="rId7"/>
    <p:sldId id="266" r:id="rId8"/>
    <p:sldId id="261" r:id="rId9"/>
    <p:sldId id="262" r:id="rId10"/>
    <p:sldId id="270" r:id="rId11"/>
    <p:sldId id="272" r:id="rId12"/>
    <p:sldId id="273" r:id="rId13"/>
    <p:sldId id="265" r:id="rId14"/>
    <p:sldId id="260" r:id="rId15"/>
    <p:sldId id="268" r:id="rId16"/>
    <p:sldId id="269" r:id="rId17"/>
    <p:sldId id="263"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1" autoAdjust="0"/>
    <p:restoredTop sz="60517" autoAdjust="0"/>
  </p:normalViewPr>
  <p:slideViewPr>
    <p:cSldViewPr snapToGrid="0">
      <p:cViewPr varScale="1">
        <p:scale>
          <a:sx n="77" d="100"/>
          <a:sy n="77" d="100"/>
        </p:scale>
        <p:origin x="1626" y="78"/>
      </p:cViewPr>
      <p:guideLst/>
    </p:cSldViewPr>
  </p:slideViewPr>
  <p:outlineViewPr>
    <p:cViewPr>
      <p:scale>
        <a:sx n="33" d="100"/>
        <a:sy n="33" d="100"/>
      </p:scale>
      <p:origin x="0" y="-873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DA449-A951-4281-AEB7-3FFFC5063B15}" type="datetimeFigureOut">
              <a:rPr lang="en-US" smtClean="0"/>
              <a:t>12/10/2021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05FB4-AE92-4FCD-98F5-EF8DB00FE328}" type="slidenum">
              <a:rPr lang="en-US" smtClean="0"/>
              <a:t>‹#›</a:t>
            </a:fld>
            <a:endParaRPr lang="en-US"/>
          </a:p>
        </p:txBody>
      </p:sp>
    </p:spTree>
    <p:extLst>
      <p:ext uri="{BB962C8B-B14F-4D97-AF65-F5344CB8AC3E}">
        <p14:creationId xmlns:p14="http://schemas.microsoft.com/office/powerpoint/2010/main" val="184542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JWST will take 29 days to travel from LEO to its destination, the Sun-Earth L2 LaGrange Point.  At these points gravity from the Sun and the Earth are balanced.</a:t>
            </a:r>
          </a:p>
          <a:p>
            <a:pPr>
              <a:lnSpc>
                <a:spcPct val="90000"/>
              </a:lnSpc>
            </a:pPr>
            <a:endParaRPr lang="en-US" sz="1200" dirty="0"/>
          </a:p>
          <a:p>
            <a:pPr>
              <a:lnSpc>
                <a:spcPct val="90000"/>
              </a:lnSpc>
            </a:pPr>
            <a:r>
              <a:rPr lang="en-US" sz="1200" dirty="0"/>
              <a:t>This L2 point is located almost 1 million miles from Earth, well beyond the Moon’s orbit of 240, 000 miles.  (A million miles above midnight!)</a:t>
            </a:r>
          </a:p>
          <a:p>
            <a:pPr>
              <a:lnSpc>
                <a:spcPct val="90000"/>
              </a:lnSpc>
            </a:pPr>
            <a:endParaRPr lang="en-US" sz="1200" dirty="0"/>
          </a:p>
          <a:p>
            <a:pPr>
              <a:lnSpc>
                <a:spcPct val="90000"/>
              </a:lnSpc>
            </a:pPr>
            <a:r>
              <a:rPr lang="en-US" sz="1200" dirty="0"/>
              <a:t>JWST will establish a “halo” orbit around L2.  This is so JWST will never end up in the shadow of either the Moon or Earth, thus cutting off power to the solar panels, yet it will always be visible from Earth for communication purposes.  </a:t>
            </a:r>
          </a:p>
          <a:p>
            <a:pPr>
              <a:lnSpc>
                <a:spcPct val="90000"/>
              </a:lnSpc>
            </a:pPr>
            <a:endParaRPr lang="en-US" sz="1200" dirty="0"/>
          </a:p>
          <a:p>
            <a:pPr>
              <a:lnSpc>
                <a:spcPct val="90000"/>
              </a:lnSpc>
            </a:pPr>
            <a:r>
              <a:rPr lang="en-US" sz="1200" dirty="0"/>
              <a:t>During the 29 day trip JWST will undergo 52 major deployments, including 300+ single-point-failure procedural steps.  The “must-not-fail” nature of these 300 steps added considerably to the program’s cost and schedule. </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2</a:t>
            </a:fld>
            <a:endParaRPr lang="en-US"/>
          </a:p>
        </p:txBody>
      </p:sp>
    </p:spTree>
    <p:extLst>
      <p:ext uri="{BB962C8B-B14F-4D97-AF65-F5344CB8AC3E}">
        <p14:creationId xmlns:p14="http://schemas.microsoft.com/office/powerpoint/2010/main" val="214563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Sunshield</a:t>
            </a:r>
          </a:p>
          <a:p>
            <a:endParaRPr lang="en-US" sz="1200" dirty="0"/>
          </a:p>
          <a:p>
            <a:pPr marL="342900" indent="-342900">
              <a:buFont typeface="Arial" panose="020B0604020202020204" pitchFamily="34" charset="0"/>
              <a:buChar char="•"/>
            </a:pPr>
            <a:r>
              <a:rPr lang="en-US" sz="1200" dirty="0"/>
              <a:t>To observe infrared (heat) wavelengths, telescope must be kept very cold , -360F</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JWST must be shielded from Sun, Earth, and Moon heat and light sources, as well as to dissipate heat generated by JWST itself during operation.</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JWST uses 5-layer kite-shaped sunshield the size of a tennis court to partition the scope into a hot side (+200F) and a cold side (-360F).  The mirror and cameras are on the cold side, the spacecraft power, communications, and engines are on the hot side.</a:t>
            </a:r>
          </a:p>
          <a:p>
            <a:pPr marL="0" indent="0">
              <a:buFont typeface="Arial" panose="020B0604020202020204" pitchFamily="34" charset="0"/>
              <a:buNone/>
            </a:pPr>
            <a:r>
              <a:rPr lang="en-US" sz="1200" dirty="0"/>
              <a:t>  </a:t>
            </a:r>
          </a:p>
          <a:p>
            <a:pPr marL="342900" indent="-342900">
              <a:buFont typeface="Arial" panose="020B0604020202020204" pitchFamily="34" charset="0"/>
              <a:buChar char="•"/>
            </a:pPr>
            <a:r>
              <a:rPr lang="en-US" sz="1200" dirty="0"/>
              <a:t>Each layer is less than half the thickness of a sheet of paper (.002”/2), made of Kapton, a commercial polyimide film coated with aluminum.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Each layer of the sunshield is cooler than the one below.  Heat radiates out from between the layers, with the vacuum between the layers providing insulation.  The sunshield is a passive system, with no consumables for cooling.</a:t>
            </a:r>
          </a:p>
          <a:p>
            <a:pPr marL="0" indent="0">
              <a:buFont typeface="Arial" panose="020B0604020202020204" pitchFamily="34" charset="0"/>
              <a:buNone/>
            </a:pPr>
            <a:endParaRPr lang="en-US" sz="1200" dirty="0"/>
          </a:p>
          <a:p>
            <a:pPr marL="342900" indent="-342900">
              <a:buFont typeface="Arial" panose="020B0604020202020204" pitchFamily="34" charset="0"/>
              <a:buChar char="•"/>
            </a:pPr>
            <a:r>
              <a:rPr lang="en-US" sz="1200" dirty="0"/>
              <a:t>The membranes are folded 12X in order to fit in the payload shroud of the Ariane 5 rocket.</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1200" dirty="0"/>
              <a:t>The sunshield support structure contains more than 7,000 parts, including springs, bearings, pulleys, and magnets, and hundreds of custom-fabricated parts.  Unfurling the sunshield is among some 40 major deployments.</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7</a:t>
            </a:fld>
            <a:endParaRPr lang="en-US"/>
          </a:p>
        </p:txBody>
      </p:sp>
    </p:spTree>
    <p:extLst>
      <p:ext uri="{BB962C8B-B14F-4D97-AF65-F5344CB8AC3E}">
        <p14:creationId xmlns:p14="http://schemas.microsoft.com/office/powerpoint/2010/main" val="242846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Backplane</a:t>
            </a:r>
          </a:p>
          <a:p>
            <a:endParaRPr lang="en-US" sz="1200" dirty="0"/>
          </a:p>
          <a:p>
            <a:pPr marL="342900" indent="-342900">
              <a:buFont typeface="Arial" panose="020B0604020202020204" pitchFamily="34" charset="0"/>
              <a:buChar char="•"/>
            </a:pPr>
            <a:r>
              <a:rPr lang="en-US" dirty="0"/>
              <a:t>Made of a lightweight composite structure, very stiff.  Weighs only 2.5 tons.</a:t>
            </a:r>
          </a:p>
          <a:p>
            <a:pPr marL="342900" indent="-342900">
              <a:buFont typeface="Arial" panose="020B0604020202020204" pitchFamily="34" charset="0"/>
              <a:buChar char="•"/>
            </a:pPr>
            <a:r>
              <a:rPr lang="en-US" dirty="0"/>
              <a:t>Must remain motionless so the mirrors and science instruments can operate as intended.</a:t>
            </a:r>
          </a:p>
          <a:p>
            <a:pPr marL="342900" indent="-342900">
              <a:buFont typeface="Arial" panose="020B0604020202020204" pitchFamily="34" charset="0"/>
              <a:buChar char="•"/>
            </a:pPr>
            <a:r>
              <a:rPr lang="en-US" dirty="0"/>
              <a:t>Steady down to 1/10,000 of a human hair during repeated temperature swings from -343F down to  -406F.</a:t>
            </a:r>
          </a:p>
          <a:p>
            <a:pPr marL="342900" indent="-342900">
              <a:buFont typeface="Arial" panose="020B0604020202020204" pitchFamily="34" charset="0"/>
              <a:buChar char="•"/>
            </a:pPr>
            <a:r>
              <a:rPr lang="en-US" dirty="0"/>
              <a:t>Holds up the primary mirror and other optics, plus all the science instruments.</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8</a:t>
            </a:fld>
            <a:endParaRPr lang="en-US"/>
          </a:p>
        </p:txBody>
      </p:sp>
    </p:spTree>
    <p:extLst>
      <p:ext uri="{BB962C8B-B14F-4D97-AF65-F5344CB8AC3E}">
        <p14:creationId xmlns:p14="http://schemas.microsoft.com/office/powerpoint/2010/main" val="298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Near-Infrared and Mid-Infrared Detectors / Cryogenic Data-Acquisition Integrated Circuit</a:t>
            </a:r>
          </a:p>
          <a:p>
            <a:endParaRPr lang="en-US" sz="1200" dirty="0"/>
          </a:p>
          <a:p>
            <a:pPr marL="342900" indent="-342900">
              <a:buFont typeface="Arial" panose="020B0604020202020204" pitchFamily="34" charset="0"/>
              <a:buChar char="•"/>
            </a:pPr>
            <a:r>
              <a:rPr lang="en-US" dirty="0"/>
              <a:t>Detecting faint emissions from distant galaxies, stars, and planets requires large arrays for efficient sky surveys.  A special multiyear technology development effort for the JWST yielded arrays that are larger format and much more sensitive.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Near-IR detector is a 4 megapixel (4 million pixels) mercury-cadmium-telluride chip for wavelengths of 0.6-5 microns (visible orange and red through near IR spectrum)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Mid-IR detector is a one megapixel silicon-arsenic chip for wavelengths of 5-29 microns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JWST team developed a new technology low-noise, cryogenic application-specific IC microprocessor with extremely low power dissipation and a 16-bit analog-to-digital converter that generates less noise compared to conventional warm electronics.</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9</a:t>
            </a:fld>
            <a:endParaRPr lang="en-US"/>
          </a:p>
        </p:txBody>
      </p:sp>
    </p:spTree>
    <p:extLst>
      <p:ext uri="{BB962C8B-B14F-4D97-AF65-F5344CB8AC3E}">
        <p14:creationId xmlns:p14="http://schemas.microsoft.com/office/powerpoint/2010/main" val="410074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Mid-Infrared Instrument Cryocooler</a:t>
            </a:r>
          </a:p>
          <a:p>
            <a:endParaRPr lang="en-US" sz="1200" dirty="0"/>
          </a:p>
          <a:p>
            <a:pPr marL="342900" indent="-342900">
              <a:buFont typeface="Arial" panose="020B0604020202020204" pitchFamily="34" charset="0"/>
              <a:buChar char="•"/>
            </a:pPr>
            <a:r>
              <a:rPr lang="en-US" dirty="0"/>
              <a:t>JWST is outfitted with four science instruments:  the Near-IR Spectrograph (</a:t>
            </a:r>
            <a:r>
              <a:rPr lang="en-US" dirty="0" err="1"/>
              <a:t>NIRSpec</a:t>
            </a:r>
            <a:r>
              <a:rPr lang="en-US" dirty="0"/>
              <a:t>) which can determine temperature, mass, and chemical composition of 200 objects simultaneously; the NEAR-IR Camera (</a:t>
            </a:r>
            <a:r>
              <a:rPr lang="en-US" dirty="0" err="1"/>
              <a:t>NIRCam</a:t>
            </a:r>
            <a:r>
              <a:rPr lang="en-US" dirty="0"/>
              <a:t>) designed to image the most distant objects in near IR; the Near-IR Imager and </a:t>
            </a:r>
            <a:r>
              <a:rPr lang="en-US" dirty="0" err="1"/>
              <a:t>Slitless</a:t>
            </a:r>
            <a:r>
              <a:rPr lang="en-US" dirty="0"/>
              <a:t> Spectrograph (</a:t>
            </a:r>
            <a:r>
              <a:rPr lang="en-US" dirty="0" err="1"/>
              <a:t>Niriss</a:t>
            </a:r>
            <a:r>
              <a:rPr lang="en-US" dirty="0"/>
              <a:t>); and the Mid-IR Instrument (MIRI) to observe cold, distant objects and provides spectroscopy mapping.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MIRI has its own cooler to reduce its operating temperature to -448F, just above absolute zero.  Manufacturing and development problems with this device caused major program delays.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Cryocooler Compressor Assembly is a heat pump consisting of a precooler that generates 0.25 watts of cooling power at 14K (-434F) using helium gas as a working fluid, and a high-efficiency pump that circulates refrigerant (also helium gas) cooled by conduction with the precooler to MIRI.</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only moving parts in the cryocooler are the pair of two-cylinder piston pumps in the CCA that are horizontally opposed, which cancels out most vibration. As a closed system, the cryocooler does not use liquid helium or any other coolant.  Its operational life is limited only by wear to its moving parts (the pumps) and the longevity of its electronics.</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10</a:t>
            </a:fld>
            <a:endParaRPr lang="en-US"/>
          </a:p>
        </p:txBody>
      </p:sp>
    </p:spTree>
    <p:extLst>
      <p:ext uri="{BB962C8B-B14F-4D97-AF65-F5344CB8AC3E}">
        <p14:creationId xmlns:p14="http://schemas.microsoft.com/office/powerpoint/2010/main" val="166531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Microshutters</a:t>
            </a:r>
            <a:endParaRPr lang="en-US" sz="1200" dirty="0"/>
          </a:p>
          <a:p>
            <a:endParaRPr lang="en-US" sz="1200" dirty="0"/>
          </a:p>
          <a:p>
            <a:pPr marL="342900" indent="-342900">
              <a:buFont typeface="Arial" panose="020B0604020202020204" pitchFamily="34" charset="0"/>
              <a:buChar char="•"/>
            </a:pPr>
            <a:r>
              <a:rPr lang="en-US" dirty="0"/>
              <a:t>Major technology effort focused on </a:t>
            </a:r>
            <a:r>
              <a:rPr lang="en-US" dirty="0" err="1"/>
              <a:t>microshutters</a:t>
            </a:r>
            <a:r>
              <a:rPr lang="en-US" dirty="0"/>
              <a:t>, tiny windows the width of a few hairs that allow scientists to block out unwanted light so only the most distant stars and galaxies can be detected by </a:t>
            </a:r>
            <a:r>
              <a:rPr lang="en-US" dirty="0" err="1"/>
              <a:t>NIRSpec</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Beginning at Technology Readiness Level 0 (TRL-0) work on the </a:t>
            </a:r>
            <a:r>
              <a:rPr lang="en-US" dirty="0" err="1"/>
              <a:t>microshutters</a:t>
            </a:r>
            <a:r>
              <a:rPr lang="en-US" dirty="0"/>
              <a:t> stalled for a decade due to an acoustic damage issue.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a:t>
            </a:r>
            <a:r>
              <a:rPr lang="en-US" dirty="0" err="1"/>
              <a:t>Microshutter</a:t>
            </a:r>
            <a:r>
              <a:rPr lang="en-US" dirty="0"/>
              <a:t> Assembly consists of tiny cells measuring 100 x 200 microns (about the width of 3-6 human hairs) that are arranged in four waffle-like grids.  Each grid, the size of a postage stamp, contains more than 62,000 shutters designed to be individually opened or closed to view or block a portion of the sky.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With </a:t>
            </a:r>
            <a:r>
              <a:rPr lang="en-US" dirty="0" err="1"/>
              <a:t>microshutters</a:t>
            </a:r>
            <a:r>
              <a:rPr lang="en-US" dirty="0"/>
              <a:t>, </a:t>
            </a:r>
            <a:r>
              <a:rPr lang="en-US" dirty="0" err="1"/>
              <a:t>NIRSpec</a:t>
            </a:r>
            <a:r>
              <a:rPr lang="en-US" dirty="0"/>
              <a:t> will become first spectroscope that can make high-resolution observations of 100 objects simultaneously.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Operating in extreme cold, the </a:t>
            </a:r>
            <a:r>
              <a:rPr lang="en-US" dirty="0" err="1"/>
              <a:t>microshutters</a:t>
            </a:r>
            <a:r>
              <a:rPr lang="en-US" dirty="0"/>
              <a:t>, made of silicon nitride (think ceramics) had to demonstrate reliable operation without fatigue. Six years of effort led to tiny shutters that could open and close 200,000+ cycles, double their design life.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JWST loaded with propellants on December 3 , 80 liters hydrazine, 160 liters dinitrogen tetroxide for station-keeping  for a design life of 5 years, hopefully stretching out to 10 years.</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11</a:t>
            </a:fld>
            <a:endParaRPr lang="en-US"/>
          </a:p>
        </p:txBody>
      </p:sp>
    </p:spTree>
    <p:extLst>
      <p:ext uri="{BB962C8B-B14F-4D97-AF65-F5344CB8AC3E}">
        <p14:creationId xmlns:p14="http://schemas.microsoft.com/office/powerpoint/2010/main" val="66518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Sunshield</a:t>
            </a:r>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14</a:t>
            </a:fld>
            <a:endParaRPr lang="en-US"/>
          </a:p>
        </p:txBody>
      </p:sp>
    </p:spTree>
    <p:extLst>
      <p:ext uri="{BB962C8B-B14F-4D97-AF65-F5344CB8AC3E}">
        <p14:creationId xmlns:p14="http://schemas.microsoft.com/office/powerpoint/2010/main" val="206477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Backplane</a:t>
            </a:r>
          </a:p>
          <a:p>
            <a:endParaRPr lang="en-US" sz="1200" dirty="0"/>
          </a:p>
          <a:p>
            <a:pPr marL="342900" indent="-342900">
              <a:buFont typeface="Arial" panose="020B0604020202020204" pitchFamily="34" charset="0"/>
              <a:buChar char="•"/>
            </a:pPr>
            <a:r>
              <a:rPr lang="en-US" dirty="0"/>
              <a:t>Made of a lightweight composite structure, very stiff.  Weighs only 2.5 tons.</a:t>
            </a:r>
          </a:p>
          <a:p>
            <a:pPr marL="342900" indent="-342900">
              <a:buFont typeface="Arial" panose="020B0604020202020204" pitchFamily="34" charset="0"/>
              <a:buChar char="•"/>
            </a:pPr>
            <a:r>
              <a:rPr lang="en-US" dirty="0"/>
              <a:t>Must remain motionless so the mirrors and science instruments can operate as intended.</a:t>
            </a:r>
          </a:p>
          <a:p>
            <a:pPr marL="342900" indent="-342900">
              <a:buFont typeface="Arial" panose="020B0604020202020204" pitchFamily="34" charset="0"/>
              <a:buChar char="•"/>
            </a:pPr>
            <a:r>
              <a:rPr lang="en-US" dirty="0"/>
              <a:t>Steady down to 1/10,000 of a human hair during repeated temperature swings from -343F down to  -406F.</a:t>
            </a:r>
          </a:p>
          <a:p>
            <a:pPr marL="342900" indent="-342900">
              <a:buFont typeface="Arial" panose="020B0604020202020204" pitchFamily="34" charset="0"/>
              <a:buChar char="•"/>
            </a:pPr>
            <a:r>
              <a:rPr lang="en-US" dirty="0"/>
              <a:t>Holds up the primary mirror and other optics, plus all the science instruments.</a:t>
            </a:r>
          </a:p>
          <a:p>
            <a:endParaRPr lang="en-US" dirty="0"/>
          </a:p>
        </p:txBody>
      </p:sp>
      <p:sp>
        <p:nvSpPr>
          <p:cNvPr id="4" name="Slide Number Placeholder 3"/>
          <p:cNvSpPr>
            <a:spLocks noGrp="1"/>
          </p:cNvSpPr>
          <p:nvPr>
            <p:ph type="sldNum" sz="quarter" idx="5"/>
          </p:nvPr>
        </p:nvSpPr>
        <p:spPr/>
        <p:txBody>
          <a:bodyPr/>
          <a:lstStyle/>
          <a:p>
            <a:fld id="{66805FB4-AE92-4FCD-98F5-EF8DB00FE328}" type="slidenum">
              <a:rPr lang="en-US" smtClean="0"/>
              <a:t>15</a:t>
            </a:fld>
            <a:endParaRPr lang="en-US"/>
          </a:p>
        </p:txBody>
      </p:sp>
    </p:spTree>
    <p:extLst>
      <p:ext uri="{BB962C8B-B14F-4D97-AF65-F5344CB8AC3E}">
        <p14:creationId xmlns:p14="http://schemas.microsoft.com/office/powerpoint/2010/main" val="132215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305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285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155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76514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744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306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02079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095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09678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38128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12/10/2021</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4349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12/10/2021</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84337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crdownload"/><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crdownload"/><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crdownload"/><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6" name="Picture 5" descr="A picture containing text&#10;&#10;Description automatically generated">
            <a:extLst>
              <a:ext uri="{FF2B5EF4-FFF2-40B4-BE49-F238E27FC236}">
                <a16:creationId xmlns:a16="http://schemas.microsoft.com/office/drawing/2014/main" id="{D11609E4-EC15-46CF-9917-AAA6B4E54B5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351" r="-2" b="33786"/>
          <a:stretch/>
        </p:blipFill>
        <p:spPr>
          <a:xfrm>
            <a:off x="1530" y="10"/>
            <a:ext cx="12188941" cy="6857990"/>
          </a:xfrm>
          <a:prstGeom prst="rect">
            <a:avLst/>
          </a:prstGeom>
        </p:spPr>
      </p:pic>
      <p:sp>
        <p:nvSpPr>
          <p:cNvPr id="22" name="Rectangle 21">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A843C-2E14-4314-8588-F12E58DDD598}"/>
              </a:ext>
            </a:extLst>
          </p:cNvPr>
          <p:cNvSpPr>
            <a:spLocks noGrp="1"/>
          </p:cNvSpPr>
          <p:nvPr>
            <p:ph type="ctrTitle"/>
          </p:nvPr>
        </p:nvSpPr>
        <p:spPr>
          <a:xfrm>
            <a:off x="457199" y="489854"/>
            <a:ext cx="11360728" cy="895594"/>
          </a:xfrm>
        </p:spPr>
        <p:txBody>
          <a:bodyPr>
            <a:normAutofit/>
          </a:bodyPr>
          <a:lstStyle/>
          <a:p>
            <a:pPr>
              <a:lnSpc>
                <a:spcPct val="90000"/>
              </a:lnSpc>
            </a:pPr>
            <a:r>
              <a:rPr lang="en-US" sz="5600" dirty="0">
                <a:solidFill>
                  <a:srgbClr val="FFFFFF"/>
                </a:solidFill>
              </a:rPr>
              <a:t>    James Webb Space Telescope</a:t>
            </a:r>
          </a:p>
        </p:txBody>
      </p:sp>
      <p:sp>
        <p:nvSpPr>
          <p:cNvPr id="3" name="Subtitle 2">
            <a:extLst>
              <a:ext uri="{FF2B5EF4-FFF2-40B4-BE49-F238E27FC236}">
                <a16:creationId xmlns:a16="http://schemas.microsoft.com/office/drawing/2014/main" id="{6A2BA46F-673A-4028-AF7E-C001DC3416D2}"/>
              </a:ext>
            </a:extLst>
          </p:cNvPr>
          <p:cNvSpPr>
            <a:spLocks noGrp="1"/>
          </p:cNvSpPr>
          <p:nvPr>
            <p:ph type="subTitle" idx="1"/>
          </p:nvPr>
        </p:nvSpPr>
        <p:spPr>
          <a:xfrm>
            <a:off x="318654" y="4129427"/>
            <a:ext cx="5638801" cy="1655762"/>
          </a:xfrm>
        </p:spPr>
        <p:txBody>
          <a:bodyPr>
            <a:normAutofit/>
          </a:bodyPr>
          <a:lstStyle/>
          <a:p>
            <a:r>
              <a:rPr lang="en-US" dirty="0">
                <a:solidFill>
                  <a:srgbClr val="FFFFFF"/>
                </a:solidFill>
              </a:rPr>
              <a:t>It’s finally here! </a:t>
            </a:r>
          </a:p>
          <a:p>
            <a:r>
              <a:rPr lang="en-US" dirty="0">
                <a:solidFill>
                  <a:srgbClr val="FFFFFF"/>
                </a:solidFill>
              </a:rPr>
              <a:t>Launch Date December 22, 2021</a:t>
            </a:r>
          </a:p>
        </p:txBody>
      </p:sp>
      <p:cxnSp>
        <p:nvCxnSpPr>
          <p:cNvPr id="24" name="Straight Connector 23">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08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machine&#10;&#10;Description automatically generated with medium confidence">
            <a:extLst>
              <a:ext uri="{FF2B5EF4-FFF2-40B4-BE49-F238E27FC236}">
                <a16:creationId xmlns:a16="http://schemas.microsoft.com/office/drawing/2014/main" id="{8B6585FB-EE0B-42E7-8BC3-2304CBCE4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701" y="0"/>
            <a:ext cx="5134598" cy="6858000"/>
          </a:xfrm>
          <a:prstGeom prst="rect">
            <a:avLst/>
          </a:prstGeom>
        </p:spPr>
      </p:pic>
    </p:spTree>
    <p:extLst>
      <p:ext uri="{BB962C8B-B14F-4D97-AF65-F5344CB8AC3E}">
        <p14:creationId xmlns:p14="http://schemas.microsoft.com/office/powerpoint/2010/main" val="231528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keyboard, electronics&#10;&#10;Description automatically generated">
            <a:extLst>
              <a:ext uri="{FF2B5EF4-FFF2-40B4-BE49-F238E27FC236}">
                <a16:creationId xmlns:a16="http://schemas.microsoft.com/office/drawing/2014/main" id="{470D0063-DFE2-4D04-8C66-55625C633B77}"/>
              </a:ext>
            </a:extLst>
          </p:cNvPr>
          <p:cNvPicPr>
            <a:picLocks noChangeAspect="1"/>
          </p:cNvPicPr>
          <p:nvPr/>
        </p:nvPicPr>
        <p:blipFill rotWithShape="1">
          <a:blip r:embed="rId3">
            <a:extLst>
              <a:ext uri="{28A0092B-C50C-407E-A947-70E740481C1C}">
                <a14:useLocalDpi xmlns:a14="http://schemas.microsoft.com/office/drawing/2010/main" val="0"/>
              </a:ext>
            </a:extLst>
          </a:blip>
          <a:srcRect b="4256"/>
          <a:stretch/>
        </p:blipFill>
        <p:spPr>
          <a:xfrm>
            <a:off x="20" y="10"/>
            <a:ext cx="12191980" cy="6857987"/>
          </a:xfrm>
          <a:prstGeom prst="rect">
            <a:avLst/>
          </a:prstGeom>
        </p:spPr>
      </p:pic>
    </p:spTree>
    <p:extLst>
      <p:ext uri="{BB962C8B-B14F-4D97-AF65-F5344CB8AC3E}">
        <p14:creationId xmlns:p14="http://schemas.microsoft.com/office/powerpoint/2010/main" val="149561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DEBE-9634-48EB-963A-9C932228B98F}"/>
              </a:ext>
            </a:extLst>
          </p:cNvPr>
          <p:cNvSpPr>
            <a:spLocks noGrp="1"/>
          </p:cNvSpPr>
          <p:nvPr>
            <p:ph type="ctrTitle"/>
          </p:nvPr>
        </p:nvSpPr>
        <p:spPr/>
        <p:txBody>
          <a:bodyPr/>
          <a:lstStyle/>
          <a:p>
            <a:pPr algn="ctr"/>
            <a:r>
              <a:rPr lang="en-US" sz="16600" dirty="0"/>
              <a:t>?</a:t>
            </a:r>
          </a:p>
        </p:txBody>
      </p:sp>
      <p:sp>
        <p:nvSpPr>
          <p:cNvPr id="3" name="Subtitle 2">
            <a:extLst>
              <a:ext uri="{FF2B5EF4-FFF2-40B4-BE49-F238E27FC236}">
                <a16:creationId xmlns:a16="http://schemas.microsoft.com/office/drawing/2014/main" id="{319AFC8E-CD8D-45D7-BBF9-FD5AFAE20F9D}"/>
              </a:ext>
            </a:extLst>
          </p:cNvPr>
          <p:cNvSpPr>
            <a:spLocks noGrp="1"/>
          </p:cNvSpPr>
          <p:nvPr>
            <p:ph type="subTitle" idx="1"/>
          </p:nvPr>
        </p:nvSpPr>
        <p:spPr/>
        <p:txBody>
          <a:bodyPr/>
          <a:lstStyle/>
          <a:p>
            <a:pPr algn="ctr"/>
            <a:endParaRPr lang="en-US" dirty="0"/>
          </a:p>
          <a:p>
            <a:pPr algn="ctr"/>
            <a:endParaRPr lang="en-US" dirty="0"/>
          </a:p>
          <a:p>
            <a:pPr algn="ctr"/>
            <a:r>
              <a:rPr lang="en-US" sz="6600" dirty="0"/>
              <a:t>Questions?</a:t>
            </a:r>
          </a:p>
        </p:txBody>
      </p:sp>
    </p:spTree>
    <p:extLst>
      <p:ext uri="{BB962C8B-B14F-4D97-AF65-F5344CB8AC3E}">
        <p14:creationId xmlns:p14="http://schemas.microsoft.com/office/powerpoint/2010/main" val="4259105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F28BE1-FBCB-47BA-97D8-22C2E4D53800}"/>
              </a:ext>
            </a:extLst>
          </p:cNvPr>
          <p:cNvSpPr>
            <a:spLocks noGrp="1"/>
          </p:cNvSpPr>
          <p:nvPr>
            <p:ph type="title"/>
          </p:nvPr>
        </p:nvSpPr>
        <p:spPr>
          <a:xfrm>
            <a:off x="482600" y="731521"/>
            <a:ext cx="3964251" cy="508943"/>
          </a:xfrm>
        </p:spPr>
        <p:txBody>
          <a:bodyPr>
            <a:normAutofit fontScale="90000"/>
          </a:bodyPr>
          <a:lstStyle/>
          <a:p>
            <a:r>
              <a:rPr lang="en-US" sz="3200" dirty="0"/>
              <a:t>Sun-Earth L2 Orbit</a:t>
            </a:r>
          </a:p>
        </p:txBody>
      </p:sp>
      <p:cxnSp>
        <p:nvCxnSpPr>
          <p:cNvPr id="12" name="Straight Connector 11">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EB82D23D-CEBE-48EA-A45C-66C93B33603A}"/>
              </a:ext>
            </a:extLst>
          </p:cNvPr>
          <p:cNvSpPr>
            <a:spLocks noGrp="1"/>
          </p:cNvSpPr>
          <p:nvPr>
            <p:ph idx="1"/>
          </p:nvPr>
        </p:nvSpPr>
        <p:spPr>
          <a:xfrm>
            <a:off x="482599" y="1482129"/>
            <a:ext cx="4421909" cy="4644347"/>
          </a:xfrm>
        </p:spPr>
        <p:txBody>
          <a:bodyPr>
            <a:noAutofit/>
          </a:bodyPr>
          <a:lstStyle/>
          <a:p>
            <a:pPr>
              <a:lnSpc>
                <a:spcPct val="90000"/>
              </a:lnSpc>
            </a:pPr>
            <a:r>
              <a:rPr lang="en-US" sz="1600" dirty="0"/>
              <a:t>JWST will take 29 days to travel from LEO to its destination, the Sun-Earth L2 LaGrange Point.  At these points gravity from the Sun and the Earth are balanced.</a:t>
            </a:r>
          </a:p>
          <a:p>
            <a:pPr>
              <a:lnSpc>
                <a:spcPct val="90000"/>
              </a:lnSpc>
            </a:pPr>
            <a:r>
              <a:rPr lang="en-US" sz="1600" dirty="0"/>
              <a:t>This L2 point is located almost 1 million miles from Earth, well beyond the Moon’s orbit of 240, 000 miles.  (A million miles above midnight!)</a:t>
            </a:r>
          </a:p>
          <a:p>
            <a:pPr>
              <a:lnSpc>
                <a:spcPct val="90000"/>
              </a:lnSpc>
            </a:pPr>
            <a:r>
              <a:rPr lang="en-US" sz="1600" dirty="0"/>
              <a:t>JWST will establish a “halo” orbit around L2.  This is so JWST will never end up in the shadow of either the Moon or Earth, thus cutting off power to the solar panels, yet it will always be visible from Earth for communication purposes.  </a:t>
            </a:r>
          </a:p>
          <a:p>
            <a:pPr>
              <a:lnSpc>
                <a:spcPct val="90000"/>
              </a:lnSpc>
            </a:pPr>
            <a:r>
              <a:rPr lang="en-US" sz="1600" dirty="0"/>
              <a:t>During the 29 day trip JWST will undergo 52 major deployments, including 300+ single-point-failure procedural steps.  The “must-not-fail” nature of these 300 steps added considerably to the program’s cost and schedule. </a:t>
            </a:r>
          </a:p>
        </p:txBody>
      </p:sp>
      <p:pic>
        <p:nvPicPr>
          <p:cNvPr id="5" name="Picture 4" descr="A picture containing diagram&#10;&#10;Description automatically generated">
            <a:extLst>
              <a:ext uri="{FF2B5EF4-FFF2-40B4-BE49-F238E27FC236}">
                <a16:creationId xmlns:a16="http://schemas.microsoft.com/office/drawing/2014/main" id="{A721DCFD-E90B-49F3-BFD5-138EFD50FC53}"/>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5040694" y="1229930"/>
            <a:ext cx="6588977" cy="4398142"/>
          </a:xfrm>
          <a:prstGeom prst="rect">
            <a:avLst/>
          </a:prstGeom>
        </p:spPr>
      </p:pic>
      <p:cxnSp>
        <p:nvCxnSpPr>
          <p:cNvPr id="14" name="Straight Connector 13">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1892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2F7B-1499-47F2-97F4-C687F1BDB2AA}"/>
              </a:ext>
            </a:extLst>
          </p:cNvPr>
          <p:cNvSpPr>
            <a:spLocks noGrp="1"/>
          </p:cNvSpPr>
          <p:nvPr>
            <p:ph type="title"/>
          </p:nvPr>
        </p:nvSpPr>
        <p:spPr>
          <a:xfrm>
            <a:off x="482600" y="745959"/>
            <a:ext cx="2741863" cy="529387"/>
          </a:xfrm>
        </p:spPr>
        <p:txBody>
          <a:bodyPr/>
          <a:lstStyle/>
          <a:p>
            <a:r>
              <a:rPr lang="en-US" sz="3200" dirty="0"/>
              <a:t>Sunshield</a:t>
            </a:r>
          </a:p>
        </p:txBody>
      </p:sp>
      <p:sp>
        <p:nvSpPr>
          <p:cNvPr id="3" name="Content Placeholder 2">
            <a:extLst>
              <a:ext uri="{FF2B5EF4-FFF2-40B4-BE49-F238E27FC236}">
                <a16:creationId xmlns:a16="http://schemas.microsoft.com/office/drawing/2014/main" id="{FC1E0907-0F3E-48DE-BBAD-EA559F59A5ED}"/>
              </a:ext>
            </a:extLst>
          </p:cNvPr>
          <p:cNvSpPr>
            <a:spLocks noGrp="1"/>
          </p:cNvSpPr>
          <p:nvPr>
            <p:ph idx="1"/>
          </p:nvPr>
        </p:nvSpPr>
        <p:spPr>
          <a:xfrm>
            <a:off x="482600" y="1491915"/>
            <a:ext cx="11139905" cy="4620125"/>
          </a:xfrm>
        </p:spPr>
        <p:txBody>
          <a:bodyPr>
            <a:normAutofit fontScale="92500" lnSpcReduction="10000"/>
          </a:bodyPr>
          <a:lstStyle/>
          <a:p>
            <a:pPr marL="342900" indent="-342900">
              <a:buFont typeface="Arial" panose="020B0604020202020204" pitchFamily="34" charset="0"/>
              <a:buChar char="•"/>
            </a:pPr>
            <a:r>
              <a:rPr lang="en-US" sz="1800" dirty="0"/>
              <a:t>To observe infrared (heat) wavelengths, telescope must be kept very cold , -360F</a:t>
            </a:r>
          </a:p>
          <a:p>
            <a:pPr marL="342900" indent="-342900">
              <a:buFont typeface="Arial" panose="020B0604020202020204" pitchFamily="34" charset="0"/>
              <a:buChar char="•"/>
            </a:pPr>
            <a:r>
              <a:rPr lang="en-US" sz="1800" dirty="0"/>
              <a:t>JWST must be shielded from Sun, Earth, and Moon heat and light sources, as well as to dissipate heat generated by JWST itself during operation.</a:t>
            </a:r>
          </a:p>
          <a:p>
            <a:pPr marL="342900" indent="-342900">
              <a:buFont typeface="Arial" panose="020B0604020202020204" pitchFamily="34" charset="0"/>
              <a:buChar char="•"/>
            </a:pPr>
            <a:r>
              <a:rPr lang="en-US" sz="1800" dirty="0"/>
              <a:t>JWST uses 5-layer kite-shaped sunshield the size of a tennis court to partition the scope into a hot side (+200F) and a cold side (-360F).  The mirror and cameras are on the cold side, the spacecraft power, communications, and engines are on the hot side.  </a:t>
            </a:r>
          </a:p>
          <a:p>
            <a:pPr marL="342900" indent="-342900">
              <a:buFont typeface="Arial" panose="020B0604020202020204" pitchFamily="34" charset="0"/>
              <a:buChar char="•"/>
            </a:pPr>
            <a:r>
              <a:rPr lang="en-US" sz="1800" dirty="0"/>
              <a:t>Each layer is less than half the thickness of a sheet of paper (.002”/2), made of Kapton, a commercial polyimide film coated with aluminum.  </a:t>
            </a:r>
          </a:p>
          <a:p>
            <a:pPr marL="342900" indent="-342900">
              <a:buFont typeface="Arial" panose="020B0604020202020204" pitchFamily="34" charset="0"/>
              <a:buChar char="•"/>
            </a:pPr>
            <a:r>
              <a:rPr lang="en-US" sz="1800" dirty="0"/>
              <a:t>Each layer of the sunshield is cooler than the one below.  Heat radiates out from between the layers, with the vacuum between the layers providing insulation.  The sunshield is a passive system, with no consumables for cooling.</a:t>
            </a:r>
          </a:p>
          <a:p>
            <a:pPr marL="342900" indent="-342900">
              <a:buFont typeface="Arial" panose="020B0604020202020204" pitchFamily="34" charset="0"/>
              <a:buChar char="•"/>
            </a:pPr>
            <a:r>
              <a:rPr lang="en-US" sz="1800" dirty="0"/>
              <a:t>The membranes are folded 12X in order to fit in the payload shroud of the Ariane 5 rocket.</a:t>
            </a:r>
          </a:p>
          <a:p>
            <a:pPr marL="342900" indent="-342900">
              <a:buFont typeface="Arial" panose="020B0604020202020204" pitchFamily="34" charset="0"/>
              <a:buChar char="•"/>
            </a:pPr>
            <a:r>
              <a:rPr lang="en-US" sz="1800" dirty="0"/>
              <a:t>The sunshield support structure contains more than 7,000 parts, including springs, bearings, pulleys, and magnets, and hundreds of custom-fabricated parts.  Unfurling the sunshield is among some 40 major deployments.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66658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72E36AC-29F9-4459-A676-A254D1732F0D}"/>
              </a:ext>
            </a:extLst>
          </p:cNvPr>
          <p:cNvSpPr>
            <a:spLocks noGrp="1"/>
          </p:cNvSpPr>
          <p:nvPr>
            <p:ph type="title"/>
          </p:nvPr>
        </p:nvSpPr>
        <p:spPr>
          <a:xfrm>
            <a:off x="482600" y="978408"/>
            <a:ext cx="10634472" cy="2157984"/>
          </a:xfrm>
        </p:spPr>
        <p:txBody>
          <a:bodyPr/>
          <a:lstStyle/>
          <a:p>
            <a:r>
              <a:rPr lang="en-US"/>
              <a:t>The Backplane</a:t>
            </a:r>
            <a:endParaRPr lang="en-US" dirty="0"/>
          </a:p>
        </p:txBody>
      </p:sp>
      <p:sp>
        <p:nvSpPr>
          <p:cNvPr id="18" name="Content Placeholder 17">
            <a:extLst>
              <a:ext uri="{FF2B5EF4-FFF2-40B4-BE49-F238E27FC236}">
                <a16:creationId xmlns:a16="http://schemas.microsoft.com/office/drawing/2014/main" id="{4E0829EC-15D3-4F17-9430-2465E40C4EE4}"/>
              </a:ext>
            </a:extLst>
          </p:cNvPr>
          <p:cNvSpPr>
            <a:spLocks noGrp="1"/>
          </p:cNvSpPr>
          <p:nvPr>
            <p:ph idx="1"/>
          </p:nvPr>
        </p:nvSpPr>
        <p:spPr>
          <a:xfrm>
            <a:off x="482600" y="3306870"/>
            <a:ext cx="10506991" cy="2572721"/>
          </a:xfrm>
        </p:spPr>
        <p:txBody>
          <a:bodyPr>
            <a:normAutofit lnSpcReduction="10000"/>
          </a:bodyPr>
          <a:lstStyle/>
          <a:p>
            <a:r>
              <a:rPr lang="en-US"/>
              <a:t>Made of a lightweight composite structure, very stiff.  Weighs only 2.5 tons.</a:t>
            </a:r>
          </a:p>
          <a:p>
            <a:r>
              <a:rPr lang="en-US"/>
              <a:t>Must remain motionless so the mirrors and science instruments can operate as intended.</a:t>
            </a:r>
          </a:p>
          <a:p>
            <a:r>
              <a:rPr lang="en-US"/>
              <a:t>Steady down to 1/10,000 of a human hair during repeated temperature swings from -343F down to  -406F.</a:t>
            </a:r>
          </a:p>
          <a:p>
            <a:r>
              <a:rPr lang="en-US"/>
              <a:t>Holds up the primary mirror and other optics, plus all the science instruments.</a:t>
            </a:r>
            <a:endParaRPr lang="en-US" dirty="0"/>
          </a:p>
        </p:txBody>
      </p:sp>
      <p:pic>
        <p:nvPicPr>
          <p:cNvPr id="3" name="Picture 2" descr="A picture containing indoor&#10;&#10;Description automatically generated">
            <a:extLst>
              <a:ext uri="{FF2B5EF4-FFF2-40B4-BE49-F238E27FC236}">
                <a16:creationId xmlns:a16="http://schemas.microsoft.com/office/drawing/2014/main" id="{6A144268-0430-48E9-A4C9-15864E171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2865" y="978408"/>
            <a:ext cx="3480816" cy="4907280"/>
          </a:xfrm>
          <a:prstGeom prst="rect">
            <a:avLst/>
          </a:prstGeom>
        </p:spPr>
      </p:pic>
    </p:spTree>
    <p:extLst>
      <p:ext uri="{BB962C8B-B14F-4D97-AF65-F5344CB8AC3E}">
        <p14:creationId xmlns:p14="http://schemas.microsoft.com/office/powerpoint/2010/main" val="230614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45B8A-5C48-45CD-848A-9AD840DB2039}"/>
              </a:ext>
            </a:extLst>
          </p:cNvPr>
          <p:cNvSpPr>
            <a:spLocks noGrp="1"/>
          </p:cNvSpPr>
          <p:nvPr>
            <p:ph type="title"/>
          </p:nvPr>
        </p:nvSpPr>
        <p:spPr>
          <a:xfrm>
            <a:off x="482599" y="698269"/>
            <a:ext cx="11188469" cy="997527"/>
          </a:xfrm>
        </p:spPr>
        <p:txBody>
          <a:bodyPr/>
          <a:lstStyle/>
          <a:p>
            <a:r>
              <a:rPr lang="en-US" sz="3200" dirty="0"/>
              <a:t>Near-Infrared and Mid-Infrared Detectors / Cryogenic Data-Acquisition Integrated Circuit</a:t>
            </a:r>
          </a:p>
        </p:txBody>
      </p:sp>
      <p:sp>
        <p:nvSpPr>
          <p:cNvPr id="3" name="Content Placeholder 2">
            <a:extLst>
              <a:ext uri="{FF2B5EF4-FFF2-40B4-BE49-F238E27FC236}">
                <a16:creationId xmlns:a16="http://schemas.microsoft.com/office/drawing/2014/main" id="{4E4E2892-3291-4902-9FDB-7AE528B76051}"/>
              </a:ext>
            </a:extLst>
          </p:cNvPr>
          <p:cNvSpPr>
            <a:spLocks noGrp="1"/>
          </p:cNvSpPr>
          <p:nvPr>
            <p:ph idx="1"/>
          </p:nvPr>
        </p:nvSpPr>
        <p:spPr>
          <a:xfrm>
            <a:off x="482600" y="1928553"/>
            <a:ext cx="10506991" cy="4231178"/>
          </a:xfrm>
        </p:spPr>
        <p:txBody>
          <a:bodyPr>
            <a:normAutofit fontScale="92500" lnSpcReduction="20000"/>
          </a:bodyPr>
          <a:lstStyle/>
          <a:p>
            <a:pPr marL="342900" indent="-342900">
              <a:buFont typeface="Arial" panose="020B0604020202020204" pitchFamily="34" charset="0"/>
              <a:buChar char="•"/>
            </a:pPr>
            <a:r>
              <a:rPr lang="en-US" dirty="0"/>
              <a:t>Detecting faint emissions from distant galaxies, stars, and planets requires large arrays for efficient sky surveys.  A special multiyear technology development effort for the JWST yielded arrays that are larger format and much more sensitive.</a:t>
            </a:r>
          </a:p>
          <a:p>
            <a:pPr marL="342900" indent="-342900">
              <a:buFont typeface="Arial" panose="020B0604020202020204" pitchFamily="34" charset="0"/>
              <a:buChar char="•"/>
            </a:pPr>
            <a:r>
              <a:rPr lang="en-US" dirty="0"/>
              <a:t>The Near-IR detector is a 4 megapixel (4 million pixels) mercury-cadmium-telluride chip for wavelengths of 0.6-5 microns (visible orange and red through near IR spectrum)</a:t>
            </a:r>
          </a:p>
          <a:p>
            <a:pPr marL="342900" indent="-342900">
              <a:buFont typeface="Arial" panose="020B0604020202020204" pitchFamily="34" charset="0"/>
              <a:buChar char="•"/>
            </a:pPr>
            <a:r>
              <a:rPr lang="en-US" dirty="0"/>
              <a:t>The Mid-IR detector is a one megapixel silicon-arsenic chip for wavelengths of 5-29 microns</a:t>
            </a:r>
          </a:p>
          <a:p>
            <a:pPr marL="342900" indent="-342900">
              <a:buFont typeface="Arial" panose="020B0604020202020204" pitchFamily="34" charset="0"/>
              <a:buChar char="•"/>
            </a:pPr>
            <a:r>
              <a:rPr lang="en-US" dirty="0"/>
              <a:t>JWST team developed a new technology low-noise, cryogenic application-specific IC microprocessor with extremely low power dissipation and a 16-bit analog-to-digital converter that generates less noise compared to conventional warm electronics.</a:t>
            </a:r>
          </a:p>
        </p:txBody>
      </p:sp>
    </p:spTree>
    <p:extLst>
      <p:ext uri="{BB962C8B-B14F-4D97-AF65-F5344CB8AC3E}">
        <p14:creationId xmlns:p14="http://schemas.microsoft.com/office/powerpoint/2010/main" val="247320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7822-FA84-472D-A83B-925693E94B3E}"/>
              </a:ext>
            </a:extLst>
          </p:cNvPr>
          <p:cNvSpPr>
            <a:spLocks noGrp="1"/>
          </p:cNvSpPr>
          <p:nvPr>
            <p:ph type="title"/>
          </p:nvPr>
        </p:nvSpPr>
        <p:spPr>
          <a:xfrm>
            <a:off x="482600" y="581892"/>
            <a:ext cx="7032105" cy="681644"/>
          </a:xfrm>
        </p:spPr>
        <p:txBody>
          <a:bodyPr/>
          <a:lstStyle/>
          <a:p>
            <a:r>
              <a:rPr lang="en-US" sz="3200" dirty="0"/>
              <a:t>Mid-Infrared Instrument Cryocooler</a:t>
            </a:r>
          </a:p>
        </p:txBody>
      </p:sp>
      <p:sp>
        <p:nvSpPr>
          <p:cNvPr id="3" name="Content Placeholder 2">
            <a:extLst>
              <a:ext uri="{FF2B5EF4-FFF2-40B4-BE49-F238E27FC236}">
                <a16:creationId xmlns:a16="http://schemas.microsoft.com/office/drawing/2014/main" id="{9E5267F7-A41E-495F-8C3A-FD5214C46300}"/>
              </a:ext>
            </a:extLst>
          </p:cNvPr>
          <p:cNvSpPr>
            <a:spLocks noGrp="1"/>
          </p:cNvSpPr>
          <p:nvPr>
            <p:ph idx="1"/>
          </p:nvPr>
        </p:nvSpPr>
        <p:spPr>
          <a:xfrm>
            <a:off x="482600" y="1496291"/>
            <a:ext cx="11321473" cy="4655127"/>
          </a:xfrm>
        </p:spPr>
        <p:txBody>
          <a:bodyPr>
            <a:normAutofit fontScale="85000" lnSpcReduction="10000"/>
          </a:bodyPr>
          <a:lstStyle/>
          <a:p>
            <a:pPr marL="342900" indent="-342900">
              <a:buFont typeface="Arial" panose="020B0604020202020204" pitchFamily="34" charset="0"/>
              <a:buChar char="•"/>
            </a:pPr>
            <a:r>
              <a:rPr lang="en-US" dirty="0"/>
              <a:t>JWST is outfitted with four science instruments:  the Near-IR Spectrograph (</a:t>
            </a:r>
            <a:r>
              <a:rPr lang="en-US" dirty="0" err="1"/>
              <a:t>NIRSpec</a:t>
            </a:r>
            <a:r>
              <a:rPr lang="en-US" dirty="0"/>
              <a:t>) which can determine temperature, mass, and chemical composition of 200 objects simultaneously; the NEAR-IR Camera (</a:t>
            </a:r>
            <a:r>
              <a:rPr lang="en-US" dirty="0" err="1"/>
              <a:t>NIRCam</a:t>
            </a:r>
            <a:r>
              <a:rPr lang="en-US" dirty="0"/>
              <a:t>) designed to image the most distant objects in near IR; the Near-IR Imager and </a:t>
            </a:r>
            <a:r>
              <a:rPr lang="en-US" dirty="0" err="1"/>
              <a:t>Slitless</a:t>
            </a:r>
            <a:r>
              <a:rPr lang="en-US" dirty="0"/>
              <a:t> Spectrograph (</a:t>
            </a:r>
            <a:r>
              <a:rPr lang="en-US" dirty="0" err="1"/>
              <a:t>Niriss</a:t>
            </a:r>
            <a:r>
              <a:rPr lang="en-US" dirty="0"/>
              <a:t>); and the Mid-IR Instrument (MIRI) to observe cold, distant objects and provides spectroscopy mapping.</a:t>
            </a:r>
          </a:p>
          <a:p>
            <a:pPr marL="342900" indent="-342900">
              <a:buFont typeface="Arial" panose="020B0604020202020204" pitchFamily="34" charset="0"/>
              <a:buChar char="•"/>
            </a:pPr>
            <a:r>
              <a:rPr lang="en-US" dirty="0"/>
              <a:t>MIRI has its own cooler to reduce its operating temperature to -448F, just above absolute zero.  Manufacturing and development problems with this device caused major program delays.</a:t>
            </a:r>
          </a:p>
          <a:p>
            <a:pPr marL="342900" indent="-342900">
              <a:buFont typeface="Arial" panose="020B0604020202020204" pitchFamily="34" charset="0"/>
              <a:buChar char="•"/>
            </a:pPr>
            <a:r>
              <a:rPr lang="en-US" dirty="0"/>
              <a:t>The Cryocooler Compressor Assembly is a heat pump consisting of a precooler that generates 0.25 watts of cooling power at 14K (-434F) using helium gas as a working fluid, and a high-efficiency pump that circulates refrigerant (also helium gas) cooled by conduction with the precooler to MIRI.</a:t>
            </a:r>
          </a:p>
          <a:p>
            <a:pPr marL="342900" indent="-342900">
              <a:buFont typeface="Arial" panose="020B0604020202020204" pitchFamily="34" charset="0"/>
              <a:buChar char="•"/>
            </a:pPr>
            <a:r>
              <a:rPr lang="en-US" dirty="0"/>
              <a:t>The only moving parts in the cryocooler are the pair of two-cylinder piston pumps in the CCA that are horizontally opposed, which cancels out most vibration. As a closed system, the cryocooler does not use liquid helium or any other coolant.  Its operational life is limited only by wear to its moving parts (the pumps) and the longevity of its electronics.</a:t>
            </a:r>
          </a:p>
        </p:txBody>
      </p:sp>
    </p:spTree>
    <p:extLst>
      <p:ext uri="{BB962C8B-B14F-4D97-AF65-F5344CB8AC3E}">
        <p14:creationId xmlns:p14="http://schemas.microsoft.com/office/powerpoint/2010/main" val="313472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6011-5BB7-458B-811F-6D498E3C52AF}"/>
              </a:ext>
            </a:extLst>
          </p:cNvPr>
          <p:cNvSpPr>
            <a:spLocks noGrp="1"/>
          </p:cNvSpPr>
          <p:nvPr>
            <p:ph type="title"/>
          </p:nvPr>
        </p:nvSpPr>
        <p:spPr>
          <a:xfrm>
            <a:off x="482600" y="463019"/>
            <a:ext cx="3923145" cy="634261"/>
          </a:xfrm>
        </p:spPr>
        <p:txBody>
          <a:bodyPr/>
          <a:lstStyle/>
          <a:p>
            <a:r>
              <a:rPr lang="en-US" sz="3200" dirty="0" err="1"/>
              <a:t>Microshutters</a:t>
            </a:r>
            <a:endParaRPr lang="en-US" sz="3200" dirty="0"/>
          </a:p>
        </p:txBody>
      </p:sp>
      <p:sp>
        <p:nvSpPr>
          <p:cNvPr id="3" name="Content Placeholder 2">
            <a:extLst>
              <a:ext uri="{FF2B5EF4-FFF2-40B4-BE49-F238E27FC236}">
                <a16:creationId xmlns:a16="http://schemas.microsoft.com/office/drawing/2014/main" id="{519B0736-37A9-4673-8B98-E93335C9205E}"/>
              </a:ext>
            </a:extLst>
          </p:cNvPr>
          <p:cNvSpPr>
            <a:spLocks noGrp="1"/>
          </p:cNvSpPr>
          <p:nvPr>
            <p:ph idx="1"/>
          </p:nvPr>
        </p:nvSpPr>
        <p:spPr>
          <a:xfrm>
            <a:off x="482600" y="1246909"/>
            <a:ext cx="11226800" cy="4887883"/>
          </a:xfrm>
        </p:spPr>
        <p:txBody>
          <a:bodyPr>
            <a:normAutofit fontScale="85000" lnSpcReduction="20000"/>
          </a:bodyPr>
          <a:lstStyle/>
          <a:p>
            <a:pPr marL="342900" indent="-342900">
              <a:buFont typeface="Arial" panose="020B0604020202020204" pitchFamily="34" charset="0"/>
              <a:buChar char="•"/>
            </a:pPr>
            <a:r>
              <a:rPr lang="en-US" dirty="0"/>
              <a:t>Major technology effort focused on </a:t>
            </a:r>
            <a:r>
              <a:rPr lang="en-US" dirty="0" err="1"/>
              <a:t>microshutters</a:t>
            </a:r>
            <a:r>
              <a:rPr lang="en-US" dirty="0"/>
              <a:t>, tiny windows the width of a few hairs that allow scientists to block out unwanted light so only the most distant stars and galaxies can be detected by </a:t>
            </a:r>
            <a:r>
              <a:rPr lang="en-US" dirty="0" err="1"/>
              <a:t>NIRSpec</a:t>
            </a:r>
            <a:r>
              <a:rPr lang="en-US" dirty="0"/>
              <a:t>.</a:t>
            </a:r>
          </a:p>
          <a:p>
            <a:pPr marL="342900" indent="-342900">
              <a:buFont typeface="Arial" panose="020B0604020202020204" pitchFamily="34" charset="0"/>
              <a:buChar char="•"/>
            </a:pPr>
            <a:r>
              <a:rPr lang="en-US" dirty="0"/>
              <a:t>Beginning at Technology Readiness Level 0 (TRL-0) work on the </a:t>
            </a:r>
            <a:r>
              <a:rPr lang="en-US" dirty="0" err="1"/>
              <a:t>microshutters</a:t>
            </a:r>
            <a:r>
              <a:rPr lang="en-US" dirty="0"/>
              <a:t> stalled for a decade due to an acoustic damage issue.</a:t>
            </a:r>
          </a:p>
          <a:p>
            <a:pPr marL="342900" indent="-342900">
              <a:buFont typeface="Arial" panose="020B0604020202020204" pitchFamily="34" charset="0"/>
              <a:buChar char="•"/>
            </a:pPr>
            <a:r>
              <a:rPr lang="en-US" dirty="0"/>
              <a:t>The </a:t>
            </a:r>
            <a:r>
              <a:rPr lang="en-US" dirty="0" err="1"/>
              <a:t>Microshutter</a:t>
            </a:r>
            <a:r>
              <a:rPr lang="en-US" dirty="0"/>
              <a:t> Assembly consists of tiny cells measuring 100 x 200 microns (about the width of 3-6 human hairs) that are arranged in four waffle-like grids.  Each grid, the size of a postage stamp, contains more than 62,000 shutters designed to be individually opened or closed to view or block a portion of the sky.</a:t>
            </a:r>
          </a:p>
          <a:p>
            <a:pPr marL="342900" indent="-342900">
              <a:buFont typeface="Arial" panose="020B0604020202020204" pitchFamily="34" charset="0"/>
              <a:buChar char="•"/>
            </a:pPr>
            <a:r>
              <a:rPr lang="en-US" dirty="0"/>
              <a:t>With </a:t>
            </a:r>
            <a:r>
              <a:rPr lang="en-US" dirty="0" err="1"/>
              <a:t>microshutters</a:t>
            </a:r>
            <a:r>
              <a:rPr lang="en-US" dirty="0"/>
              <a:t>, </a:t>
            </a:r>
            <a:r>
              <a:rPr lang="en-US" dirty="0" err="1"/>
              <a:t>NIRSpec</a:t>
            </a:r>
            <a:r>
              <a:rPr lang="en-US" dirty="0"/>
              <a:t> will become first spectroscope that can make high-resolution observations of 100 objects simultaneously.</a:t>
            </a:r>
          </a:p>
          <a:p>
            <a:pPr marL="342900" indent="-342900">
              <a:buFont typeface="Arial" panose="020B0604020202020204" pitchFamily="34" charset="0"/>
              <a:buChar char="•"/>
            </a:pPr>
            <a:r>
              <a:rPr lang="en-US" dirty="0"/>
              <a:t>Operating in extreme cold, the </a:t>
            </a:r>
            <a:r>
              <a:rPr lang="en-US" dirty="0" err="1"/>
              <a:t>microshutters</a:t>
            </a:r>
            <a:r>
              <a:rPr lang="en-US" dirty="0"/>
              <a:t>, made of silicon nitride (think ceramics) had to demonstrate reliable operation without fatigue. Six years of effort led to tiny shutters that could open and close 200,000+ cycles, double their design life.</a:t>
            </a:r>
          </a:p>
          <a:p>
            <a:pPr marL="342900" indent="-342900">
              <a:buFont typeface="Arial" panose="020B0604020202020204" pitchFamily="34" charset="0"/>
              <a:buChar char="•"/>
            </a:pPr>
            <a:r>
              <a:rPr lang="en-US" dirty="0"/>
              <a:t>JWST loaded with propellants on December 3 , 80 liters hydrazine, 160 liters dinitrogen tetroxide for station-keeping  for a design life of 5 years, hopefully stretching out to 10 years.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9390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E9615127-4E4B-44AE-B157-C50975D419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descr="A picture containing diagram&#10;&#10;Description automatically generated">
            <a:extLst>
              <a:ext uri="{FF2B5EF4-FFF2-40B4-BE49-F238E27FC236}">
                <a16:creationId xmlns:a16="http://schemas.microsoft.com/office/drawing/2014/main" id="{A721DCFD-E90B-49F3-BFD5-138EFD50FC53}"/>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62001" y="40933"/>
            <a:ext cx="9975272" cy="6658493"/>
          </a:xfrm>
          <a:prstGeom prst="rect">
            <a:avLst/>
          </a:prstGeom>
        </p:spPr>
      </p:pic>
      <p:cxnSp>
        <p:nvCxnSpPr>
          <p:cNvPr id="14" name="Straight Connector 13">
            <a:extLst>
              <a:ext uri="{FF2B5EF4-FFF2-40B4-BE49-F238E27FC236}">
                <a16:creationId xmlns:a16="http://schemas.microsoft.com/office/drawing/2014/main" id="{B607C7DF-2703-4D3B-B500-8182840C0A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92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20" name="Rectangle 1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DB34171-A04B-42D0-977F-5D5CD6E6EE43}"/>
              </a:ext>
            </a:extLst>
          </p:cNvPr>
          <p:cNvSpPr>
            <a:spLocks noGrp="1"/>
          </p:cNvSpPr>
          <p:nvPr>
            <p:ph type="title"/>
          </p:nvPr>
        </p:nvSpPr>
        <p:spPr>
          <a:xfrm>
            <a:off x="482601" y="804235"/>
            <a:ext cx="5189964" cy="1311004"/>
          </a:xfrm>
        </p:spPr>
        <p:txBody>
          <a:bodyPr vert="horz" lIns="91440" tIns="45720" rIns="91440" bIns="45720" rtlCol="0" anchor="ctr">
            <a:normAutofit/>
          </a:bodyPr>
          <a:lstStyle/>
          <a:p>
            <a:pPr>
              <a:lnSpc>
                <a:spcPct val="90000"/>
              </a:lnSpc>
            </a:pPr>
            <a:r>
              <a:rPr lang="en-US" sz="4400" dirty="0"/>
              <a:t>In development for 25 years (1996) </a:t>
            </a:r>
          </a:p>
        </p:txBody>
      </p:sp>
      <p:sp>
        <p:nvSpPr>
          <p:cNvPr id="7" name="Text Placeholder 6">
            <a:extLst>
              <a:ext uri="{FF2B5EF4-FFF2-40B4-BE49-F238E27FC236}">
                <a16:creationId xmlns:a16="http://schemas.microsoft.com/office/drawing/2014/main" id="{C64BFBB1-C5EC-49DF-902F-70228E163663}"/>
              </a:ext>
            </a:extLst>
          </p:cNvPr>
          <p:cNvSpPr>
            <a:spLocks noGrp="1"/>
          </p:cNvSpPr>
          <p:nvPr>
            <p:ph type="body" sz="half" idx="2"/>
          </p:nvPr>
        </p:nvSpPr>
        <p:spPr>
          <a:xfrm>
            <a:off x="482600" y="2429618"/>
            <a:ext cx="5189963" cy="3448668"/>
          </a:xfrm>
        </p:spPr>
        <p:txBody>
          <a:bodyPr vert="horz" lIns="91440" tIns="45720" rIns="91440" bIns="45720" rtlCol="0">
            <a:normAutofit/>
          </a:bodyPr>
          <a:lstStyle/>
          <a:p>
            <a:pPr marL="342900" indent="-342900">
              <a:buFont typeface="Arial" panose="020B0604020202020204" pitchFamily="34" charset="0"/>
              <a:buChar char="•"/>
            </a:pPr>
            <a:r>
              <a:rPr lang="en-US" sz="2000" dirty="0"/>
              <a:t>Must fit a mirror 7X area of Hubble into a 56-ft tall x 18-ft </a:t>
            </a:r>
            <a:r>
              <a:rPr lang="en-US" sz="2000" dirty="0" err="1"/>
              <a:t>dia</a:t>
            </a:r>
            <a:r>
              <a:rPr lang="en-US" sz="2000" dirty="0"/>
              <a:t> payload shroud</a:t>
            </a:r>
          </a:p>
          <a:p>
            <a:pPr marL="342900" indent="-342900">
              <a:buFont typeface="Arial" panose="020B0604020202020204" pitchFamily="34" charset="0"/>
              <a:buChar char="•"/>
            </a:pPr>
            <a:r>
              <a:rPr lang="en-US" sz="2000" dirty="0"/>
              <a:t>Employs a segmented foldable mirror</a:t>
            </a:r>
          </a:p>
          <a:p>
            <a:pPr marL="342900" indent="-342900">
              <a:buFont typeface="Arial" panose="020B0604020202020204" pitchFamily="34" charset="0"/>
              <a:buChar char="•"/>
            </a:pPr>
            <a:r>
              <a:rPr lang="en-US" sz="2000" dirty="0"/>
              <a:t>Uses a 5-layer sunshield that unfolds to the size of a tennis court</a:t>
            </a:r>
          </a:p>
          <a:p>
            <a:pPr marL="342900" indent="-342900">
              <a:buFont typeface="Arial" panose="020B0604020202020204" pitchFamily="34" charset="0"/>
              <a:buChar char="•"/>
            </a:pPr>
            <a:r>
              <a:rPr lang="en-US" sz="2000" dirty="0"/>
              <a:t>Had to create 10 new technologies </a:t>
            </a:r>
          </a:p>
          <a:p>
            <a:pPr marL="342900" indent="-342900">
              <a:buFont typeface="Arial" panose="020B0604020202020204" pitchFamily="34" charset="0"/>
              <a:buChar char="•"/>
            </a:pPr>
            <a:r>
              <a:rPr lang="en-US" sz="2000" dirty="0"/>
              <a:t>Original cost estimate:    $580M                         </a:t>
            </a:r>
          </a:p>
          <a:p>
            <a:pPr marL="342900" indent="-342900">
              <a:buFont typeface="Arial" panose="020B0604020202020204" pitchFamily="34" charset="0"/>
              <a:buChar char="•"/>
            </a:pPr>
            <a:r>
              <a:rPr lang="en-US" sz="2000" dirty="0"/>
              <a:t>Current cost:    $9.6B</a:t>
            </a:r>
          </a:p>
          <a:p>
            <a:pPr marL="342900" indent="-342900">
              <a:buFont typeface="Arial" panose="020B0604020202020204" pitchFamily="34" charset="0"/>
              <a:buChar char="•"/>
            </a:pPr>
            <a:endParaRPr lang="en-US" sz="2000" dirty="0"/>
          </a:p>
          <a:p>
            <a:endParaRPr lang="en-US" sz="2000" dirty="0"/>
          </a:p>
        </p:txBody>
      </p:sp>
      <p:cxnSp>
        <p:nvCxnSpPr>
          <p:cNvPr id="22" name="Straight Connector 21">
            <a:extLst>
              <a:ext uri="{FF2B5EF4-FFF2-40B4-BE49-F238E27FC236}">
                <a16:creationId xmlns:a16="http://schemas.microsoft.com/office/drawing/2014/main" id="{0BE13636-D998-4A75-8C1B-EDBD9E57DC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672E4D5-7CCB-4D76-86FF-83359027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21" name="Picture Placeholder 20" descr="A picture containing yellow, transport&#10;&#10;Description automatically generated">
            <a:extLst>
              <a:ext uri="{FF2B5EF4-FFF2-40B4-BE49-F238E27FC236}">
                <a16:creationId xmlns:a16="http://schemas.microsoft.com/office/drawing/2014/main" id="{6F40DFF5-5FFE-4BF6-AD2B-478EE9CD821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16" r="1416"/>
          <a:stretch>
            <a:fillRect/>
          </a:stretch>
        </p:blipFill>
        <p:spPr>
          <a:xfrm>
            <a:off x="7733131" y="489855"/>
            <a:ext cx="3810353" cy="5878283"/>
          </a:xfrm>
        </p:spPr>
      </p:pic>
    </p:spTree>
    <p:extLst>
      <p:ext uri="{BB962C8B-B14F-4D97-AF65-F5344CB8AC3E}">
        <p14:creationId xmlns:p14="http://schemas.microsoft.com/office/powerpoint/2010/main" val="192484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oneycomb, outdoor object&#10;&#10;Description automatically generated">
            <a:extLst>
              <a:ext uri="{FF2B5EF4-FFF2-40B4-BE49-F238E27FC236}">
                <a16:creationId xmlns:a16="http://schemas.microsoft.com/office/drawing/2014/main" id="{05F914C7-56F5-46B9-8F1D-7C12B9749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36" y="0"/>
            <a:ext cx="10132928" cy="6858000"/>
          </a:xfrm>
          <a:prstGeom prst="rect">
            <a:avLst/>
          </a:prstGeom>
        </p:spPr>
      </p:pic>
    </p:spTree>
    <p:extLst>
      <p:ext uri="{BB962C8B-B14F-4D97-AF65-F5344CB8AC3E}">
        <p14:creationId xmlns:p14="http://schemas.microsoft.com/office/powerpoint/2010/main" val="132302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7C50BC-99E3-475A-BBDA-D72944D57D06}"/>
              </a:ext>
            </a:extLst>
          </p:cNvPr>
          <p:cNvSpPr>
            <a:spLocks noGrp="1"/>
          </p:cNvSpPr>
          <p:nvPr>
            <p:ph type="title"/>
          </p:nvPr>
        </p:nvSpPr>
        <p:spPr>
          <a:xfrm>
            <a:off x="482600" y="978408"/>
            <a:ext cx="10634472" cy="681950"/>
          </a:xfrm>
        </p:spPr>
        <p:txBody>
          <a:bodyPr/>
          <a:lstStyle/>
          <a:p>
            <a:r>
              <a:rPr lang="en-US" sz="3200" dirty="0"/>
              <a:t>Primary mirror facts </a:t>
            </a:r>
          </a:p>
        </p:txBody>
      </p:sp>
      <p:sp>
        <p:nvSpPr>
          <p:cNvPr id="6" name="Content Placeholder 5">
            <a:extLst>
              <a:ext uri="{FF2B5EF4-FFF2-40B4-BE49-F238E27FC236}">
                <a16:creationId xmlns:a16="http://schemas.microsoft.com/office/drawing/2014/main" id="{492121AA-0CCB-444B-A6FE-BB829F49C5A9}"/>
              </a:ext>
            </a:extLst>
          </p:cNvPr>
          <p:cNvSpPr>
            <a:spLocks noGrp="1"/>
          </p:cNvSpPr>
          <p:nvPr>
            <p:ph idx="1"/>
          </p:nvPr>
        </p:nvSpPr>
        <p:spPr>
          <a:xfrm>
            <a:off x="482599" y="1660358"/>
            <a:ext cx="11226801" cy="4219233"/>
          </a:xfrm>
        </p:spPr>
        <p:txBody>
          <a:bodyPr>
            <a:normAutofit lnSpcReduction="10000"/>
          </a:bodyPr>
          <a:lstStyle/>
          <a:p>
            <a:pPr marL="342900" indent="-342900">
              <a:buFont typeface="Arial" panose="020B0604020202020204" pitchFamily="34" charset="0"/>
              <a:buChar char="•"/>
            </a:pPr>
            <a:r>
              <a:rPr lang="en-US" dirty="0"/>
              <a:t>JWST is 400X more sensitive than ground based telescopes</a:t>
            </a:r>
          </a:p>
          <a:p>
            <a:pPr marL="342900" indent="-342900">
              <a:buFont typeface="Arial" panose="020B0604020202020204" pitchFamily="34" charset="0"/>
              <a:buChar char="•"/>
            </a:pPr>
            <a:r>
              <a:rPr lang="en-US" dirty="0"/>
              <a:t>JWST is 100X more sensitive than Hubble space telescope (21.3 ft </a:t>
            </a:r>
            <a:r>
              <a:rPr lang="en-US" dirty="0" err="1"/>
              <a:t>dia</a:t>
            </a:r>
            <a:r>
              <a:rPr lang="en-US" dirty="0"/>
              <a:t> vs. 7.9 ft)</a:t>
            </a:r>
          </a:p>
          <a:p>
            <a:pPr marL="342900" indent="-342900">
              <a:buFont typeface="Arial" panose="020B0604020202020204" pitchFamily="34" charset="0"/>
              <a:buChar char="•"/>
            </a:pPr>
            <a:r>
              <a:rPr lang="en-US" dirty="0"/>
              <a:t>Glass mirror like Hubble too heavy, so 18 hexagonal mirror segments made of beryllium used;  a lightweight strong metal good at </a:t>
            </a:r>
            <a:r>
              <a:rPr lang="en-US" dirty="0">
                <a:solidFill>
                  <a:srgbClr val="00B0F0"/>
                </a:solidFill>
              </a:rPr>
              <a:t>cryogenic</a:t>
            </a:r>
            <a:r>
              <a:rPr lang="en-US" dirty="0"/>
              <a:t> temperatures.  Each 4.3 ft </a:t>
            </a:r>
            <a:r>
              <a:rPr lang="en-US" dirty="0" err="1"/>
              <a:t>dia</a:t>
            </a:r>
            <a:r>
              <a:rPr lang="en-US" dirty="0"/>
              <a:t> segment weighs 46 lbs.  Segments are coated in gold, which reflects infrared better.</a:t>
            </a:r>
          </a:p>
          <a:p>
            <a:pPr marL="342900" indent="-342900">
              <a:buFont typeface="Arial" panose="020B0604020202020204" pitchFamily="34" charset="0"/>
              <a:buChar char="•"/>
            </a:pPr>
            <a:r>
              <a:rPr lang="en-US" dirty="0"/>
              <a:t>To act like one mirror, segments must be aligned to 1/10,000 the thickness of a human hair (32 nm), and maintain that alignment during operations.  [New technology]</a:t>
            </a:r>
          </a:p>
          <a:p>
            <a:pPr marL="342900" indent="-342900">
              <a:buFont typeface="Arial" panose="020B0604020202020204" pitchFamily="34" charset="0"/>
              <a:buChar char="•"/>
            </a:pPr>
            <a:r>
              <a:rPr lang="en-US" dirty="0"/>
              <a:t>Hot side of telescope is at +200F, cold side is at -364F</a:t>
            </a:r>
          </a:p>
        </p:txBody>
      </p:sp>
    </p:spTree>
    <p:extLst>
      <p:ext uri="{BB962C8B-B14F-4D97-AF65-F5344CB8AC3E}">
        <p14:creationId xmlns:p14="http://schemas.microsoft.com/office/powerpoint/2010/main" val="283615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708F-2822-431E-8E71-05E3C7367FED}"/>
              </a:ext>
            </a:extLst>
          </p:cNvPr>
          <p:cNvSpPr>
            <a:spLocks noGrp="1"/>
          </p:cNvSpPr>
          <p:nvPr>
            <p:ph type="title"/>
          </p:nvPr>
        </p:nvSpPr>
        <p:spPr>
          <a:xfrm>
            <a:off x="482600" y="978408"/>
            <a:ext cx="6300585" cy="730076"/>
          </a:xfrm>
        </p:spPr>
        <p:txBody>
          <a:bodyPr/>
          <a:lstStyle/>
          <a:p>
            <a:r>
              <a:rPr lang="en-US" sz="3200" dirty="0"/>
              <a:t>Wavefront sensing and control</a:t>
            </a:r>
          </a:p>
        </p:txBody>
      </p:sp>
      <p:sp>
        <p:nvSpPr>
          <p:cNvPr id="3" name="Content Placeholder 2">
            <a:extLst>
              <a:ext uri="{FF2B5EF4-FFF2-40B4-BE49-F238E27FC236}">
                <a16:creationId xmlns:a16="http://schemas.microsoft.com/office/drawing/2014/main" id="{2666CA8A-197D-4BB0-B181-18580F1A2EF4}"/>
              </a:ext>
            </a:extLst>
          </p:cNvPr>
          <p:cNvSpPr>
            <a:spLocks noGrp="1"/>
          </p:cNvSpPr>
          <p:nvPr>
            <p:ph idx="1"/>
          </p:nvPr>
        </p:nvSpPr>
        <p:spPr>
          <a:xfrm>
            <a:off x="482600" y="2021305"/>
            <a:ext cx="10506991" cy="3858287"/>
          </a:xfrm>
        </p:spPr>
        <p:txBody>
          <a:bodyPr>
            <a:normAutofit/>
          </a:bodyPr>
          <a:lstStyle/>
          <a:p>
            <a:pPr marL="342900" indent="-342900">
              <a:buFont typeface="Arial" panose="020B0604020202020204" pitchFamily="34" charset="0"/>
              <a:buChar char="•"/>
            </a:pPr>
            <a:r>
              <a:rPr lang="en-US" dirty="0"/>
              <a:t>Need to focus each of 18 segments to within 30-50 nanometers</a:t>
            </a:r>
          </a:p>
          <a:p>
            <a:pPr marL="342900" indent="-342900">
              <a:buFont typeface="Arial" panose="020B0604020202020204" pitchFamily="34" charset="0"/>
              <a:buChar char="•"/>
            </a:pPr>
            <a:r>
              <a:rPr lang="en-US" dirty="0"/>
              <a:t>Focus on a test star, then wiggle each segment one-by-one to identify which image “spot” is being controlled, analyze how far spot is away from ideal location, adjust segment shape to shift spot to ideal focus.  Repeat 18X.  Three iterations: coarse , medium, then fine focus.  This is one reason why it will take so long (6 months) for telescope to come online.</a:t>
            </a:r>
          </a:p>
          <a:p>
            <a:pPr marL="342900" indent="-342900">
              <a:buFont typeface="Arial" panose="020B0604020202020204" pitchFamily="34" charset="0"/>
              <a:buChar char="•"/>
            </a:pPr>
            <a:r>
              <a:rPr lang="en-US" dirty="0"/>
              <a:t>This technology was spun off into a technique to diagnose eye conditions, map eye movements, and improve LASIK procedures.</a:t>
            </a:r>
          </a:p>
        </p:txBody>
      </p:sp>
    </p:spTree>
    <p:extLst>
      <p:ext uri="{BB962C8B-B14F-4D97-AF65-F5344CB8AC3E}">
        <p14:creationId xmlns:p14="http://schemas.microsoft.com/office/powerpoint/2010/main" val="91923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F8D808A-0A7C-4F57-9F1B-ED04CB55BD9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987" r="5987"/>
          <a:stretch/>
        </p:blipFill>
        <p:spPr>
          <a:xfrm>
            <a:off x="1447231" y="110836"/>
            <a:ext cx="8924667" cy="6747164"/>
          </a:xfrm>
        </p:spPr>
      </p:pic>
      <p:sp>
        <p:nvSpPr>
          <p:cNvPr id="14" name="Picture Placeholder 4">
            <a:extLst>
              <a:ext uri="{FF2B5EF4-FFF2-40B4-BE49-F238E27FC236}">
                <a16:creationId xmlns:a16="http://schemas.microsoft.com/office/drawing/2014/main" id="{BFD709BA-29F6-48CF-9B6E-6F8E449C50A0}"/>
              </a:ext>
            </a:extLst>
          </p:cNvPr>
          <p:cNvSpPr txBox="1">
            <a:spLocks/>
          </p:cNvSpPr>
          <p:nvPr/>
        </p:nvSpPr>
        <p:spPr>
          <a:xfrm>
            <a:off x="5335587" y="1139825"/>
            <a:ext cx="6446483" cy="3704891"/>
          </a:xfrm>
          <a:prstGeom prst="rect">
            <a:avLst/>
          </a:prstGeom>
        </p:spPr>
      </p:sp>
    </p:spTree>
    <p:extLst>
      <p:ext uri="{BB962C8B-B14F-4D97-AF65-F5344CB8AC3E}">
        <p14:creationId xmlns:p14="http://schemas.microsoft.com/office/powerpoint/2010/main" val="250728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6A144268-0430-48E9-A4C9-15864E171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753" y="186648"/>
            <a:ext cx="4732102" cy="6671352"/>
          </a:xfrm>
          <a:prstGeom prst="rect">
            <a:avLst/>
          </a:prstGeom>
        </p:spPr>
      </p:pic>
    </p:spTree>
    <p:extLst>
      <p:ext uri="{BB962C8B-B14F-4D97-AF65-F5344CB8AC3E}">
        <p14:creationId xmlns:p14="http://schemas.microsoft.com/office/powerpoint/2010/main" val="2475149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7DA568B4-06BE-42A6-A5B6-A0FC251DAE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CC85BFE-0D03-41B5-87E4-5FA667FA55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8" name="Rectangle 1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machine&#10;&#10;Description automatically generated with low confidence">
            <a:extLst>
              <a:ext uri="{FF2B5EF4-FFF2-40B4-BE49-F238E27FC236}">
                <a16:creationId xmlns:a16="http://schemas.microsoft.com/office/drawing/2014/main" id="{988C0012-69F9-4C1E-B787-97B9FB4D8DB5}"/>
              </a:ext>
            </a:extLst>
          </p:cNvPr>
          <p:cNvPicPr>
            <a:picLocks noChangeAspect="1"/>
          </p:cNvPicPr>
          <p:nvPr/>
        </p:nvPicPr>
        <p:blipFill rotWithShape="1">
          <a:blip r:embed="rId3">
            <a:extLst>
              <a:ext uri="{28A0092B-C50C-407E-A947-70E740481C1C}">
                <a14:useLocalDpi xmlns:a14="http://schemas.microsoft.com/office/drawing/2010/main" val="0"/>
              </a:ext>
            </a:extLst>
          </a:blip>
          <a:srcRect t="10666" b="5065"/>
          <a:stretch/>
        </p:blipFill>
        <p:spPr>
          <a:xfrm>
            <a:off x="20" y="10"/>
            <a:ext cx="12191980" cy="6857987"/>
          </a:xfrm>
          <a:prstGeom prst="rect">
            <a:avLst/>
          </a:prstGeom>
        </p:spPr>
      </p:pic>
    </p:spTree>
    <p:extLst>
      <p:ext uri="{BB962C8B-B14F-4D97-AF65-F5344CB8AC3E}">
        <p14:creationId xmlns:p14="http://schemas.microsoft.com/office/powerpoint/2010/main" val="686371137"/>
      </p:ext>
    </p:extLst>
  </p:cSld>
  <p:clrMapOvr>
    <a:masterClrMapping/>
  </p:clrMapOvr>
</p:sld>
</file>

<file path=ppt/theme/theme1.xml><?xml version="1.0" encoding="utf-8"?>
<a:theme xmlns:a="http://schemas.openxmlformats.org/drawingml/2006/main" name="LevelVTI">
  <a:themeElements>
    <a:clrScheme name="AnalogousFromDarkSeedLeftStep">
      <a:dk1>
        <a:srgbClr val="000000"/>
      </a:dk1>
      <a:lt1>
        <a:srgbClr val="FFFFFF"/>
      </a:lt1>
      <a:dk2>
        <a:srgbClr val="1E2A35"/>
      </a:dk2>
      <a:lt2>
        <a:srgbClr val="E2E8E2"/>
      </a:lt2>
      <a:accent1>
        <a:srgbClr val="C64ABD"/>
      </a:accent1>
      <a:accent2>
        <a:srgbClr val="8A38B4"/>
      </a:accent2>
      <a:accent3>
        <a:srgbClr val="684AC6"/>
      </a:accent3>
      <a:accent4>
        <a:srgbClr val="384DB4"/>
      </a:accent4>
      <a:accent5>
        <a:srgbClr val="4A93C6"/>
      </a:accent5>
      <a:accent6>
        <a:srgbClr val="38B4B3"/>
      </a:accent6>
      <a:hlink>
        <a:srgbClr val="3F75BF"/>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2420</Words>
  <Application>Microsoft Office PowerPoint</Application>
  <PresentationFormat>Widescreen</PresentationFormat>
  <Paragraphs>133</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Seaford</vt:lpstr>
      <vt:lpstr>LevelVTI</vt:lpstr>
      <vt:lpstr>    James Webb Space Telescope</vt:lpstr>
      <vt:lpstr>PowerPoint Presentation</vt:lpstr>
      <vt:lpstr>In development for 25 years (1996) </vt:lpstr>
      <vt:lpstr>PowerPoint Presentation</vt:lpstr>
      <vt:lpstr>Primary mirror facts </vt:lpstr>
      <vt:lpstr>Wavefront sensing and control</vt:lpstr>
      <vt:lpstr>PowerPoint Presentation</vt:lpstr>
      <vt:lpstr>PowerPoint Presentation</vt:lpstr>
      <vt:lpstr>PowerPoint Presentation</vt:lpstr>
      <vt:lpstr>PowerPoint Presentation</vt:lpstr>
      <vt:lpstr>PowerPoint Presentation</vt:lpstr>
      <vt:lpstr>?</vt:lpstr>
      <vt:lpstr>Sun-Earth L2 Orbit</vt:lpstr>
      <vt:lpstr>Sunshield</vt:lpstr>
      <vt:lpstr>The Backplane</vt:lpstr>
      <vt:lpstr>Near-Infrared and Mid-Infrared Detectors / Cryogenic Data-Acquisition Integrated Circuit</vt:lpstr>
      <vt:lpstr>Mid-Infrared Instrument Cryocooler</vt:lpstr>
      <vt:lpstr>Microshutters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Webb Space Telescope</dc:title>
  <dc:creator>Kimberly Hall</dc:creator>
  <cp:lastModifiedBy>Kimberly Hall</cp:lastModifiedBy>
  <cp:revision>43</cp:revision>
  <dcterms:created xsi:type="dcterms:W3CDTF">2021-12-09T03:19:10Z</dcterms:created>
  <dcterms:modified xsi:type="dcterms:W3CDTF">2021-12-11T00:45:37Z</dcterms:modified>
</cp:coreProperties>
</file>