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 id="2147483700" r:id="rId2"/>
  </p:sldMasterIdLst>
  <p:sldIdLst>
    <p:sldId id="354" r:id="rId3"/>
    <p:sldId id="360" r:id="rId4"/>
    <p:sldId id="459" r:id="rId5"/>
    <p:sldId id="674" r:id="rId6"/>
    <p:sldId id="675" r:id="rId7"/>
    <p:sldId id="676" r:id="rId8"/>
    <p:sldId id="679" r:id="rId9"/>
    <p:sldId id="677" r:id="rId10"/>
    <p:sldId id="680" r:id="rId11"/>
    <p:sldId id="682" r:id="rId12"/>
    <p:sldId id="685" r:id="rId13"/>
    <p:sldId id="686" r:id="rId14"/>
    <p:sldId id="687" r:id="rId15"/>
    <p:sldId id="688" r:id="rId16"/>
    <p:sldId id="689" r:id="rId17"/>
    <p:sldId id="690" r:id="rId18"/>
    <p:sldId id="667" r:id="rId19"/>
    <p:sldId id="668" r:id="rId20"/>
    <p:sldId id="352" r:id="rId21"/>
    <p:sldId id="556" r:id="rId22"/>
    <p:sldId id="526" r:id="rId23"/>
    <p:sldId id="525" r:id="rId24"/>
    <p:sldId id="572" r:id="rId25"/>
    <p:sldId id="691" r:id="rId26"/>
    <p:sldId id="650" r:id="rId27"/>
    <p:sldId id="660" r:id="rId28"/>
    <p:sldId id="670" r:id="rId29"/>
    <p:sldId id="671" r:id="rId30"/>
    <p:sldId id="672" r:id="rId31"/>
    <p:sldId id="673" r:id="rId32"/>
    <p:sldId id="571" r:id="rId33"/>
    <p:sldId id="665" r:id="rId34"/>
    <p:sldId id="661" r:id="rId35"/>
    <p:sldId id="662" r:id="rId36"/>
    <p:sldId id="663" r:id="rId37"/>
    <p:sldId id="664" r:id="rId38"/>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037EAD-F936-4EEA-8C6B-D4C904773AC4}">
          <p14:sldIdLst>
            <p14:sldId id="354"/>
            <p14:sldId id="360"/>
            <p14:sldId id="459"/>
            <p14:sldId id="674"/>
            <p14:sldId id="675"/>
            <p14:sldId id="676"/>
            <p14:sldId id="679"/>
            <p14:sldId id="677"/>
            <p14:sldId id="680"/>
            <p14:sldId id="682"/>
            <p14:sldId id="685"/>
            <p14:sldId id="686"/>
            <p14:sldId id="687"/>
            <p14:sldId id="688"/>
            <p14:sldId id="689"/>
            <p14:sldId id="690"/>
            <p14:sldId id="667"/>
            <p14:sldId id="668"/>
            <p14:sldId id="352"/>
            <p14:sldId id="556"/>
            <p14:sldId id="526"/>
            <p14:sldId id="525"/>
            <p14:sldId id="572"/>
            <p14:sldId id="691"/>
            <p14:sldId id="650"/>
            <p14:sldId id="660"/>
            <p14:sldId id="670"/>
            <p14:sldId id="671"/>
            <p14:sldId id="672"/>
            <p14:sldId id="673"/>
            <p14:sldId id="571"/>
            <p14:sldId id="665"/>
            <p14:sldId id="661"/>
            <p14:sldId id="662"/>
            <p14:sldId id="663"/>
            <p14:sldId id="6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price" initials="np" lastIdx="2" clrIdx="0">
    <p:extLst>
      <p:ext uri="{19B8F6BF-5375-455C-9EA6-DF929625EA0E}">
        <p15:presenceInfo xmlns:p15="http://schemas.microsoft.com/office/powerpoint/2012/main" userId="5c6f3ba73c762b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6" d="100"/>
          <a:sy n="86" d="100"/>
        </p:scale>
        <p:origin x="470" y="4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activeX/activeX2.xml><?xml version="1.0" encoding="utf-8"?>
<ax:ocx xmlns:ax="http://schemas.microsoft.com/office/2006/activeX" xmlns:r="http://schemas.openxmlformats.org/officeDocument/2006/relationships" ax:classid="{5512D11A-5CC6-11CF-8D67-00AA00BDCE1D}" ax:persistence="persistStream" r:id="rId1"/>
</file>

<file path=ppt/activeX/activeX3.xml><?xml version="1.0" encoding="utf-8"?>
<ax:ocx xmlns:ax="http://schemas.microsoft.com/office/2006/activeX" xmlns:r="http://schemas.openxmlformats.org/officeDocument/2006/relationships" ax:classid="{5512D11A-5CC6-11CF-8D67-00AA00BDCE1D}" ax:persistence="persistStream" r:id="rId1"/>
</file>

<file path=ppt/activeX/activeX4.xml><?xml version="1.0" encoding="utf-8"?>
<ax:ocx xmlns:ax="http://schemas.microsoft.com/office/2006/activeX" xmlns:r="http://schemas.openxmlformats.org/officeDocument/2006/relationships" ax:classid="{5512D11A-5CC6-11CF-8D67-00AA00BDCE1D}" ax:persistence="persistStream" r:id="rId1"/>
</file>

<file path=ppt/diagrams/_rels/data1.xml.rels><?xml version="1.0" encoding="UTF-8" standalone="yes"?>
<Relationships xmlns="http://schemas.openxmlformats.org/package/2006/relationships"><Relationship Id="rId1" Type="http://schemas.openxmlformats.org/officeDocument/2006/relationships/hyperlink" Target="http://northhoustonspace.or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northhoustonspace.org/"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413283-7614-4CC3-8569-F47BBFDCFBE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73EC994-E882-41F7-BCD4-86FA1066C148}">
      <dgm:prSet/>
      <dgm:spPr/>
      <dgm:t>
        <a:bodyPr/>
        <a:lstStyle/>
        <a:p>
          <a:r>
            <a:rPr lang="en-US"/>
            <a:t>Join us:</a:t>
          </a:r>
        </a:p>
      </dgm:t>
    </dgm:pt>
    <dgm:pt modelId="{156E33E1-3D99-4697-AF71-4983547D8F4B}" type="parTrans" cxnId="{AA7A6AAE-3066-4CEC-BFB3-212B6E60D9EB}">
      <dgm:prSet/>
      <dgm:spPr/>
      <dgm:t>
        <a:bodyPr/>
        <a:lstStyle/>
        <a:p>
          <a:endParaRPr lang="en-US"/>
        </a:p>
      </dgm:t>
    </dgm:pt>
    <dgm:pt modelId="{971D7109-F1C2-4B36-9098-26ADDC2FE781}" type="sibTrans" cxnId="{AA7A6AAE-3066-4CEC-BFB3-212B6E60D9EB}">
      <dgm:prSet/>
      <dgm:spPr/>
      <dgm:t>
        <a:bodyPr/>
        <a:lstStyle/>
        <a:p>
          <a:endParaRPr lang="en-US"/>
        </a:p>
      </dgm:t>
    </dgm:pt>
    <dgm:pt modelId="{55DE4C67-413C-4104-816A-4E8D863CE36A}">
      <dgm:prSet/>
      <dgm:spPr/>
      <dgm:t>
        <a:bodyPr/>
        <a:lstStyle/>
        <a:p>
          <a:r>
            <a:rPr lang="en-US">
              <a:hlinkClick xmlns:r="http://schemas.openxmlformats.org/officeDocument/2006/relationships" r:id="rId1"/>
            </a:rPr>
            <a:t>http://NorthHoustonSpace.org</a:t>
          </a:r>
          <a:endParaRPr lang="en-US"/>
        </a:p>
      </dgm:t>
    </dgm:pt>
    <dgm:pt modelId="{B15D9B98-8216-4AE5-AB21-F176A03B54E5}" type="parTrans" cxnId="{C4C0B0DC-761B-41CB-AA29-8DB39F17256C}">
      <dgm:prSet/>
      <dgm:spPr/>
      <dgm:t>
        <a:bodyPr/>
        <a:lstStyle/>
        <a:p>
          <a:endParaRPr lang="en-US"/>
        </a:p>
      </dgm:t>
    </dgm:pt>
    <dgm:pt modelId="{48D21A87-F94D-48F7-A797-8906EDA1EA6A}" type="sibTrans" cxnId="{C4C0B0DC-761B-41CB-AA29-8DB39F17256C}">
      <dgm:prSet/>
      <dgm:spPr/>
      <dgm:t>
        <a:bodyPr/>
        <a:lstStyle/>
        <a:p>
          <a:endParaRPr lang="en-US"/>
        </a:p>
      </dgm:t>
    </dgm:pt>
    <dgm:pt modelId="{D59588A5-42AF-4A06-A806-E0A05A4BD078}">
      <dgm:prSet/>
      <dgm:spPr/>
      <dgm:t>
        <a:bodyPr/>
        <a:lstStyle/>
        <a:p>
          <a:r>
            <a:rPr lang="en-US"/>
            <a:t>Sign up for our email list</a:t>
          </a:r>
        </a:p>
      </dgm:t>
    </dgm:pt>
    <dgm:pt modelId="{33DB4715-D70F-40E5-8CE6-AADFB571B986}" type="parTrans" cxnId="{53697385-5566-4AF5-8D0B-6F4BC1123C42}">
      <dgm:prSet/>
      <dgm:spPr/>
      <dgm:t>
        <a:bodyPr/>
        <a:lstStyle/>
        <a:p>
          <a:endParaRPr lang="en-US"/>
        </a:p>
      </dgm:t>
    </dgm:pt>
    <dgm:pt modelId="{DA2E1693-7EA3-41B8-B69A-A597A00B40C2}" type="sibTrans" cxnId="{53697385-5566-4AF5-8D0B-6F4BC1123C42}">
      <dgm:prSet/>
      <dgm:spPr/>
      <dgm:t>
        <a:bodyPr/>
        <a:lstStyle/>
        <a:p>
          <a:endParaRPr lang="en-US"/>
        </a:p>
      </dgm:t>
    </dgm:pt>
    <dgm:pt modelId="{1AEE624F-7164-46EF-A9FB-362905DE3FE2}">
      <dgm:prSet/>
      <dgm:spPr/>
      <dgm:t>
        <a:bodyPr/>
        <a:lstStyle/>
        <a:p>
          <a:r>
            <a:rPr lang="en-US"/>
            <a:t>Join the National Space Society</a:t>
          </a:r>
        </a:p>
      </dgm:t>
    </dgm:pt>
    <dgm:pt modelId="{C3DFD272-43FF-46F0-9B7C-E11D7673EF1E}" type="parTrans" cxnId="{AA885F42-649E-4190-B548-AFB5835AEF66}">
      <dgm:prSet/>
      <dgm:spPr/>
      <dgm:t>
        <a:bodyPr/>
        <a:lstStyle/>
        <a:p>
          <a:endParaRPr lang="en-US"/>
        </a:p>
      </dgm:t>
    </dgm:pt>
    <dgm:pt modelId="{8A37D084-3FBC-47BC-8434-5C60E861E9CB}" type="sibTrans" cxnId="{AA885F42-649E-4190-B548-AFB5835AEF66}">
      <dgm:prSet/>
      <dgm:spPr/>
      <dgm:t>
        <a:bodyPr/>
        <a:lstStyle/>
        <a:p>
          <a:endParaRPr lang="en-US"/>
        </a:p>
      </dgm:t>
    </dgm:pt>
    <dgm:pt modelId="{15F49CDC-6EFD-4986-A05C-1557AA5D3818}">
      <dgm:prSet/>
      <dgm:spPr/>
      <dgm:t>
        <a:bodyPr/>
        <a:lstStyle/>
        <a:p>
          <a:r>
            <a:rPr lang="en-US"/>
            <a:t>Connect with others that share the vision of humanity branching out into space</a:t>
          </a:r>
        </a:p>
      </dgm:t>
    </dgm:pt>
    <dgm:pt modelId="{9BE48AE8-3F6F-4B0D-8B9A-2AE6D40D9ACB}" type="parTrans" cxnId="{08C01928-2C8E-4E6D-BB1E-2CB998B3DE60}">
      <dgm:prSet/>
      <dgm:spPr/>
      <dgm:t>
        <a:bodyPr/>
        <a:lstStyle/>
        <a:p>
          <a:endParaRPr lang="en-US"/>
        </a:p>
      </dgm:t>
    </dgm:pt>
    <dgm:pt modelId="{67046650-9BB2-45C2-896B-509E4DA59483}" type="sibTrans" cxnId="{08C01928-2C8E-4E6D-BB1E-2CB998B3DE60}">
      <dgm:prSet/>
      <dgm:spPr/>
      <dgm:t>
        <a:bodyPr/>
        <a:lstStyle/>
        <a:p>
          <a:endParaRPr lang="en-US"/>
        </a:p>
      </dgm:t>
    </dgm:pt>
    <dgm:pt modelId="{CE71414D-B2FE-4DE8-827E-174932A6AA6F}">
      <dgm:prSet/>
      <dgm:spPr/>
      <dgm:t>
        <a:bodyPr/>
        <a:lstStyle/>
        <a:p>
          <a:r>
            <a:rPr lang="en-US"/>
            <a:t>Educate and inspire our communities about the benefits to humanity!</a:t>
          </a:r>
        </a:p>
      </dgm:t>
    </dgm:pt>
    <dgm:pt modelId="{7C8B6CEF-5E94-422E-B180-46D7364AE786}" type="parTrans" cxnId="{19A3A34C-F466-451B-82DF-A0D272E92F14}">
      <dgm:prSet/>
      <dgm:spPr/>
      <dgm:t>
        <a:bodyPr/>
        <a:lstStyle/>
        <a:p>
          <a:endParaRPr lang="en-US"/>
        </a:p>
      </dgm:t>
    </dgm:pt>
    <dgm:pt modelId="{AB10F30F-FD87-4F45-ADDF-845553C8DCBB}" type="sibTrans" cxnId="{19A3A34C-F466-451B-82DF-A0D272E92F14}">
      <dgm:prSet/>
      <dgm:spPr/>
      <dgm:t>
        <a:bodyPr/>
        <a:lstStyle/>
        <a:p>
          <a:endParaRPr lang="en-US"/>
        </a:p>
      </dgm:t>
    </dgm:pt>
    <dgm:pt modelId="{42A2C6D8-B07E-4A1E-BECF-9F95FB079D94}" type="pres">
      <dgm:prSet presAssocID="{33413283-7614-4CC3-8569-F47BBFDCFBE8}" presName="linear" presStyleCnt="0">
        <dgm:presLayoutVars>
          <dgm:animLvl val="lvl"/>
          <dgm:resizeHandles val="exact"/>
        </dgm:presLayoutVars>
      </dgm:prSet>
      <dgm:spPr/>
    </dgm:pt>
    <dgm:pt modelId="{C33CBAE6-DFA8-4881-88A1-B963225ECB5F}" type="pres">
      <dgm:prSet presAssocID="{F73EC994-E882-41F7-BCD4-86FA1066C148}" presName="parentText" presStyleLbl="node1" presStyleIdx="0" presStyleCnt="2">
        <dgm:presLayoutVars>
          <dgm:chMax val="0"/>
          <dgm:bulletEnabled val="1"/>
        </dgm:presLayoutVars>
      </dgm:prSet>
      <dgm:spPr/>
    </dgm:pt>
    <dgm:pt modelId="{E434441D-CCA0-48FE-8C60-40673A79DC30}" type="pres">
      <dgm:prSet presAssocID="{971D7109-F1C2-4B36-9098-26ADDC2FE781}" presName="spacer" presStyleCnt="0"/>
      <dgm:spPr/>
    </dgm:pt>
    <dgm:pt modelId="{C3333AAD-9D71-44EA-BAD5-F57493094182}" type="pres">
      <dgm:prSet presAssocID="{55DE4C67-413C-4104-816A-4E8D863CE36A}" presName="parentText" presStyleLbl="node1" presStyleIdx="1" presStyleCnt="2">
        <dgm:presLayoutVars>
          <dgm:chMax val="0"/>
          <dgm:bulletEnabled val="1"/>
        </dgm:presLayoutVars>
      </dgm:prSet>
      <dgm:spPr/>
    </dgm:pt>
    <dgm:pt modelId="{2E1E8D41-0743-4D07-9A8F-142D22E23CB4}" type="pres">
      <dgm:prSet presAssocID="{55DE4C67-413C-4104-816A-4E8D863CE36A}" presName="childText" presStyleLbl="revTx" presStyleIdx="0" presStyleCnt="1">
        <dgm:presLayoutVars>
          <dgm:bulletEnabled val="1"/>
        </dgm:presLayoutVars>
      </dgm:prSet>
      <dgm:spPr/>
    </dgm:pt>
  </dgm:ptLst>
  <dgm:cxnLst>
    <dgm:cxn modelId="{9DD8BE05-7131-4D59-9D5C-80204E99ABD7}" type="presOf" srcId="{33413283-7614-4CC3-8569-F47BBFDCFBE8}" destId="{42A2C6D8-B07E-4A1E-BECF-9F95FB079D94}" srcOrd="0" destOrd="0" presId="urn:microsoft.com/office/officeart/2005/8/layout/vList2"/>
    <dgm:cxn modelId="{474F890E-C6D5-4066-AD50-184BA027233D}" type="presOf" srcId="{D59588A5-42AF-4A06-A806-E0A05A4BD078}" destId="{2E1E8D41-0743-4D07-9A8F-142D22E23CB4}" srcOrd="0" destOrd="0" presId="urn:microsoft.com/office/officeart/2005/8/layout/vList2"/>
    <dgm:cxn modelId="{3E476D1C-D4AD-4686-A73D-266D3DEDE93C}" type="presOf" srcId="{1AEE624F-7164-46EF-A9FB-362905DE3FE2}" destId="{2E1E8D41-0743-4D07-9A8F-142D22E23CB4}" srcOrd="0" destOrd="1" presId="urn:microsoft.com/office/officeart/2005/8/layout/vList2"/>
    <dgm:cxn modelId="{08C01928-2C8E-4E6D-BB1E-2CB998B3DE60}" srcId="{55DE4C67-413C-4104-816A-4E8D863CE36A}" destId="{15F49CDC-6EFD-4986-A05C-1557AA5D3818}" srcOrd="2" destOrd="0" parTransId="{9BE48AE8-3F6F-4B0D-8B9A-2AE6D40D9ACB}" sibTransId="{67046650-9BB2-45C2-896B-509E4DA59483}"/>
    <dgm:cxn modelId="{E227142B-1CCB-4C93-8146-4CD727E8013B}" type="presOf" srcId="{F73EC994-E882-41F7-BCD4-86FA1066C148}" destId="{C33CBAE6-DFA8-4881-88A1-B963225ECB5F}" srcOrd="0" destOrd="0" presId="urn:microsoft.com/office/officeart/2005/8/layout/vList2"/>
    <dgm:cxn modelId="{7EC84533-C147-4D55-B2F2-73DBE1B30F3F}" type="presOf" srcId="{CE71414D-B2FE-4DE8-827E-174932A6AA6F}" destId="{2E1E8D41-0743-4D07-9A8F-142D22E23CB4}" srcOrd="0" destOrd="3" presId="urn:microsoft.com/office/officeart/2005/8/layout/vList2"/>
    <dgm:cxn modelId="{AA885F42-649E-4190-B548-AFB5835AEF66}" srcId="{55DE4C67-413C-4104-816A-4E8D863CE36A}" destId="{1AEE624F-7164-46EF-A9FB-362905DE3FE2}" srcOrd="1" destOrd="0" parTransId="{C3DFD272-43FF-46F0-9B7C-E11D7673EF1E}" sibTransId="{8A37D084-3FBC-47BC-8434-5C60E861E9CB}"/>
    <dgm:cxn modelId="{19A3A34C-F466-451B-82DF-A0D272E92F14}" srcId="{55DE4C67-413C-4104-816A-4E8D863CE36A}" destId="{CE71414D-B2FE-4DE8-827E-174932A6AA6F}" srcOrd="3" destOrd="0" parTransId="{7C8B6CEF-5E94-422E-B180-46D7364AE786}" sibTransId="{AB10F30F-FD87-4F45-ADDF-845553C8DCBB}"/>
    <dgm:cxn modelId="{53697385-5566-4AF5-8D0B-6F4BC1123C42}" srcId="{55DE4C67-413C-4104-816A-4E8D863CE36A}" destId="{D59588A5-42AF-4A06-A806-E0A05A4BD078}" srcOrd="0" destOrd="0" parTransId="{33DB4715-D70F-40E5-8CE6-AADFB571B986}" sibTransId="{DA2E1693-7EA3-41B8-B69A-A597A00B40C2}"/>
    <dgm:cxn modelId="{AA7A6AAE-3066-4CEC-BFB3-212B6E60D9EB}" srcId="{33413283-7614-4CC3-8569-F47BBFDCFBE8}" destId="{F73EC994-E882-41F7-BCD4-86FA1066C148}" srcOrd="0" destOrd="0" parTransId="{156E33E1-3D99-4697-AF71-4983547D8F4B}" sibTransId="{971D7109-F1C2-4B36-9098-26ADDC2FE781}"/>
    <dgm:cxn modelId="{C3A0B0C7-30AB-44E0-8442-46748444CA12}" type="presOf" srcId="{15F49CDC-6EFD-4986-A05C-1557AA5D3818}" destId="{2E1E8D41-0743-4D07-9A8F-142D22E23CB4}" srcOrd="0" destOrd="2" presId="urn:microsoft.com/office/officeart/2005/8/layout/vList2"/>
    <dgm:cxn modelId="{C4C0B0DC-761B-41CB-AA29-8DB39F17256C}" srcId="{33413283-7614-4CC3-8569-F47BBFDCFBE8}" destId="{55DE4C67-413C-4104-816A-4E8D863CE36A}" srcOrd="1" destOrd="0" parTransId="{B15D9B98-8216-4AE5-AB21-F176A03B54E5}" sibTransId="{48D21A87-F94D-48F7-A797-8906EDA1EA6A}"/>
    <dgm:cxn modelId="{46BE5AEE-7062-4627-A54D-40B6FE7E2877}" type="presOf" srcId="{55DE4C67-413C-4104-816A-4E8D863CE36A}" destId="{C3333AAD-9D71-44EA-BAD5-F57493094182}" srcOrd="0" destOrd="0" presId="urn:microsoft.com/office/officeart/2005/8/layout/vList2"/>
    <dgm:cxn modelId="{0AB3932A-1629-474C-A703-9182E04F0B5F}" type="presParOf" srcId="{42A2C6D8-B07E-4A1E-BECF-9F95FB079D94}" destId="{C33CBAE6-DFA8-4881-88A1-B963225ECB5F}" srcOrd="0" destOrd="0" presId="urn:microsoft.com/office/officeart/2005/8/layout/vList2"/>
    <dgm:cxn modelId="{0399AF8F-81C2-4CFE-A599-5D1D04E97FA5}" type="presParOf" srcId="{42A2C6D8-B07E-4A1E-BECF-9F95FB079D94}" destId="{E434441D-CCA0-48FE-8C60-40673A79DC30}" srcOrd="1" destOrd="0" presId="urn:microsoft.com/office/officeart/2005/8/layout/vList2"/>
    <dgm:cxn modelId="{EBCFE00F-2C7D-4A62-9934-00D8562F0F83}" type="presParOf" srcId="{42A2C6D8-B07E-4A1E-BECF-9F95FB079D94}" destId="{C3333AAD-9D71-44EA-BAD5-F57493094182}" srcOrd="2" destOrd="0" presId="urn:microsoft.com/office/officeart/2005/8/layout/vList2"/>
    <dgm:cxn modelId="{60380EE2-F3AA-4661-B947-34092D92E104}" type="presParOf" srcId="{42A2C6D8-B07E-4A1E-BECF-9F95FB079D94}" destId="{2E1E8D41-0743-4D07-9A8F-142D22E23CB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CBAE6-DFA8-4881-88A1-B963225ECB5F}">
      <dsp:nvSpPr>
        <dsp:cNvPr id="0" name=""/>
        <dsp:cNvSpPr/>
      </dsp:nvSpPr>
      <dsp:spPr>
        <a:xfrm>
          <a:off x="0" y="12270"/>
          <a:ext cx="6900512" cy="959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Join us:</a:t>
          </a:r>
        </a:p>
      </dsp:txBody>
      <dsp:txXfrm>
        <a:off x="46834" y="59104"/>
        <a:ext cx="6806844" cy="865732"/>
      </dsp:txXfrm>
    </dsp:sp>
    <dsp:sp modelId="{C3333AAD-9D71-44EA-BAD5-F57493094182}">
      <dsp:nvSpPr>
        <dsp:cNvPr id="0" name=""/>
        <dsp:cNvSpPr/>
      </dsp:nvSpPr>
      <dsp:spPr>
        <a:xfrm>
          <a:off x="0" y="1086870"/>
          <a:ext cx="6900512" cy="959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hlinkClick xmlns:r="http://schemas.openxmlformats.org/officeDocument/2006/relationships" r:id="rId1"/>
            </a:rPr>
            <a:t>http://NorthHoustonSpace.org</a:t>
          </a:r>
          <a:endParaRPr lang="en-US" sz="4000" kern="1200"/>
        </a:p>
      </dsp:txBody>
      <dsp:txXfrm>
        <a:off x="46834" y="1133704"/>
        <a:ext cx="6806844" cy="865732"/>
      </dsp:txXfrm>
    </dsp:sp>
    <dsp:sp modelId="{2E1E8D41-0743-4D07-9A8F-142D22E23CB4}">
      <dsp:nvSpPr>
        <dsp:cNvPr id="0" name=""/>
        <dsp:cNvSpPr/>
      </dsp:nvSpPr>
      <dsp:spPr>
        <a:xfrm>
          <a:off x="0" y="2046270"/>
          <a:ext cx="6900512" cy="347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Sign up for our email list</a:t>
          </a:r>
        </a:p>
        <a:p>
          <a:pPr marL="285750" lvl="1" indent="-285750" algn="l" defTabSz="1377950">
            <a:lnSpc>
              <a:spcPct val="90000"/>
            </a:lnSpc>
            <a:spcBef>
              <a:spcPct val="0"/>
            </a:spcBef>
            <a:spcAft>
              <a:spcPct val="20000"/>
            </a:spcAft>
            <a:buChar char="•"/>
          </a:pPr>
          <a:r>
            <a:rPr lang="en-US" sz="3100" kern="1200"/>
            <a:t>Join the National Space Society</a:t>
          </a:r>
        </a:p>
        <a:p>
          <a:pPr marL="285750" lvl="1" indent="-285750" algn="l" defTabSz="1377950">
            <a:lnSpc>
              <a:spcPct val="90000"/>
            </a:lnSpc>
            <a:spcBef>
              <a:spcPct val="0"/>
            </a:spcBef>
            <a:spcAft>
              <a:spcPct val="20000"/>
            </a:spcAft>
            <a:buChar char="•"/>
          </a:pPr>
          <a:r>
            <a:rPr lang="en-US" sz="3100" kern="1200"/>
            <a:t>Connect with others that share the vision of humanity branching out into space</a:t>
          </a:r>
        </a:p>
        <a:p>
          <a:pPr marL="285750" lvl="1" indent="-285750" algn="l" defTabSz="1377950">
            <a:lnSpc>
              <a:spcPct val="90000"/>
            </a:lnSpc>
            <a:spcBef>
              <a:spcPct val="0"/>
            </a:spcBef>
            <a:spcAft>
              <a:spcPct val="20000"/>
            </a:spcAft>
            <a:buChar char="•"/>
          </a:pPr>
          <a:r>
            <a:rPr lang="en-US" sz="3100" kern="1200"/>
            <a:t>Educate and inspire our communities about the benefits to humanity!</a:t>
          </a:r>
        </a:p>
      </dsp:txBody>
      <dsp:txXfrm>
        <a:off x="0" y="2046270"/>
        <a:ext cx="6900512" cy="3477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765F-08B4-4DD4-86F4-EE5090E5AF4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7AF5F2-9B45-4670-B602-9A077C9FBBB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9B4CF-B69E-4BE6-B36E-BFF62F5169C0}"/>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a:extLst>
              <a:ext uri="{FF2B5EF4-FFF2-40B4-BE49-F238E27FC236}">
                <a16:creationId xmlns:a16="http://schemas.microsoft.com/office/drawing/2014/main" id="{95EA6414-2759-4B86-8AA7-607CD5930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41DA6-7E55-43A0-A640-85D89E1A72CE}"/>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54916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8B5B-79EA-4679-87DA-3EBE2BF1B0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DC0E6C-830A-43E6-98A8-013C0B393A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E650D-C00F-4A48-A2AE-871175B3E761}"/>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a:extLst>
              <a:ext uri="{FF2B5EF4-FFF2-40B4-BE49-F238E27FC236}">
                <a16:creationId xmlns:a16="http://schemas.microsoft.com/office/drawing/2014/main" id="{60438847-D9FA-4F00-A9F7-C39AF2796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4AF7C-F080-4D59-B9EB-EC67118807A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79845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E3EBC-56F3-4451-89DF-2BC90733A67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3D37C-EA79-4D5B-A590-B02866F89964}"/>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1BFD3-C2DC-4B37-B96C-E8A47CAC20D7}"/>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a:extLst>
              <a:ext uri="{FF2B5EF4-FFF2-40B4-BE49-F238E27FC236}">
                <a16:creationId xmlns:a16="http://schemas.microsoft.com/office/drawing/2014/main" id="{909BBCDD-18A3-4D5B-8538-18F38A7CC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F3763-B795-4DF9-9344-C905283E4794}"/>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4019051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4273214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396011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877415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B2F080-22D5-42E0-B8AA-41D992DEED52}"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143947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B2F080-22D5-42E0-B8AA-41D992DEED52}"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359351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B2F080-22D5-42E0-B8AA-41D992DEED52}" type="datetimeFigureOut">
              <a:rPr lang="en-US" smtClean="0"/>
              <a:t>12/11/2021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58394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2F080-22D5-42E0-B8AA-41D992DEED52}" type="datetimeFigureOut">
              <a:rPr lang="en-US" smtClean="0"/>
              <a:t>12/11/2021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860037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2F080-22D5-42E0-B8AA-41D992DEED52}"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4133277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F51-E54D-4880-B845-FE3B849D8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ACF354-58EF-4FB2-B011-01599C7AA3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F1AD3-2272-4F53-B191-9597DE0F33A5}"/>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a:extLst>
              <a:ext uri="{FF2B5EF4-FFF2-40B4-BE49-F238E27FC236}">
                <a16:creationId xmlns:a16="http://schemas.microsoft.com/office/drawing/2014/main" id="{26F055A2-2DA7-431E-A133-DC294191D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1AF72-8874-4EA6-AEAE-216C0C49963B}"/>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554701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2F080-22D5-42E0-B8AA-41D992DEED52}"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937466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292807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54248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2E67-F84E-406F-B1CF-48E58445651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5AA396A-2747-4EAC-807B-2F5C439C7C9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DCF6E0-F811-4268-A2B3-06E668DEBE7A}"/>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5" name="Footer Placeholder 4">
            <a:extLst>
              <a:ext uri="{FF2B5EF4-FFF2-40B4-BE49-F238E27FC236}">
                <a16:creationId xmlns:a16="http://schemas.microsoft.com/office/drawing/2014/main" id="{C0B4E454-97D9-4FD7-B6B9-102F8B14A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0F831-025E-4AF6-9BBE-C580BD728B41}"/>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941652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38B9-E687-482B-8306-9D10A7270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413EF-2422-4902-902A-5D4DF69C58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570592-FB3E-46E6-8248-5CF946FA65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D8A46-98B2-4C6B-9B42-7E902FAC07B2}"/>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6" name="Footer Placeholder 5">
            <a:extLst>
              <a:ext uri="{FF2B5EF4-FFF2-40B4-BE49-F238E27FC236}">
                <a16:creationId xmlns:a16="http://schemas.microsoft.com/office/drawing/2014/main" id="{789C6D17-05FF-4E71-A900-DB21E970F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D2D33-F996-454D-87EA-E56E90E330B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159820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86D6-964D-40D1-A709-BEC63196FE2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3B5CC-50E2-4CFC-9B17-07DED7F8638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E023780-E6BC-4B0F-BFFD-B5C3B6C1D54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FA075-8825-49A8-A41B-267F61ADCBD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E17C66-610C-4A1C-9B83-023A8D37B21E}"/>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3126A0-3CF5-4021-A34D-FEEA7D8AEE5E}"/>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8" name="Footer Placeholder 7">
            <a:extLst>
              <a:ext uri="{FF2B5EF4-FFF2-40B4-BE49-F238E27FC236}">
                <a16:creationId xmlns:a16="http://schemas.microsoft.com/office/drawing/2014/main" id="{07CD8495-F3BD-41BC-8CD9-A2D69FE75B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C0E54A-0155-46E9-A5AB-7056E112E20E}"/>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85757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16FB-DC87-4C56-A22F-4E02A60918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B55E2-C737-46EB-8866-7CC88D0651C0}"/>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4" name="Footer Placeholder 3">
            <a:extLst>
              <a:ext uri="{FF2B5EF4-FFF2-40B4-BE49-F238E27FC236}">
                <a16:creationId xmlns:a16="http://schemas.microsoft.com/office/drawing/2014/main" id="{06438673-E8ED-401A-AE45-90EC5F9FF8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05BC65-2CB9-4643-9BC3-D90FC8470511}"/>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792764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72CD8-8934-41A3-A08D-4AC5275032E6}"/>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3" name="Footer Placeholder 2">
            <a:extLst>
              <a:ext uri="{FF2B5EF4-FFF2-40B4-BE49-F238E27FC236}">
                <a16:creationId xmlns:a16="http://schemas.microsoft.com/office/drawing/2014/main" id="{EE3FF633-5509-41C1-8131-B1F25E2566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BBD10-78D2-4A9F-A0F3-0A4CB39234E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38196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3638-F3C8-4862-8C5A-E4A14E6119E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1095047-ACDF-4202-A981-727CE338B4D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191343-A7EE-498F-A0CD-DE3E65A9AF0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024576-9EB4-48A8-9D2B-5F253CF2603B}"/>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6" name="Footer Placeholder 5">
            <a:extLst>
              <a:ext uri="{FF2B5EF4-FFF2-40B4-BE49-F238E27FC236}">
                <a16:creationId xmlns:a16="http://schemas.microsoft.com/office/drawing/2014/main" id="{AD99BA21-DF8D-48E0-BDB7-1DBA24E70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B3A97-48AE-4340-BCB7-5634D58C1D54}"/>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82657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A227-56CB-46A4-AE7D-0FFFDC1EA1A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A010C6-B173-4C6F-83FD-6A4BFA4B5B6B}"/>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9C9098-0312-4050-90DC-8EF39C66EB5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59EC4C-3A06-423E-B227-13E29ABCF17F}"/>
              </a:ext>
            </a:extLst>
          </p:cNvPr>
          <p:cNvSpPr>
            <a:spLocks noGrp="1"/>
          </p:cNvSpPr>
          <p:nvPr>
            <p:ph type="dt" sz="half" idx="10"/>
          </p:nvPr>
        </p:nvSpPr>
        <p:spPr/>
        <p:txBody>
          <a:bodyPr/>
          <a:lstStyle/>
          <a:p>
            <a:fld id="{5BB2F080-22D5-42E0-B8AA-41D992DEED52}" type="datetimeFigureOut">
              <a:rPr lang="en-US" smtClean="0"/>
              <a:t>12/11/2021</a:t>
            </a:fld>
            <a:endParaRPr lang="en-US"/>
          </a:p>
        </p:txBody>
      </p:sp>
      <p:sp>
        <p:nvSpPr>
          <p:cNvPr id="6" name="Footer Placeholder 5">
            <a:extLst>
              <a:ext uri="{FF2B5EF4-FFF2-40B4-BE49-F238E27FC236}">
                <a16:creationId xmlns:a16="http://schemas.microsoft.com/office/drawing/2014/main" id="{FD6CE58D-63E6-4D1D-9F1D-978043B83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90135-D09B-4B9A-AC76-A146F8653450}"/>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650880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EB42A-388B-4B69-8D7D-0BC56C15589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E3BF58-9C5B-4DBC-8A4A-B5109B8D9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4E3CD-5BC4-4D0C-9EFC-07D677073D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B2F080-22D5-42E0-B8AA-41D992DEED52}" type="datetimeFigureOut">
              <a:rPr lang="en-US" smtClean="0"/>
              <a:t>12/11/2021</a:t>
            </a:fld>
            <a:endParaRPr lang="en-US"/>
          </a:p>
        </p:txBody>
      </p:sp>
      <p:sp>
        <p:nvSpPr>
          <p:cNvPr id="5" name="Footer Placeholder 4">
            <a:extLst>
              <a:ext uri="{FF2B5EF4-FFF2-40B4-BE49-F238E27FC236}">
                <a16:creationId xmlns:a16="http://schemas.microsoft.com/office/drawing/2014/main" id="{B23AA0C8-9615-4F93-A212-15D7660139F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54D08-FF53-4423-9E2D-C15E493DB10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EE2C89-1E8F-4A7F-8464-F7CF3B359E4F}" type="slidenum">
              <a:rPr lang="en-US" smtClean="0"/>
              <a:t>‹#›</a:t>
            </a:fld>
            <a:endParaRPr lang="en-US"/>
          </a:p>
        </p:txBody>
      </p:sp>
      <p:pic>
        <p:nvPicPr>
          <p:cNvPr id="8" name="Picture 7">
            <a:extLst>
              <a:ext uri="{FF2B5EF4-FFF2-40B4-BE49-F238E27FC236}">
                <a16:creationId xmlns:a16="http://schemas.microsoft.com/office/drawing/2014/main" id="{F4538BE7-1515-4DEA-98A7-286AFE9A0C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65920" y="6207361"/>
            <a:ext cx="2926080" cy="639440"/>
          </a:xfrm>
          <a:prstGeom prst="rect">
            <a:avLst/>
          </a:prstGeom>
        </p:spPr>
      </p:pic>
    </p:spTree>
    <p:extLst>
      <p:ext uri="{BB962C8B-B14F-4D97-AF65-F5344CB8AC3E}">
        <p14:creationId xmlns:p14="http://schemas.microsoft.com/office/powerpoint/2010/main" val="41008985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2F080-22D5-42E0-B8AA-41D992DEED52}" type="datetimeFigureOut">
              <a:rPr lang="en-US" smtClean="0"/>
              <a:t>12/11/2021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E2C89-1E8F-4A7F-8464-F7CF3B359E4F}" type="slidenum">
              <a:rPr lang="en-US" smtClean="0"/>
              <a:t>‹#›</a:t>
            </a:fld>
            <a:endParaRPr lang="en-US"/>
          </a:p>
        </p:txBody>
      </p:sp>
      <p:pic>
        <p:nvPicPr>
          <p:cNvPr id="7" name="Picture 6">
            <a:extLst>
              <a:ext uri="{FF2B5EF4-FFF2-40B4-BE49-F238E27FC236}">
                <a16:creationId xmlns:a16="http://schemas.microsoft.com/office/drawing/2014/main" id="{27DFB8DD-019F-45EC-B2EE-F0F2B38A91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65920" y="6207361"/>
            <a:ext cx="2926080" cy="639440"/>
          </a:xfrm>
          <a:prstGeom prst="rect">
            <a:avLst/>
          </a:prstGeom>
        </p:spPr>
      </p:pic>
    </p:spTree>
    <p:extLst>
      <p:ext uri="{BB962C8B-B14F-4D97-AF65-F5344CB8AC3E}">
        <p14:creationId xmlns:p14="http://schemas.microsoft.com/office/powerpoint/2010/main" val="317605898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control" Target="../activeX/activeX2.xml"/><Relationship Id="rId7" Type="http://schemas.openxmlformats.org/officeDocument/2006/relationships/image" Target="../media/image50.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s://photos.google.com/settings" TargetMode="External"/><Relationship Id="rId5" Type="http://schemas.openxmlformats.org/officeDocument/2006/relationships/hyperlink" Target="https://photos.google.com/" TargetMode="External"/><Relationship Id="rId4" Type="http://schemas.openxmlformats.org/officeDocument/2006/relationships/slideLayout" Target="../slideLayouts/slideLayout18.xml"/><Relationship Id="rId9" Type="http://schemas.openxmlformats.org/officeDocument/2006/relationships/image" Target="../media/image49.wmf"/></Relationships>
</file>

<file path=ppt/slides/_rels/slide29.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control" Target="../activeX/activeX4.xml"/><Relationship Id="rId7" Type="http://schemas.openxmlformats.org/officeDocument/2006/relationships/image" Target="../media/image51.jpeg"/><Relationship Id="rId2" Type="http://schemas.openxmlformats.org/officeDocument/2006/relationships/control" Target="../activeX/activeX3.xml"/><Relationship Id="rId1" Type="http://schemas.openxmlformats.org/officeDocument/2006/relationships/vmlDrawing" Target="../drawings/vmlDrawing2.vml"/><Relationship Id="rId6" Type="http://schemas.openxmlformats.org/officeDocument/2006/relationships/hyperlink" Target="https://photos.google.com/settings" TargetMode="External"/><Relationship Id="rId5" Type="http://schemas.openxmlformats.org/officeDocument/2006/relationships/hyperlink" Target="https://photos.google.com/" TargetMode="External"/><Relationship Id="rId4" Type="http://schemas.openxmlformats.org/officeDocument/2006/relationships/slideLayout" Target="../slideLayouts/slideLayout18.xml"/><Relationship Id="rId9" Type="http://schemas.openxmlformats.org/officeDocument/2006/relationships/image" Target="../media/image49.w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8.xml"/><Relationship Id="rId1" Type="http://schemas.openxmlformats.org/officeDocument/2006/relationships/video" Target="https://www.youtube.com/embed/Ei4xHdCNdNI?start=81&amp;feature=oembe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www.linkedin.com/in/ACoAAAO8Me0BimnUYiMneFJikpDVY8c9wXp2F8g" TargetMode="External"/><Relationship Id="rId2" Type="http://schemas.openxmlformats.org/officeDocument/2006/relationships/hyperlink" Target="https://www.linkedin.com/in/ACoAAAI-z0IBr_ZnUL6pASBxucwoifyky9nHsLU" TargetMode="Externa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extLst>
              <a:ext uri="{FF2B5EF4-FFF2-40B4-BE49-F238E27FC236}">
                <a16:creationId xmlns:a16="http://schemas.microsoft.com/office/drawing/2014/main" id="{9B6B6979-9554-41FD-BB1B-44FBE146453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5B45C-D778-44EC-A441-0AB38F377FEB}"/>
              </a:ext>
            </a:extLst>
          </p:cNvPr>
          <p:cNvSpPr>
            <a:spLocks noGrp="1"/>
          </p:cNvSpPr>
          <p:nvPr>
            <p:ph type="ctrTitle"/>
          </p:nvPr>
        </p:nvSpPr>
        <p:spPr>
          <a:xfrm>
            <a:off x="321733" y="554845"/>
            <a:ext cx="10656891" cy="3902673"/>
          </a:xfrm>
        </p:spPr>
        <p:txBody>
          <a:bodyPr anchor="t">
            <a:normAutofit/>
          </a:bodyPr>
          <a:lstStyle/>
          <a:p>
            <a:pPr algn="l"/>
            <a:r>
              <a:rPr lang="en-US" sz="5200">
                <a:solidFill>
                  <a:srgbClr val="FFFFFF"/>
                </a:solidFill>
              </a:rPr>
              <a:t>NSS North Houston Space Society</a:t>
            </a:r>
          </a:p>
        </p:txBody>
      </p:sp>
      <p:sp>
        <p:nvSpPr>
          <p:cNvPr id="15" name="Rectangle 14">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5E9130A3-621D-43A3-B6CB-A1AB5834B196}"/>
              </a:ext>
            </a:extLst>
          </p:cNvPr>
          <p:cNvSpPr>
            <a:spLocks noGrp="1"/>
          </p:cNvSpPr>
          <p:nvPr>
            <p:ph type="subTitle" idx="1"/>
          </p:nvPr>
        </p:nvSpPr>
        <p:spPr>
          <a:xfrm>
            <a:off x="315523" y="4718033"/>
            <a:ext cx="10678296" cy="1175039"/>
          </a:xfrm>
        </p:spPr>
        <p:txBody>
          <a:bodyPr anchor="b">
            <a:normAutofit/>
          </a:bodyPr>
          <a:lstStyle/>
          <a:p>
            <a:pPr algn="l"/>
            <a:r>
              <a:rPr lang="en-US">
                <a:solidFill>
                  <a:srgbClr val="FFFFFF"/>
                </a:solidFill>
              </a:rPr>
              <a:t>December 11, 2021</a:t>
            </a:r>
          </a:p>
        </p:txBody>
      </p:sp>
    </p:spTree>
    <p:extLst>
      <p:ext uri="{BB962C8B-B14F-4D97-AF65-F5344CB8AC3E}">
        <p14:creationId xmlns:p14="http://schemas.microsoft.com/office/powerpoint/2010/main" val="32741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A body of water with a blue sky and clouds&#10;&#10;Description automatically generated with low confidence">
            <a:extLst>
              <a:ext uri="{FF2B5EF4-FFF2-40B4-BE49-F238E27FC236}">
                <a16:creationId xmlns:a16="http://schemas.microsoft.com/office/drawing/2014/main" id="{2877A111-0654-4F8C-919C-33FB04FD1FB5}"/>
              </a:ext>
            </a:extLst>
          </p:cNvPr>
          <p:cNvPicPr>
            <a:picLocks noGrp="1" noChangeAspect="1"/>
          </p:cNvPicPr>
          <p:nvPr>
            <p:ph idx="1"/>
          </p:nvPr>
        </p:nvPicPr>
        <p:blipFill rotWithShape="1">
          <a:blip r:embed="rId2"/>
          <a:srcRect t="15110"/>
          <a:stretch/>
        </p:blipFill>
        <p:spPr>
          <a:xfrm>
            <a:off x="20" y="1282"/>
            <a:ext cx="12191980" cy="6856718"/>
          </a:xfrm>
          <a:prstGeom prst="rect">
            <a:avLst/>
          </a:prstGeom>
        </p:spPr>
      </p:pic>
      <p:pic>
        <p:nvPicPr>
          <p:cNvPr id="3" name="Picture 2" descr="A group of people in a boat&#10;&#10;Description automatically generated with medium confidence">
            <a:extLst>
              <a:ext uri="{FF2B5EF4-FFF2-40B4-BE49-F238E27FC236}">
                <a16:creationId xmlns:a16="http://schemas.microsoft.com/office/drawing/2014/main" id="{50A0179A-92B9-4BED-8F16-C435CD28DB79}"/>
              </a:ext>
            </a:extLst>
          </p:cNvPr>
          <p:cNvPicPr>
            <a:picLocks noChangeAspect="1"/>
          </p:cNvPicPr>
          <p:nvPr/>
        </p:nvPicPr>
        <p:blipFill>
          <a:blip r:embed="rId3"/>
          <a:stretch>
            <a:fillRect/>
          </a:stretch>
        </p:blipFill>
        <p:spPr>
          <a:xfrm>
            <a:off x="4822372" y="2252965"/>
            <a:ext cx="2897155" cy="1973687"/>
          </a:xfrm>
          <a:prstGeom prst="rect">
            <a:avLst/>
          </a:prstGeom>
        </p:spPr>
      </p:pic>
      <p:pic>
        <p:nvPicPr>
          <p:cNvPr id="4" name="Picture 3" descr="A picture containing fish, spiny-finned fish&#10;&#10;Description automatically generated">
            <a:extLst>
              <a:ext uri="{FF2B5EF4-FFF2-40B4-BE49-F238E27FC236}">
                <a16:creationId xmlns:a16="http://schemas.microsoft.com/office/drawing/2014/main" id="{10A893B8-D756-4D14-A32C-7E845814E56A}"/>
              </a:ext>
            </a:extLst>
          </p:cNvPr>
          <p:cNvPicPr>
            <a:picLocks noChangeAspect="1"/>
          </p:cNvPicPr>
          <p:nvPr/>
        </p:nvPicPr>
        <p:blipFill>
          <a:blip r:embed="rId4"/>
          <a:stretch>
            <a:fillRect/>
          </a:stretch>
        </p:blipFill>
        <p:spPr>
          <a:xfrm>
            <a:off x="3143048" y="4226651"/>
            <a:ext cx="5905905" cy="3937270"/>
          </a:xfrm>
          <a:prstGeom prst="rect">
            <a:avLst/>
          </a:prstGeom>
        </p:spPr>
      </p:pic>
      <p:pic>
        <p:nvPicPr>
          <p:cNvPr id="7" name="Picture 6" descr="A picture containing bird, water, sky, outdoor&#10;&#10;Description automatically generated">
            <a:extLst>
              <a:ext uri="{FF2B5EF4-FFF2-40B4-BE49-F238E27FC236}">
                <a16:creationId xmlns:a16="http://schemas.microsoft.com/office/drawing/2014/main" id="{DBA78A25-5BAF-48A1-9CB5-7F4F1E5B4153}"/>
              </a:ext>
            </a:extLst>
          </p:cNvPr>
          <p:cNvPicPr>
            <a:picLocks noChangeAspect="1"/>
          </p:cNvPicPr>
          <p:nvPr/>
        </p:nvPicPr>
        <p:blipFill>
          <a:blip r:embed="rId5"/>
          <a:stretch>
            <a:fillRect/>
          </a:stretch>
        </p:blipFill>
        <p:spPr>
          <a:xfrm>
            <a:off x="7914412" y="1"/>
            <a:ext cx="2753568" cy="1548882"/>
          </a:xfrm>
          <a:prstGeom prst="rect">
            <a:avLst/>
          </a:prstGeom>
        </p:spPr>
      </p:pic>
      <p:pic>
        <p:nvPicPr>
          <p:cNvPr id="9" name="Picture 8" descr="Diagram&#10;&#10;Description automatically generated">
            <a:extLst>
              <a:ext uri="{FF2B5EF4-FFF2-40B4-BE49-F238E27FC236}">
                <a16:creationId xmlns:a16="http://schemas.microsoft.com/office/drawing/2014/main" id="{C931BC0E-D45E-4DAC-9CA8-5BB6D794F9A2}"/>
              </a:ext>
            </a:extLst>
          </p:cNvPr>
          <p:cNvPicPr>
            <a:picLocks noChangeAspect="1"/>
          </p:cNvPicPr>
          <p:nvPr/>
        </p:nvPicPr>
        <p:blipFill>
          <a:blip r:embed="rId6"/>
          <a:stretch>
            <a:fillRect/>
          </a:stretch>
        </p:blipFill>
        <p:spPr>
          <a:xfrm>
            <a:off x="1805737" y="662007"/>
            <a:ext cx="2674620" cy="2697480"/>
          </a:xfrm>
          <a:prstGeom prst="rect">
            <a:avLst/>
          </a:prstGeom>
        </p:spPr>
      </p:pic>
    </p:spTree>
    <p:extLst>
      <p:ext uri="{BB962C8B-B14F-4D97-AF65-F5344CB8AC3E}">
        <p14:creationId xmlns:p14="http://schemas.microsoft.com/office/powerpoint/2010/main" val="62282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358F8CC-4C6A-4591-8C5C-C1924B11F768}"/>
              </a:ext>
            </a:extLst>
          </p:cNvPr>
          <p:cNvSpPr>
            <a:spLocks noGrp="1"/>
          </p:cNvSpPr>
          <p:nvPr>
            <p:ph type="ctrTitle"/>
          </p:nvPr>
        </p:nvSpPr>
        <p:spPr>
          <a:xfrm>
            <a:off x="838200" y="451381"/>
            <a:ext cx="10512552" cy="4066540"/>
          </a:xfrm>
        </p:spPr>
        <p:txBody>
          <a:bodyPr anchor="b">
            <a:normAutofit/>
          </a:bodyPr>
          <a:lstStyle/>
          <a:p>
            <a:pPr algn="l"/>
            <a:r>
              <a:rPr lang="en-US" sz="5600" dirty="0"/>
              <a:t>How is this different from our current life?</a:t>
            </a:r>
            <a:br>
              <a:rPr lang="en-US" sz="5600" dirty="0"/>
            </a:br>
            <a:br>
              <a:rPr lang="en-US" sz="5600" dirty="0"/>
            </a:br>
            <a:r>
              <a:rPr lang="en-US" sz="5600" dirty="0"/>
              <a:t>Are we not just on a bigger lifeboat?</a:t>
            </a:r>
          </a:p>
        </p:txBody>
      </p:sp>
      <p:sp>
        <p:nvSpPr>
          <p:cNvPr id="1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400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24C979A-2D31-45F3-835D-D259E48220C1}"/>
              </a:ext>
            </a:extLst>
          </p:cNvPr>
          <p:cNvPicPr>
            <a:picLocks noChangeAspect="1"/>
          </p:cNvPicPr>
          <p:nvPr/>
        </p:nvPicPr>
        <p:blipFill rotWithShape="1">
          <a:blip r:embed="rId2"/>
          <a:srcRect t="18" r="969" b="37553"/>
          <a:stretch/>
        </p:blipFill>
        <p:spPr>
          <a:xfrm>
            <a:off x="-5102922" y="-586837"/>
            <a:ext cx="21404162" cy="7736705"/>
          </a:xfrm>
          <a:prstGeom prst="rect">
            <a:avLst/>
          </a:prstGeom>
        </p:spPr>
      </p:pic>
    </p:spTree>
    <p:extLst>
      <p:ext uri="{BB962C8B-B14F-4D97-AF65-F5344CB8AC3E}">
        <p14:creationId xmlns:p14="http://schemas.microsoft.com/office/powerpoint/2010/main" val="370253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Arc 72">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7166D07-BF4D-4E07-9F2B-2B4280AB2C77}"/>
              </a:ext>
            </a:extLst>
          </p:cNvPr>
          <p:cNvSpPr txBox="1"/>
          <p:nvPr/>
        </p:nvSpPr>
        <p:spPr>
          <a:xfrm>
            <a:off x="892818" y="1370171"/>
            <a:ext cx="5085580"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a:solidFill>
                  <a:schemeClr val="bg1"/>
                </a:solidFill>
                <a:latin typeface="+mj-lt"/>
                <a:ea typeface="+mj-ea"/>
                <a:cs typeface="+mj-cs"/>
              </a:rPr>
              <a:t>Unlimited</a:t>
            </a:r>
          </a:p>
          <a:p>
            <a:pPr defTabSz="914400">
              <a:lnSpc>
                <a:spcPct val="90000"/>
              </a:lnSpc>
              <a:spcBef>
                <a:spcPct val="0"/>
              </a:spcBef>
              <a:spcAft>
                <a:spcPts val="600"/>
              </a:spcAft>
            </a:pPr>
            <a:r>
              <a:rPr lang="en-US" sz="6000">
                <a:solidFill>
                  <a:schemeClr val="bg1"/>
                </a:solidFill>
                <a:latin typeface="+mj-lt"/>
                <a:ea typeface="+mj-ea"/>
                <a:cs typeface="+mj-cs"/>
              </a:rPr>
              <a:t>Power</a:t>
            </a:r>
          </a:p>
        </p:txBody>
      </p:sp>
      <p:sp>
        <p:nvSpPr>
          <p:cNvPr id="75" name="Oval 74">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4" name="Picture 2" descr="Sun - Wikipedia">
            <a:extLst>
              <a:ext uri="{FF2B5EF4-FFF2-40B4-BE49-F238E27FC236}">
                <a16:creationId xmlns:a16="http://schemas.microsoft.com/office/drawing/2014/main" id="{51D3D404-9827-4ACF-8380-D00F0063D5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9" r="2165" b="-2"/>
          <a:stretch/>
        </p:blipFill>
        <p:spPr bwMode="auto">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80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I&amp;#39;ve always wondered: why are the stars, planets and moons round, when  comets and asteroids aren&amp;#39;t?">
            <a:extLst>
              <a:ext uri="{FF2B5EF4-FFF2-40B4-BE49-F238E27FC236}">
                <a16:creationId xmlns:a16="http://schemas.microsoft.com/office/drawing/2014/main" id="{3162B17F-9387-451E-9A8F-0F1DF9F03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852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inativePRO Blog: Natural Resources">
            <a:extLst>
              <a:ext uri="{FF2B5EF4-FFF2-40B4-BE49-F238E27FC236}">
                <a16:creationId xmlns:a16="http://schemas.microsoft.com/office/drawing/2014/main" id="{7CC4782B-C12E-4D16-99CC-201CC57739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6579"/>
          <a:stretch/>
        </p:blipFill>
        <p:spPr bwMode="auto">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16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0933E-1CB3-4841-ACA5-45B67B5F0875}"/>
              </a:ext>
            </a:extLst>
          </p:cNvPr>
          <p:cNvSpPr>
            <a:spLocks noGrp="1"/>
          </p:cNvSpPr>
          <p:nvPr>
            <p:ph type="ctrTitle"/>
          </p:nvPr>
        </p:nvSpPr>
        <p:spPr>
          <a:xfrm>
            <a:off x="5297762" y="640080"/>
            <a:ext cx="6251110" cy="3566160"/>
          </a:xfrm>
        </p:spPr>
        <p:txBody>
          <a:bodyPr anchor="b">
            <a:normAutofit/>
          </a:bodyPr>
          <a:lstStyle/>
          <a:p>
            <a:pPr algn="l"/>
            <a:r>
              <a:rPr lang="en-US" sz="4200"/>
              <a:t>Would the world be a better place if we realized we are surrounded by a sea of resources and scarcity is only a lack of vision and knowledge?</a:t>
            </a:r>
          </a:p>
        </p:txBody>
      </p:sp>
      <p:pic>
        <p:nvPicPr>
          <p:cNvPr id="13" name="Picture 3">
            <a:extLst>
              <a:ext uri="{FF2B5EF4-FFF2-40B4-BE49-F238E27FC236}">
                <a16:creationId xmlns:a16="http://schemas.microsoft.com/office/drawing/2014/main" id="{C2B1F325-2603-4B40-AF81-C14212E0E729}"/>
              </a:ext>
            </a:extLst>
          </p:cNvPr>
          <p:cNvPicPr>
            <a:picLocks noChangeAspect="1"/>
          </p:cNvPicPr>
          <p:nvPr/>
        </p:nvPicPr>
        <p:blipFill rotWithShape="1">
          <a:blip r:embed="rId2"/>
          <a:srcRect l="31400" r="3040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68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AA31A15-0EA0-45F3-B6F8-966A3BA48F25}"/>
              </a:ext>
            </a:extLst>
          </p:cNvPr>
          <p:cNvPicPr>
            <a:picLocks noChangeAspect="1"/>
          </p:cNvPicPr>
          <p:nvPr/>
        </p:nvPicPr>
        <p:blipFill>
          <a:blip r:embed="rId2"/>
          <a:stretch>
            <a:fillRect/>
          </a:stretch>
        </p:blipFill>
        <p:spPr>
          <a:xfrm>
            <a:off x="892175" y="2166938"/>
            <a:ext cx="2760663" cy="1989138"/>
          </a:xfrm>
          <a:prstGeom prst="rect">
            <a:avLst/>
          </a:prstGeom>
        </p:spPr>
      </p:pic>
      <p:pic>
        <p:nvPicPr>
          <p:cNvPr id="23" name="Picture 22">
            <a:extLst>
              <a:ext uri="{FF2B5EF4-FFF2-40B4-BE49-F238E27FC236}">
                <a16:creationId xmlns:a16="http://schemas.microsoft.com/office/drawing/2014/main" id="{7A49AACD-6305-46B1-974F-56D63B42F2AB}"/>
              </a:ext>
            </a:extLst>
          </p:cNvPr>
          <p:cNvPicPr>
            <a:picLocks noChangeAspect="1"/>
          </p:cNvPicPr>
          <p:nvPr/>
        </p:nvPicPr>
        <p:blipFill>
          <a:blip r:embed="rId3"/>
          <a:stretch>
            <a:fillRect/>
          </a:stretch>
        </p:blipFill>
        <p:spPr>
          <a:xfrm>
            <a:off x="892175" y="4225925"/>
            <a:ext cx="2760663" cy="1397000"/>
          </a:xfrm>
          <a:prstGeom prst="rect">
            <a:avLst/>
          </a:prstGeom>
        </p:spPr>
      </p:pic>
      <p:pic>
        <p:nvPicPr>
          <p:cNvPr id="25" name="Picture 24">
            <a:extLst>
              <a:ext uri="{FF2B5EF4-FFF2-40B4-BE49-F238E27FC236}">
                <a16:creationId xmlns:a16="http://schemas.microsoft.com/office/drawing/2014/main" id="{7232CC14-33FE-49B3-B85C-6BA3897DAEBC}"/>
              </a:ext>
            </a:extLst>
          </p:cNvPr>
          <p:cNvPicPr>
            <a:picLocks noChangeAspect="1"/>
          </p:cNvPicPr>
          <p:nvPr/>
        </p:nvPicPr>
        <p:blipFill>
          <a:blip r:embed="rId4"/>
          <a:stretch>
            <a:fillRect/>
          </a:stretch>
        </p:blipFill>
        <p:spPr>
          <a:xfrm>
            <a:off x="3724275" y="2166938"/>
            <a:ext cx="2622550" cy="1247775"/>
          </a:xfrm>
          <a:prstGeom prst="rect">
            <a:avLst/>
          </a:prstGeom>
        </p:spPr>
      </p:pic>
      <p:pic>
        <p:nvPicPr>
          <p:cNvPr id="22" name="Picture 21">
            <a:extLst>
              <a:ext uri="{FF2B5EF4-FFF2-40B4-BE49-F238E27FC236}">
                <a16:creationId xmlns:a16="http://schemas.microsoft.com/office/drawing/2014/main" id="{E5819B71-5ACB-4026-B63A-F40DF5E5682A}"/>
              </a:ext>
            </a:extLst>
          </p:cNvPr>
          <p:cNvPicPr>
            <a:picLocks noChangeAspect="1"/>
          </p:cNvPicPr>
          <p:nvPr/>
        </p:nvPicPr>
        <p:blipFill>
          <a:blip r:embed="rId5"/>
          <a:stretch>
            <a:fillRect/>
          </a:stretch>
        </p:blipFill>
        <p:spPr>
          <a:xfrm>
            <a:off x="3724275" y="3486150"/>
            <a:ext cx="2622550" cy="828675"/>
          </a:xfrm>
          <a:prstGeom prst="rect">
            <a:avLst/>
          </a:prstGeom>
        </p:spPr>
      </p:pic>
      <p:pic>
        <p:nvPicPr>
          <p:cNvPr id="12" name="Picture 11">
            <a:extLst>
              <a:ext uri="{FF2B5EF4-FFF2-40B4-BE49-F238E27FC236}">
                <a16:creationId xmlns:a16="http://schemas.microsoft.com/office/drawing/2014/main" id="{F9306FFD-EA62-4D62-91EC-02A3DBD5DC55}"/>
              </a:ext>
            </a:extLst>
          </p:cNvPr>
          <p:cNvPicPr>
            <a:picLocks noChangeAspect="1"/>
          </p:cNvPicPr>
          <p:nvPr/>
        </p:nvPicPr>
        <p:blipFill>
          <a:blip r:embed="rId6"/>
          <a:stretch>
            <a:fillRect/>
          </a:stretch>
        </p:blipFill>
        <p:spPr>
          <a:xfrm>
            <a:off x="3724275" y="4384675"/>
            <a:ext cx="2622550" cy="1238250"/>
          </a:xfrm>
          <a:prstGeom prst="rect">
            <a:avLst/>
          </a:prstGeom>
        </p:spPr>
      </p:pic>
      <p:pic>
        <p:nvPicPr>
          <p:cNvPr id="24" name="Picture 23">
            <a:extLst>
              <a:ext uri="{FF2B5EF4-FFF2-40B4-BE49-F238E27FC236}">
                <a16:creationId xmlns:a16="http://schemas.microsoft.com/office/drawing/2014/main" id="{70823A64-AD94-4FC4-B907-627BE1380338}"/>
              </a:ext>
            </a:extLst>
          </p:cNvPr>
          <p:cNvPicPr>
            <a:picLocks noChangeAspect="1"/>
          </p:cNvPicPr>
          <p:nvPr/>
        </p:nvPicPr>
        <p:blipFill>
          <a:blip r:embed="rId7"/>
          <a:stretch>
            <a:fillRect/>
          </a:stretch>
        </p:blipFill>
        <p:spPr>
          <a:xfrm>
            <a:off x="6418263" y="2166938"/>
            <a:ext cx="2058988" cy="1228725"/>
          </a:xfrm>
          <a:prstGeom prst="rect">
            <a:avLst/>
          </a:prstGeom>
        </p:spPr>
      </p:pic>
      <p:pic>
        <p:nvPicPr>
          <p:cNvPr id="16" name="Picture 15">
            <a:extLst>
              <a:ext uri="{FF2B5EF4-FFF2-40B4-BE49-F238E27FC236}">
                <a16:creationId xmlns:a16="http://schemas.microsoft.com/office/drawing/2014/main" id="{4BB1953B-D451-4286-BD0E-3667E6240587}"/>
              </a:ext>
            </a:extLst>
          </p:cNvPr>
          <p:cNvPicPr>
            <a:picLocks noChangeAspect="1"/>
          </p:cNvPicPr>
          <p:nvPr/>
        </p:nvPicPr>
        <p:blipFill>
          <a:blip r:embed="rId8"/>
          <a:stretch>
            <a:fillRect/>
          </a:stretch>
        </p:blipFill>
        <p:spPr>
          <a:xfrm>
            <a:off x="6418263" y="3465513"/>
            <a:ext cx="2058988" cy="1050925"/>
          </a:xfrm>
          <a:prstGeom prst="rect">
            <a:avLst/>
          </a:prstGeom>
        </p:spPr>
      </p:pic>
      <p:pic>
        <p:nvPicPr>
          <p:cNvPr id="26" name="Picture 25">
            <a:extLst>
              <a:ext uri="{FF2B5EF4-FFF2-40B4-BE49-F238E27FC236}">
                <a16:creationId xmlns:a16="http://schemas.microsoft.com/office/drawing/2014/main" id="{A98CE612-5414-4EBE-BC33-DC6A08A57C39}"/>
              </a:ext>
            </a:extLst>
          </p:cNvPr>
          <p:cNvPicPr>
            <a:picLocks noChangeAspect="1"/>
          </p:cNvPicPr>
          <p:nvPr/>
        </p:nvPicPr>
        <p:blipFill>
          <a:blip r:embed="rId9"/>
          <a:stretch>
            <a:fillRect/>
          </a:stretch>
        </p:blipFill>
        <p:spPr>
          <a:xfrm>
            <a:off x="6418263" y="4586288"/>
            <a:ext cx="2058988" cy="1036638"/>
          </a:xfrm>
          <a:prstGeom prst="rect">
            <a:avLst/>
          </a:prstGeom>
        </p:spPr>
      </p:pic>
      <p:pic>
        <p:nvPicPr>
          <p:cNvPr id="21" name="Picture 20">
            <a:extLst>
              <a:ext uri="{FF2B5EF4-FFF2-40B4-BE49-F238E27FC236}">
                <a16:creationId xmlns:a16="http://schemas.microsoft.com/office/drawing/2014/main" id="{F0DB3882-FBEF-4105-B2CD-FC1F22065636}"/>
              </a:ext>
            </a:extLst>
          </p:cNvPr>
          <p:cNvPicPr>
            <a:picLocks noChangeAspect="1"/>
          </p:cNvPicPr>
          <p:nvPr/>
        </p:nvPicPr>
        <p:blipFill>
          <a:blip r:embed="rId10"/>
          <a:stretch>
            <a:fillRect/>
          </a:stretch>
        </p:blipFill>
        <p:spPr>
          <a:xfrm>
            <a:off x="8547100" y="2166938"/>
            <a:ext cx="2752725" cy="2003425"/>
          </a:xfrm>
          <a:prstGeom prst="rect">
            <a:avLst/>
          </a:prstGeom>
        </p:spPr>
      </p:pic>
      <p:pic>
        <p:nvPicPr>
          <p:cNvPr id="20" name="Picture 19">
            <a:extLst>
              <a:ext uri="{FF2B5EF4-FFF2-40B4-BE49-F238E27FC236}">
                <a16:creationId xmlns:a16="http://schemas.microsoft.com/office/drawing/2014/main" id="{D0DF4DB7-400B-4251-B677-5D225662237E}"/>
              </a:ext>
            </a:extLst>
          </p:cNvPr>
          <p:cNvPicPr>
            <a:picLocks noChangeAspect="1"/>
          </p:cNvPicPr>
          <p:nvPr/>
        </p:nvPicPr>
        <p:blipFill>
          <a:blip r:embed="rId11"/>
          <a:stretch>
            <a:fillRect/>
          </a:stretch>
        </p:blipFill>
        <p:spPr>
          <a:xfrm>
            <a:off x="8547100" y="4240213"/>
            <a:ext cx="2752725" cy="1384300"/>
          </a:xfrm>
          <a:prstGeom prst="rect">
            <a:avLst/>
          </a:prstGeom>
        </p:spPr>
      </p:pic>
      <p:sp>
        <p:nvSpPr>
          <p:cNvPr id="2" name="Title 1">
            <a:extLst>
              <a:ext uri="{FF2B5EF4-FFF2-40B4-BE49-F238E27FC236}">
                <a16:creationId xmlns:a16="http://schemas.microsoft.com/office/drawing/2014/main" id="{D1247888-6BE6-4B88-8D70-2BB06606B16B}"/>
              </a:ext>
            </a:extLst>
          </p:cNvPr>
          <p:cNvSpPr>
            <a:spLocks noGrp="1"/>
          </p:cNvSpPr>
          <p:nvPr>
            <p:ph type="title"/>
          </p:nvPr>
        </p:nvSpPr>
        <p:spPr>
          <a:xfrm>
            <a:off x="838200" y="672747"/>
            <a:ext cx="10515600" cy="715556"/>
          </a:xfrm>
        </p:spPr>
        <p:txBody>
          <a:bodyPr vert="horz" lIns="91440" tIns="45720" rIns="91440" bIns="45720" rtlCol="0">
            <a:normAutofit/>
          </a:bodyPr>
          <a:lstStyle/>
          <a:p>
            <a:pPr algn="ctr" defTabSz="914400"/>
            <a:r>
              <a:rPr lang="en-US" sz="3200">
                <a:solidFill>
                  <a:schemeClr val="bg1"/>
                </a:solidFill>
              </a:rPr>
              <a:t>Monthly Meetings</a:t>
            </a:r>
          </a:p>
        </p:txBody>
      </p:sp>
    </p:spTree>
    <p:extLst>
      <p:ext uri="{BB962C8B-B14F-4D97-AF65-F5344CB8AC3E}">
        <p14:creationId xmlns:p14="http://schemas.microsoft.com/office/powerpoint/2010/main" val="2636162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3B66A6E-7111-4D5A-99B1-6F853516E8CB}"/>
              </a:ext>
            </a:extLst>
          </p:cNvPr>
          <p:cNvSpPr txBox="1"/>
          <p:nvPr/>
        </p:nvSpPr>
        <p:spPr>
          <a:xfrm>
            <a:off x="4603468" y="4741948"/>
            <a:ext cx="6829520" cy="86203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kern="1200">
                <a:solidFill>
                  <a:srgbClr val="FFFFFF"/>
                </a:solidFill>
                <a:latin typeface="+mj-lt"/>
                <a:ea typeface="+mj-ea"/>
                <a:cs typeface="+mj-cs"/>
              </a:rPr>
              <a:t>Tours</a:t>
            </a:r>
          </a:p>
        </p:txBody>
      </p:sp>
      <p:pic>
        <p:nvPicPr>
          <p:cNvPr id="5" name="Picture 4">
            <a:extLst>
              <a:ext uri="{FF2B5EF4-FFF2-40B4-BE49-F238E27FC236}">
                <a16:creationId xmlns:a16="http://schemas.microsoft.com/office/drawing/2014/main" id="{9ADDE840-4CAD-4029-AFB5-D6A556F8CE92}"/>
              </a:ext>
            </a:extLst>
          </p:cNvPr>
          <p:cNvPicPr>
            <a:picLocks noChangeAspect="1"/>
          </p:cNvPicPr>
          <p:nvPr/>
        </p:nvPicPr>
        <p:blipFill rotWithShape="1">
          <a:blip r:embed="rId2"/>
          <a:srcRect l="28747" r="1128" b="-1"/>
          <a:stretch/>
        </p:blipFill>
        <p:spPr>
          <a:xfrm>
            <a:off x="307840" y="321732"/>
            <a:ext cx="3793472" cy="4111323"/>
          </a:xfrm>
          <a:prstGeom prst="rect">
            <a:avLst/>
          </a:prstGeom>
        </p:spPr>
      </p:pic>
      <p:pic>
        <p:nvPicPr>
          <p:cNvPr id="7" name="Picture 6">
            <a:extLst>
              <a:ext uri="{FF2B5EF4-FFF2-40B4-BE49-F238E27FC236}">
                <a16:creationId xmlns:a16="http://schemas.microsoft.com/office/drawing/2014/main" id="{5DEEA3C3-8E1E-4500-95DC-C7B276FAE3DC}"/>
              </a:ext>
            </a:extLst>
          </p:cNvPr>
          <p:cNvPicPr>
            <a:picLocks noChangeAspect="1"/>
          </p:cNvPicPr>
          <p:nvPr/>
        </p:nvPicPr>
        <p:blipFill rotWithShape="1">
          <a:blip r:embed="rId3"/>
          <a:srcRect r="13589" b="3"/>
          <a:stretch/>
        </p:blipFill>
        <p:spPr>
          <a:xfrm>
            <a:off x="4194959" y="321734"/>
            <a:ext cx="3797570" cy="2010551"/>
          </a:xfrm>
          <a:prstGeom prst="rect">
            <a:avLst/>
          </a:prstGeom>
        </p:spPr>
      </p:pic>
      <p:pic>
        <p:nvPicPr>
          <p:cNvPr id="10" name="Picture 9">
            <a:extLst>
              <a:ext uri="{FF2B5EF4-FFF2-40B4-BE49-F238E27FC236}">
                <a16:creationId xmlns:a16="http://schemas.microsoft.com/office/drawing/2014/main" id="{B2362AB9-9431-4BAA-9883-0D0F1B6E74CB}"/>
              </a:ext>
            </a:extLst>
          </p:cNvPr>
          <p:cNvPicPr>
            <a:picLocks noChangeAspect="1"/>
          </p:cNvPicPr>
          <p:nvPr/>
        </p:nvPicPr>
        <p:blipFill rotWithShape="1">
          <a:blip r:embed="rId4"/>
          <a:srcRect t="13304" r="1" b="2462"/>
          <a:stretch/>
        </p:blipFill>
        <p:spPr>
          <a:xfrm>
            <a:off x="4190180" y="2422097"/>
            <a:ext cx="3794760" cy="2013804"/>
          </a:xfrm>
          <a:prstGeom prst="rect">
            <a:avLst/>
          </a:prstGeom>
        </p:spPr>
      </p:pic>
      <p:pic>
        <p:nvPicPr>
          <p:cNvPr id="6" name="Picture 5">
            <a:extLst>
              <a:ext uri="{FF2B5EF4-FFF2-40B4-BE49-F238E27FC236}">
                <a16:creationId xmlns:a16="http://schemas.microsoft.com/office/drawing/2014/main" id="{34F330F1-9F10-4D84-BCCD-F68C299795AD}"/>
              </a:ext>
            </a:extLst>
          </p:cNvPr>
          <p:cNvPicPr>
            <a:picLocks noChangeAspect="1"/>
          </p:cNvPicPr>
          <p:nvPr/>
        </p:nvPicPr>
        <p:blipFill rotWithShape="1">
          <a:blip r:embed="rId5"/>
          <a:srcRect b="18813"/>
          <a:stretch/>
        </p:blipFill>
        <p:spPr>
          <a:xfrm>
            <a:off x="8086176" y="321733"/>
            <a:ext cx="3797984" cy="4111321"/>
          </a:xfrm>
          <a:prstGeom prst="rect">
            <a:avLst/>
          </a:prstGeom>
        </p:spPr>
      </p:pic>
      <p:pic>
        <p:nvPicPr>
          <p:cNvPr id="11" name="Picture 10">
            <a:extLst>
              <a:ext uri="{FF2B5EF4-FFF2-40B4-BE49-F238E27FC236}">
                <a16:creationId xmlns:a16="http://schemas.microsoft.com/office/drawing/2014/main" id="{BC7DFFAE-C16B-4E7C-8A59-111CD2B00712}"/>
              </a:ext>
            </a:extLst>
          </p:cNvPr>
          <p:cNvPicPr>
            <a:picLocks noChangeAspect="1"/>
          </p:cNvPicPr>
          <p:nvPr/>
        </p:nvPicPr>
        <p:blipFill rotWithShape="1">
          <a:blip r:embed="rId6"/>
          <a:srcRect t="37425" r="1" b="30124"/>
          <a:stretch/>
        </p:blipFill>
        <p:spPr>
          <a:xfrm>
            <a:off x="307840" y="4525715"/>
            <a:ext cx="3794760" cy="2010551"/>
          </a:xfrm>
          <a:prstGeom prst="rect">
            <a:avLst/>
          </a:prstGeom>
        </p:spPr>
      </p:pic>
      <p:cxnSp>
        <p:nvCxnSpPr>
          <p:cNvPr id="18" name="Straight Connector 1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198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4CDB-D01F-4B10-A6C7-313FB4E4B255}"/>
              </a:ext>
            </a:extLst>
          </p:cNvPr>
          <p:cNvSpPr>
            <a:spLocks noGrp="1"/>
          </p:cNvSpPr>
          <p:nvPr>
            <p:ph type="title"/>
          </p:nvPr>
        </p:nvSpPr>
        <p:spPr>
          <a:xfrm>
            <a:off x="3785340" y="6929"/>
            <a:ext cx="4409343" cy="1614984"/>
          </a:xfrm>
        </p:spPr>
        <p:txBody>
          <a:bodyPr>
            <a:normAutofit/>
          </a:bodyPr>
          <a:lstStyle/>
          <a:p>
            <a:pPr algn="ctr"/>
            <a:r>
              <a:rPr lang="en-US" sz="4000" dirty="0"/>
              <a:t>National Space Society Vision</a:t>
            </a:r>
          </a:p>
        </p:txBody>
      </p:sp>
      <p:sp>
        <p:nvSpPr>
          <p:cNvPr id="3" name="Content Placeholder 2">
            <a:extLst>
              <a:ext uri="{FF2B5EF4-FFF2-40B4-BE49-F238E27FC236}">
                <a16:creationId xmlns:a16="http://schemas.microsoft.com/office/drawing/2014/main" id="{A10E38FE-C0E5-487E-9E67-E1024EE97CFE}"/>
              </a:ext>
            </a:extLst>
          </p:cNvPr>
          <p:cNvSpPr>
            <a:spLocks noGrp="1"/>
          </p:cNvSpPr>
          <p:nvPr>
            <p:ph idx="1"/>
          </p:nvPr>
        </p:nvSpPr>
        <p:spPr>
          <a:xfrm>
            <a:off x="3695700" y="1905000"/>
            <a:ext cx="5067300" cy="3417226"/>
          </a:xfrm>
        </p:spPr>
        <p:txBody>
          <a:bodyPr>
            <a:normAutofit/>
          </a:bodyPr>
          <a:lstStyle/>
          <a:p>
            <a:pPr marL="0" indent="0">
              <a:buNone/>
            </a:pPr>
            <a:r>
              <a:rPr lang="en-US" sz="3200" dirty="0"/>
              <a:t>People living and working in thriving communities beyond the Earth, and the use of the vast resources of space for the dramatic betterment of humanity.</a:t>
            </a:r>
          </a:p>
          <a:p>
            <a:pPr marL="0" indent="0">
              <a:buNone/>
            </a:pPr>
            <a:endParaRPr lang="en-US" sz="3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851" y="2280189"/>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2188087"/>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851" y="49530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9448"/>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5010" y="49530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3169" y="49530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226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Agenda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0" indent="0">
              <a:buNone/>
            </a:pPr>
            <a:r>
              <a:rPr lang="en-US" sz="2400" b="0" i="0">
                <a:effectLst/>
                <a:latin typeface="Noto Serif" panose="02020600060500020200" pitchFamily="18" charset="0"/>
              </a:rPr>
              <a:t>2:00 PM – Opening Remarks</a:t>
            </a:r>
          </a:p>
          <a:p>
            <a:pPr marL="0" indent="0">
              <a:buNone/>
            </a:pPr>
            <a:br>
              <a:rPr lang="en-US" sz="2400"/>
            </a:br>
            <a:r>
              <a:rPr lang="en-US" sz="2400" b="0" i="0">
                <a:effectLst/>
                <a:latin typeface="Noto Serif" panose="02020600060500020200" pitchFamily="18" charset="0"/>
              </a:rPr>
              <a:t>2:10 PM – Recent Space News – Greg Stanley</a:t>
            </a:r>
            <a:br>
              <a:rPr lang="en-US" sz="2400"/>
            </a:br>
            <a:endParaRPr lang="en-US" sz="2400"/>
          </a:p>
          <a:p>
            <a:pPr marL="0" indent="0">
              <a:buNone/>
            </a:pPr>
            <a:r>
              <a:rPr lang="en-US" sz="2400" b="0" i="0">
                <a:effectLst/>
                <a:latin typeface="Noto Serif" panose="02020600060500020200" pitchFamily="18" charset="0"/>
              </a:rPr>
              <a:t>2:40 PM – James Webb Telescope – Doug Hall</a:t>
            </a:r>
            <a:br>
              <a:rPr lang="en-US" sz="2400"/>
            </a:br>
            <a:endParaRPr lang="en-US" sz="2400"/>
          </a:p>
          <a:p>
            <a:pPr marL="0" indent="0">
              <a:buNone/>
            </a:pPr>
            <a:r>
              <a:rPr lang="en-US" sz="2400" b="0" i="0">
                <a:effectLst/>
                <a:latin typeface="Noto Serif" panose="02020600060500020200" pitchFamily="18" charset="0"/>
              </a:rPr>
              <a:t>3:15 PM – Q&amp;A</a:t>
            </a:r>
            <a:br>
              <a:rPr lang="en-US" sz="2400"/>
            </a:br>
            <a:endParaRPr lang="en-US" sz="2400"/>
          </a:p>
          <a:p>
            <a:pPr marL="0" indent="0">
              <a:buNone/>
            </a:pPr>
            <a:r>
              <a:rPr lang="en-US" sz="2400" b="0" i="0">
                <a:effectLst/>
                <a:latin typeface="Noto Serif" panose="02020600060500020200" pitchFamily="18" charset="0"/>
              </a:rPr>
              <a:t>3:30 PM – Officer and Board Elections</a:t>
            </a:r>
            <a:br>
              <a:rPr lang="en-US" sz="2400"/>
            </a:br>
            <a:endParaRPr lang="en-US" sz="2400"/>
          </a:p>
          <a:p>
            <a:pPr marL="0" indent="0">
              <a:buNone/>
            </a:pPr>
            <a:r>
              <a:rPr lang="en-US" sz="2400" b="0" i="0">
                <a:effectLst/>
                <a:latin typeface="Noto Serif" panose="02020600060500020200" pitchFamily="18" charset="0"/>
              </a:rPr>
              <a:t>3:45 PM – Socializing</a:t>
            </a:r>
            <a:br>
              <a:rPr lang="en-US" sz="2400"/>
            </a:br>
            <a:endParaRPr lang="en-US" sz="2400"/>
          </a:p>
          <a:p>
            <a:pPr marL="0" indent="0">
              <a:buNone/>
            </a:pPr>
            <a:r>
              <a:rPr lang="en-US" sz="2400" b="0" i="0">
                <a:effectLst/>
                <a:latin typeface="Noto Serif" panose="02020600060500020200" pitchFamily="18" charset="0"/>
              </a:rPr>
              <a:t>4:00 PM – End of Meeting</a:t>
            </a:r>
            <a:br>
              <a:rPr lang="en-US" sz="2400"/>
            </a:br>
            <a:endParaRPr lang="en-US" sz="2400"/>
          </a:p>
        </p:txBody>
      </p:sp>
    </p:spTree>
    <p:extLst>
      <p:ext uri="{BB962C8B-B14F-4D97-AF65-F5344CB8AC3E}">
        <p14:creationId xmlns:p14="http://schemas.microsoft.com/office/powerpoint/2010/main" val="3191735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extBox 3">
            <a:extLst>
              <a:ext uri="{FF2B5EF4-FFF2-40B4-BE49-F238E27FC236}">
                <a16:creationId xmlns:a16="http://schemas.microsoft.com/office/drawing/2014/main" id="{0F5400DE-DF18-408A-B804-02C5074F9E84}"/>
              </a:ext>
            </a:extLst>
          </p:cNvPr>
          <p:cNvGraphicFramePr/>
          <p:nvPr>
            <p:extLst>
              <p:ext uri="{D42A27DB-BD31-4B8C-83A1-F6EECF244321}">
                <p14:modId xmlns:p14="http://schemas.microsoft.com/office/powerpoint/2010/main" val="109156699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4462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821E5A34-5124-4C1C-908C-DF08D6938A3D}"/>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kern="1200">
                <a:solidFill>
                  <a:srgbClr val="FFFFFF"/>
                </a:solidFill>
                <a:latin typeface="+mj-lt"/>
                <a:ea typeface="+mj-ea"/>
                <a:cs typeface="+mj-cs"/>
              </a:rPr>
              <a:t>Meeting IS being RECORDED</a:t>
            </a:r>
          </a:p>
        </p:txBody>
      </p:sp>
      <p:sp>
        <p:nvSpPr>
          <p:cNvPr id="3" name="Content Placeholder 2">
            <a:extLst>
              <a:ext uri="{FF2B5EF4-FFF2-40B4-BE49-F238E27FC236}">
                <a16:creationId xmlns:a16="http://schemas.microsoft.com/office/drawing/2014/main" id="{3D4CBDDF-44DA-4DD6-81FA-3D62B619C506}"/>
              </a:ext>
            </a:extLst>
          </p:cNvPr>
          <p:cNvSpPr>
            <a:spLocks noGrp="1"/>
          </p:cNvSpPr>
          <p:nvPr>
            <p:ph idx="1"/>
          </p:nvPr>
        </p:nvSpPr>
        <p:spPr>
          <a:xfrm>
            <a:off x="7848600" y="1122363"/>
            <a:ext cx="3505200" cy="4269549"/>
          </a:xfrm>
        </p:spPr>
        <p:txBody>
          <a:bodyPr vert="horz" lIns="91440" tIns="45720" rIns="91440" bIns="45720" rtlCol="0" anchor="b">
            <a:normAutofit/>
          </a:bodyPr>
          <a:lstStyle/>
          <a:p>
            <a:pPr marL="0" indent="0">
              <a:buNone/>
            </a:pPr>
            <a:r>
              <a:rPr lang="en-US" sz="2400" kern="1200">
                <a:solidFill>
                  <a:schemeClr val="tx1"/>
                </a:solidFill>
                <a:latin typeface="+mn-lt"/>
                <a:ea typeface="+mn-ea"/>
                <a:cs typeface="+mn-cs"/>
              </a:rPr>
              <a:t>This meeting is being recorded and will be posted on YouTube, NorthHoustonSpace.org, Facebook, etc.</a:t>
            </a:r>
          </a:p>
        </p:txBody>
      </p:sp>
      <p:sp>
        <p:nvSpPr>
          <p:cNvPr id="12"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2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AC885-8919-413F-9D54-F31033B7FD15}"/>
              </a:ext>
            </a:extLst>
          </p:cNvPr>
          <p:cNvSpPr>
            <a:spLocks noGrp="1"/>
          </p:cNvSpPr>
          <p:nvPr>
            <p:ph type="title"/>
          </p:nvPr>
        </p:nvSpPr>
        <p:spPr>
          <a:xfrm>
            <a:off x="1036684" y="1152144"/>
            <a:ext cx="3888999" cy="3072393"/>
          </a:xfrm>
        </p:spPr>
        <p:txBody>
          <a:bodyPr vert="horz" lIns="91440" tIns="45720" rIns="91440" bIns="45720" rtlCol="0" anchor="b">
            <a:normAutofit/>
          </a:bodyPr>
          <a:lstStyle/>
          <a:p>
            <a:r>
              <a:rPr lang="en-US" sz="5600"/>
              <a:t>How to use ZOOM -  Video</a:t>
            </a:r>
          </a:p>
        </p:txBody>
      </p:sp>
      <p:sp>
        <p:nvSpPr>
          <p:cNvPr id="3" name="Content Placeholder 2">
            <a:extLst>
              <a:ext uri="{FF2B5EF4-FFF2-40B4-BE49-F238E27FC236}">
                <a16:creationId xmlns:a16="http://schemas.microsoft.com/office/drawing/2014/main" id="{D3EC3FCA-9C7D-4E15-B1D7-50223D156A22}"/>
              </a:ext>
            </a:extLst>
          </p:cNvPr>
          <p:cNvSpPr>
            <a:spLocks noGrp="1"/>
          </p:cNvSpPr>
          <p:nvPr>
            <p:ph idx="1"/>
          </p:nvPr>
        </p:nvSpPr>
        <p:spPr>
          <a:xfrm>
            <a:off x="1036684" y="4462272"/>
            <a:ext cx="3953501" cy="1272831"/>
          </a:xfrm>
        </p:spPr>
        <p:txBody>
          <a:bodyPr vert="horz" lIns="91440" tIns="45720" rIns="91440" bIns="45720" rtlCol="0" anchor="t">
            <a:normAutofit/>
          </a:bodyPr>
          <a:lstStyle/>
          <a:p>
            <a:pPr marL="0" indent="0">
              <a:buNone/>
            </a:pPr>
            <a:r>
              <a:rPr lang="en-US" sz="2200"/>
              <a:t>Video is turned off by default.  Turn it on when you are ready:</a:t>
            </a:r>
            <a:br>
              <a:rPr lang="en-US" sz="2200"/>
            </a:br>
            <a:endParaRPr lang="en-US" sz="2200"/>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6"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F5ABFE1-B85C-4E4D-A56A-690A34DA2376}"/>
              </a:ext>
            </a:extLst>
          </p:cNvPr>
          <p:cNvPicPr>
            <a:picLocks noChangeAspect="1"/>
          </p:cNvPicPr>
          <p:nvPr/>
        </p:nvPicPr>
        <p:blipFill>
          <a:blip r:embed="rId2"/>
          <a:stretch>
            <a:fillRect/>
          </a:stretch>
        </p:blipFill>
        <p:spPr>
          <a:xfrm>
            <a:off x="5973856" y="248821"/>
            <a:ext cx="5498370" cy="2984829"/>
          </a:xfrm>
          <a:prstGeom prst="rect">
            <a:avLst/>
          </a:prstGeom>
        </p:spPr>
      </p:pic>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C10BA5F-A332-44F3-9658-D74EDBA751CE}"/>
              </a:ext>
            </a:extLst>
          </p:cNvPr>
          <p:cNvPicPr>
            <a:picLocks noChangeAspect="1"/>
          </p:cNvPicPr>
          <p:nvPr/>
        </p:nvPicPr>
        <p:blipFill>
          <a:blip r:embed="rId3"/>
          <a:stretch>
            <a:fillRect/>
          </a:stretch>
        </p:blipFill>
        <p:spPr>
          <a:xfrm>
            <a:off x="6665233" y="3482471"/>
            <a:ext cx="4115618" cy="3126707"/>
          </a:xfrm>
          <a:prstGeom prst="rect">
            <a:avLst/>
          </a:prstGeom>
        </p:spPr>
      </p:pic>
    </p:spTree>
    <p:extLst>
      <p:ext uri="{BB962C8B-B14F-4D97-AF65-F5344CB8AC3E}">
        <p14:creationId xmlns:p14="http://schemas.microsoft.com/office/powerpoint/2010/main" val="1147009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C885-8919-413F-9D54-F31033B7FD15}"/>
              </a:ext>
            </a:extLst>
          </p:cNvPr>
          <p:cNvSpPr>
            <a:spLocks noGrp="1"/>
          </p:cNvSpPr>
          <p:nvPr>
            <p:ph type="title"/>
          </p:nvPr>
        </p:nvSpPr>
        <p:spPr/>
        <p:txBody>
          <a:bodyPr/>
          <a:lstStyle/>
          <a:p>
            <a:r>
              <a:rPr lang="en-US" dirty="0"/>
              <a:t>How to use ZOOM -  Video</a:t>
            </a:r>
          </a:p>
        </p:txBody>
      </p:sp>
      <p:sp>
        <p:nvSpPr>
          <p:cNvPr id="3" name="Content Placeholder 2">
            <a:extLst>
              <a:ext uri="{FF2B5EF4-FFF2-40B4-BE49-F238E27FC236}">
                <a16:creationId xmlns:a16="http://schemas.microsoft.com/office/drawing/2014/main" id="{D3EC3FCA-9C7D-4E15-B1D7-50223D156A22}"/>
              </a:ext>
            </a:extLst>
          </p:cNvPr>
          <p:cNvSpPr>
            <a:spLocks noGrp="1"/>
          </p:cNvSpPr>
          <p:nvPr>
            <p:ph idx="1"/>
          </p:nvPr>
        </p:nvSpPr>
        <p:spPr>
          <a:xfrm>
            <a:off x="2390350" y="1396416"/>
            <a:ext cx="3042720" cy="4351338"/>
          </a:xfrm>
        </p:spPr>
        <p:txBody>
          <a:bodyPr/>
          <a:lstStyle/>
          <a:p>
            <a:pPr marL="0" indent="0">
              <a:buNone/>
            </a:pPr>
            <a:r>
              <a:rPr lang="en-US" dirty="0"/>
              <a:t>Video is turned off by default.  Turn it on when you are ready:</a:t>
            </a:r>
            <a:br>
              <a:rPr lang="en-US" dirty="0"/>
            </a:br>
            <a:endParaRPr lang="en-US" dirty="0"/>
          </a:p>
        </p:txBody>
      </p:sp>
      <p:pic>
        <p:nvPicPr>
          <p:cNvPr id="4" name="Picture 3">
            <a:extLst>
              <a:ext uri="{FF2B5EF4-FFF2-40B4-BE49-F238E27FC236}">
                <a16:creationId xmlns:a16="http://schemas.microsoft.com/office/drawing/2014/main" id="{CC10BA5F-A332-44F3-9658-D74EDBA751CE}"/>
              </a:ext>
            </a:extLst>
          </p:cNvPr>
          <p:cNvPicPr>
            <a:picLocks noChangeAspect="1"/>
          </p:cNvPicPr>
          <p:nvPr/>
        </p:nvPicPr>
        <p:blipFill>
          <a:blip r:embed="rId2"/>
          <a:stretch>
            <a:fillRect/>
          </a:stretch>
        </p:blipFill>
        <p:spPr>
          <a:xfrm>
            <a:off x="2500132" y="2296134"/>
            <a:ext cx="2695238" cy="2047619"/>
          </a:xfrm>
          <a:prstGeom prst="rect">
            <a:avLst/>
          </a:prstGeom>
        </p:spPr>
      </p:pic>
      <p:pic>
        <p:nvPicPr>
          <p:cNvPr id="6" name="Picture 5">
            <a:extLst>
              <a:ext uri="{FF2B5EF4-FFF2-40B4-BE49-F238E27FC236}">
                <a16:creationId xmlns:a16="http://schemas.microsoft.com/office/drawing/2014/main" id="{8F5ABFE1-B85C-4E4D-A56A-690A34DA2376}"/>
              </a:ext>
            </a:extLst>
          </p:cNvPr>
          <p:cNvPicPr>
            <a:picLocks noChangeAspect="1"/>
          </p:cNvPicPr>
          <p:nvPr/>
        </p:nvPicPr>
        <p:blipFill>
          <a:blip r:embed="rId3"/>
          <a:stretch>
            <a:fillRect/>
          </a:stretch>
        </p:blipFill>
        <p:spPr>
          <a:xfrm>
            <a:off x="2390351" y="4478688"/>
            <a:ext cx="2914801" cy="1582320"/>
          </a:xfrm>
          <a:prstGeom prst="rect">
            <a:avLst/>
          </a:prstGeom>
        </p:spPr>
      </p:pic>
      <p:pic>
        <p:nvPicPr>
          <p:cNvPr id="5" name="Picture 4">
            <a:extLst>
              <a:ext uri="{FF2B5EF4-FFF2-40B4-BE49-F238E27FC236}">
                <a16:creationId xmlns:a16="http://schemas.microsoft.com/office/drawing/2014/main" id="{A5913B11-F5DB-4341-AC87-15319621C355}"/>
              </a:ext>
            </a:extLst>
          </p:cNvPr>
          <p:cNvPicPr>
            <a:picLocks noChangeAspect="1"/>
          </p:cNvPicPr>
          <p:nvPr/>
        </p:nvPicPr>
        <p:blipFill>
          <a:blip r:embed="rId4"/>
          <a:stretch>
            <a:fillRect/>
          </a:stretch>
        </p:blipFill>
        <p:spPr>
          <a:xfrm>
            <a:off x="7911010" y="4398898"/>
            <a:ext cx="2392887" cy="1348857"/>
          </a:xfrm>
          <a:prstGeom prst="rect">
            <a:avLst/>
          </a:prstGeom>
        </p:spPr>
      </p:pic>
      <p:pic>
        <p:nvPicPr>
          <p:cNvPr id="7" name="Picture 6">
            <a:extLst>
              <a:ext uri="{FF2B5EF4-FFF2-40B4-BE49-F238E27FC236}">
                <a16:creationId xmlns:a16="http://schemas.microsoft.com/office/drawing/2014/main" id="{6929F7F2-F150-4F79-9C44-C8167DDEB842}"/>
              </a:ext>
            </a:extLst>
          </p:cNvPr>
          <p:cNvPicPr>
            <a:picLocks noChangeAspect="1"/>
          </p:cNvPicPr>
          <p:nvPr/>
        </p:nvPicPr>
        <p:blipFill>
          <a:blip r:embed="rId5"/>
          <a:stretch>
            <a:fillRect/>
          </a:stretch>
        </p:blipFill>
        <p:spPr>
          <a:xfrm>
            <a:off x="7882793" y="1831464"/>
            <a:ext cx="457240" cy="548688"/>
          </a:xfrm>
          <a:prstGeom prst="rect">
            <a:avLst/>
          </a:prstGeom>
        </p:spPr>
      </p:pic>
      <p:pic>
        <p:nvPicPr>
          <p:cNvPr id="8" name="Picture 7">
            <a:extLst>
              <a:ext uri="{FF2B5EF4-FFF2-40B4-BE49-F238E27FC236}">
                <a16:creationId xmlns:a16="http://schemas.microsoft.com/office/drawing/2014/main" id="{D0113C77-7F80-4D89-88B7-DBFA826F3486}"/>
              </a:ext>
            </a:extLst>
          </p:cNvPr>
          <p:cNvPicPr>
            <a:picLocks noChangeAspect="1"/>
          </p:cNvPicPr>
          <p:nvPr/>
        </p:nvPicPr>
        <p:blipFill>
          <a:blip r:embed="rId6"/>
          <a:stretch>
            <a:fillRect/>
          </a:stretch>
        </p:blipFill>
        <p:spPr>
          <a:xfrm>
            <a:off x="7625236" y="2455985"/>
            <a:ext cx="2964437" cy="1257409"/>
          </a:xfrm>
          <a:prstGeom prst="rect">
            <a:avLst/>
          </a:prstGeom>
        </p:spPr>
      </p:pic>
      <p:sp>
        <p:nvSpPr>
          <p:cNvPr id="9" name="TextBox 8">
            <a:extLst>
              <a:ext uri="{FF2B5EF4-FFF2-40B4-BE49-F238E27FC236}">
                <a16:creationId xmlns:a16="http://schemas.microsoft.com/office/drawing/2014/main" id="{6FF54004-3534-47C0-8ABF-CE77ADCE3005}"/>
              </a:ext>
            </a:extLst>
          </p:cNvPr>
          <p:cNvSpPr txBox="1"/>
          <p:nvPr/>
        </p:nvSpPr>
        <p:spPr>
          <a:xfrm>
            <a:off x="8049305" y="1293902"/>
            <a:ext cx="2057419" cy="369332"/>
          </a:xfrm>
          <a:prstGeom prst="rect">
            <a:avLst/>
          </a:prstGeom>
          <a:noFill/>
        </p:spPr>
        <p:txBody>
          <a:bodyPr wrap="square" rtlCol="0">
            <a:spAutoFit/>
          </a:bodyPr>
          <a:lstStyle/>
          <a:p>
            <a:r>
              <a:rPr lang="en-US" dirty="0"/>
              <a:t>Chat</a:t>
            </a:r>
          </a:p>
        </p:txBody>
      </p:sp>
      <p:pic>
        <p:nvPicPr>
          <p:cNvPr id="10" name="Picture 9">
            <a:extLst>
              <a:ext uri="{FF2B5EF4-FFF2-40B4-BE49-F238E27FC236}">
                <a16:creationId xmlns:a16="http://schemas.microsoft.com/office/drawing/2014/main" id="{8BE2DC52-C661-4B26-8E1A-299AE6C08EA7}"/>
              </a:ext>
            </a:extLst>
          </p:cNvPr>
          <p:cNvPicPr>
            <a:picLocks noChangeAspect="1"/>
          </p:cNvPicPr>
          <p:nvPr/>
        </p:nvPicPr>
        <p:blipFill>
          <a:blip r:embed="rId7"/>
          <a:stretch>
            <a:fillRect/>
          </a:stretch>
        </p:blipFill>
        <p:spPr>
          <a:xfrm>
            <a:off x="5727759" y="3117189"/>
            <a:ext cx="800169" cy="602032"/>
          </a:xfrm>
          <a:prstGeom prst="rect">
            <a:avLst/>
          </a:prstGeom>
        </p:spPr>
      </p:pic>
      <p:pic>
        <p:nvPicPr>
          <p:cNvPr id="11" name="Picture 10">
            <a:extLst>
              <a:ext uri="{FF2B5EF4-FFF2-40B4-BE49-F238E27FC236}">
                <a16:creationId xmlns:a16="http://schemas.microsoft.com/office/drawing/2014/main" id="{3CEA0C48-5147-4A1A-9F6F-F9BE71191951}"/>
              </a:ext>
            </a:extLst>
          </p:cNvPr>
          <p:cNvPicPr>
            <a:picLocks noChangeAspect="1"/>
          </p:cNvPicPr>
          <p:nvPr/>
        </p:nvPicPr>
        <p:blipFill>
          <a:blip r:embed="rId8"/>
          <a:stretch>
            <a:fillRect/>
          </a:stretch>
        </p:blipFill>
        <p:spPr>
          <a:xfrm>
            <a:off x="5693467" y="2235484"/>
            <a:ext cx="868755" cy="624894"/>
          </a:xfrm>
          <a:prstGeom prst="rect">
            <a:avLst/>
          </a:prstGeom>
        </p:spPr>
      </p:pic>
      <p:sp>
        <p:nvSpPr>
          <p:cNvPr id="12" name="TextBox 11">
            <a:extLst>
              <a:ext uri="{FF2B5EF4-FFF2-40B4-BE49-F238E27FC236}">
                <a16:creationId xmlns:a16="http://schemas.microsoft.com/office/drawing/2014/main" id="{98C3A8DA-43EC-43FC-A477-2389BE0C18B2}"/>
              </a:ext>
            </a:extLst>
          </p:cNvPr>
          <p:cNvSpPr txBox="1"/>
          <p:nvPr/>
        </p:nvSpPr>
        <p:spPr>
          <a:xfrm>
            <a:off x="5759793" y="1737747"/>
            <a:ext cx="736099" cy="369332"/>
          </a:xfrm>
          <a:prstGeom prst="rect">
            <a:avLst/>
          </a:prstGeom>
          <a:noFill/>
        </p:spPr>
        <p:txBody>
          <a:bodyPr wrap="none" rtlCol="0">
            <a:spAutoFit/>
          </a:bodyPr>
          <a:lstStyle/>
          <a:p>
            <a:r>
              <a:rPr lang="en-US" dirty="0"/>
              <a:t>Audio</a:t>
            </a:r>
          </a:p>
        </p:txBody>
      </p:sp>
      <p:sp>
        <p:nvSpPr>
          <p:cNvPr id="13" name="TextBox 12">
            <a:extLst>
              <a:ext uri="{FF2B5EF4-FFF2-40B4-BE49-F238E27FC236}">
                <a16:creationId xmlns:a16="http://schemas.microsoft.com/office/drawing/2014/main" id="{682B4859-57A5-47B0-8C89-E32E5D2DF15F}"/>
              </a:ext>
            </a:extLst>
          </p:cNvPr>
          <p:cNvSpPr txBox="1"/>
          <p:nvPr/>
        </p:nvSpPr>
        <p:spPr>
          <a:xfrm>
            <a:off x="6753642" y="4254760"/>
            <a:ext cx="1029448" cy="1200329"/>
          </a:xfrm>
          <a:prstGeom prst="rect">
            <a:avLst/>
          </a:prstGeom>
          <a:noFill/>
        </p:spPr>
        <p:txBody>
          <a:bodyPr wrap="square" rtlCol="0">
            <a:spAutoFit/>
          </a:bodyPr>
          <a:lstStyle/>
          <a:p>
            <a:r>
              <a:rPr lang="en-US" dirty="0"/>
              <a:t>How to raise your hand</a:t>
            </a:r>
          </a:p>
        </p:txBody>
      </p:sp>
    </p:spTree>
    <p:extLst>
      <p:ext uri="{BB962C8B-B14F-4D97-AF65-F5344CB8AC3E}">
        <p14:creationId xmlns:p14="http://schemas.microsoft.com/office/powerpoint/2010/main" val="174843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5400"/>
              <a:t>Agenda</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pPr marL="0" indent="0">
              <a:buNone/>
            </a:pPr>
            <a:r>
              <a:rPr lang="en-US" sz="2200" b="0" i="0">
                <a:effectLst/>
                <a:latin typeface="Noto Serif" panose="02020600060500020200" pitchFamily="18" charset="0"/>
              </a:rPr>
              <a:t>2:00 PM – Opening Remarks</a:t>
            </a:r>
          </a:p>
          <a:p>
            <a:pPr marL="0" indent="0">
              <a:buNone/>
            </a:pPr>
            <a:br>
              <a:rPr lang="en-US" sz="2200"/>
            </a:br>
            <a:r>
              <a:rPr lang="en-US" sz="2200" b="0" i="0">
                <a:effectLst/>
                <a:latin typeface="Noto Serif" panose="02020600060500020200" pitchFamily="18" charset="0"/>
              </a:rPr>
              <a:t>2:10 PM – Recent Space News – Greg Stanley</a:t>
            </a:r>
            <a:br>
              <a:rPr lang="en-US" sz="2200"/>
            </a:br>
            <a:endParaRPr lang="en-US" sz="2200"/>
          </a:p>
          <a:p>
            <a:pPr marL="0" indent="0">
              <a:buNone/>
            </a:pPr>
            <a:r>
              <a:rPr lang="en-US" sz="2200" b="0" i="0">
                <a:effectLst/>
                <a:latin typeface="Noto Serif" panose="02020600060500020200" pitchFamily="18" charset="0"/>
              </a:rPr>
              <a:t>2:40 PM – James Webb Telescope – Doug Hall</a:t>
            </a:r>
            <a:br>
              <a:rPr lang="en-US" sz="2200"/>
            </a:br>
            <a:endParaRPr lang="en-US" sz="2200"/>
          </a:p>
          <a:p>
            <a:pPr marL="0" indent="0">
              <a:buNone/>
            </a:pPr>
            <a:r>
              <a:rPr lang="en-US" sz="2200" b="0" i="0">
                <a:effectLst/>
                <a:latin typeface="Noto Serif" panose="02020600060500020200" pitchFamily="18" charset="0"/>
              </a:rPr>
              <a:t>3:15 PM – Q&amp;A</a:t>
            </a:r>
            <a:br>
              <a:rPr lang="en-US" sz="2200"/>
            </a:br>
            <a:endParaRPr lang="en-US" sz="2200"/>
          </a:p>
          <a:p>
            <a:pPr marL="0" indent="0">
              <a:buNone/>
            </a:pPr>
            <a:r>
              <a:rPr lang="en-US" sz="2200" b="0" i="0">
                <a:effectLst/>
                <a:latin typeface="Noto Serif" panose="02020600060500020200" pitchFamily="18" charset="0"/>
              </a:rPr>
              <a:t>3:30 PM – Officer and Board Elections</a:t>
            </a:r>
            <a:br>
              <a:rPr lang="en-US" sz="2200"/>
            </a:br>
            <a:endParaRPr lang="en-US" sz="2200"/>
          </a:p>
          <a:p>
            <a:pPr marL="0" indent="0">
              <a:buNone/>
            </a:pPr>
            <a:r>
              <a:rPr lang="en-US" sz="2200" b="0" i="0">
                <a:effectLst/>
                <a:latin typeface="Noto Serif" panose="02020600060500020200" pitchFamily="18" charset="0"/>
              </a:rPr>
              <a:t>3:45 PM – Socializing</a:t>
            </a:r>
            <a:br>
              <a:rPr lang="en-US" sz="2200"/>
            </a:br>
            <a:endParaRPr lang="en-US" sz="2200"/>
          </a:p>
          <a:p>
            <a:pPr marL="0" indent="0">
              <a:buNone/>
            </a:pPr>
            <a:r>
              <a:rPr lang="en-US" sz="2200" b="0" i="0">
                <a:effectLst/>
                <a:latin typeface="Noto Serif" panose="02020600060500020200" pitchFamily="18" charset="0"/>
              </a:rPr>
              <a:t>4:00 PM – End of Meeting</a:t>
            </a:r>
            <a:br>
              <a:rPr lang="en-US" sz="2200"/>
            </a:br>
            <a:endParaRPr lang="en-US" sz="2200"/>
          </a:p>
        </p:txBody>
      </p:sp>
    </p:spTree>
    <p:extLst>
      <p:ext uri="{BB962C8B-B14F-4D97-AF65-F5344CB8AC3E}">
        <p14:creationId xmlns:p14="http://schemas.microsoft.com/office/powerpoint/2010/main" val="3121672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4B87001-AFDA-418A-B2D4-84B7C87BB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559" y="1283976"/>
            <a:ext cx="3621047" cy="36210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F23EF9-2BD0-48FF-9DC8-43FC894963A8}"/>
              </a:ext>
            </a:extLst>
          </p:cNvPr>
          <p:cNvSpPr/>
          <p:nvPr/>
        </p:nvSpPr>
        <p:spPr>
          <a:xfrm>
            <a:off x="4611707" y="243804"/>
            <a:ext cx="3966150" cy="769441"/>
          </a:xfrm>
          <a:prstGeom prst="rect">
            <a:avLst/>
          </a:prstGeom>
        </p:spPr>
        <p:txBody>
          <a:bodyPr wrap="none">
            <a:spAutoFit/>
          </a:bodyPr>
          <a:lstStyle/>
          <a:p>
            <a:r>
              <a:rPr lang="en-US" sz="4400" b="1" dirty="0">
                <a:latin typeface="Oswald"/>
              </a:rPr>
              <a:t>Dr. Greg Stanley</a:t>
            </a:r>
            <a:endParaRPr lang="en-US" sz="4400" dirty="0"/>
          </a:p>
        </p:txBody>
      </p:sp>
      <p:sp>
        <p:nvSpPr>
          <p:cNvPr id="5" name="Rectangle 4">
            <a:extLst>
              <a:ext uri="{FF2B5EF4-FFF2-40B4-BE49-F238E27FC236}">
                <a16:creationId xmlns:a16="http://schemas.microsoft.com/office/drawing/2014/main" id="{00FEBB24-8D98-4610-9360-3A20B2FB041F}"/>
              </a:ext>
            </a:extLst>
          </p:cNvPr>
          <p:cNvSpPr/>
          <p:nvPr/>
        </p:nvSpPr>
        <p:spPr>
          <a:xfrm>
            <a:off x="2310669" y="1283975"/>
            <a:ext cx="4193705" cy="6183744"/>
          </a:xfrm>
          <a:prstGeom prst="rect">
            <a:avLst/>
          </a:prstGeom>
        </p:spPr>
        <p:txBody>
          <a:bodyPr wrap="square">
            <a:spAutoFit/>
          </a:bodyPr>
          <a:lstStyle/>
          <a:p>
            <a:pPr>
              <a:spcBef>
                <a:spcPts val="750"/>
              </a:spcBef>
            </a:pPr>
            <a:r>
              <a:rPr lang="en-US" b="1" dirty="0">
                <a:latin typeface="Nunito"/>
              </a:rPr>
              <a:t>Dr. Greg Stanley, mostly retired,  creates, develops, and manages innovative technology, especially based on artificial intelligence. </a:t>
            </a:r>
            <a:endParaRPr lang="en-US" dirty="0"/>
          </a:p>
          <a:p>
            <a:pPr>
              <a:spcBef>
                <a:spcPts val="750"/>
              </a:spcBef>
            </a:pPr>
            <a:br>
              <a:rPr lang="en-US" dirty="0"/>
            </a:br>
            <a:r>
              <a:rPr lang="en-US" b="1" dirty="0">
                <a:latin typeface="Nunito"/>
              </a:rPr>
              <a:t>Greg has a PhD in Chemical Engineering from Northwestern University, and a BS in Chemical Engineering from Purdue University.  He has published over 25 peer-reviewed technical papers.  </a:t>
            </a:r>
            <a:endParaRPr lang="en-US" dirty="0"/>
          </a:p>
          <a:p>
            <a:pPr>
              <a:spcBef>
                <a:spcPts val="750"/>
              </a:spcBef>
            </a:pPr>
            <a:br>
              <a:rPr lang="en-US" dirty="0"/>
            </a:br>
            <a:r>
              <a:rPr lang="en-US" b="1" dirty="0">
                <a:latin typeface="Nunito"/>
              </a:rPr>
              <a:t>He worked at and on projects for a variety of companies including Exxon, </a:t>
            </a:r>
            <a:r>
              <a:rPr lang="en-US" b="1" dirty="0" err="1">
                <a:latin typeface="Nunito"/>
              </a:rPr>
              <a:t>Gensym</a:t>
            </a:r>
            <a:r>
              <a:rPr lang="en-US" b="1" dirty="0">
                <a:latin typeface="Nunito"/>
              </a:rPr>
              <a:t>, </a:t>
            </a:r>
            <a:r>
              <a:rPr lang="en-US" b="1" dirty="0" err="1">
                <a:latin typeface="Nunito"/>
              </a:rPr>
              <a:t>AT&amp;T,Intelsat</a:t>
            </a:r>
            <a:r>
              <a:rPr lang="en-US" b="1" dirty="0">
                <a:latin typeface="Nunito"/>
              </a:rPr>
              <a:t>, Biosphere 2, a Japanese nuclear industry/government consortium, Integration Objects, and BMC. </a:t>
            </a:r>
            <a:endParaRPr lang="en-US" dirty="0"/>
          </a:p>
          <a:p>
            <a:br>
              <a:rPr lang="en-US" sz="225" b="1" dirty="0">
                <a:latin typeface="Nunito"/>
              </a:rPr>
            </a:br>
            <a:br>
              <a:rPr lang="en-US" sz="225" b="1" dirty="0">
                <a:latin typeface="Nunito"/>
              </a:rPr>
            </a:br>
            <a:r>
              <a:rPr lang="en-US" b="1" dirty="0">
                <a:latin typeface="Nunito"/>
              </a:rPr>
              <a:t>North Houston Space Society Vice President.</a:t>
            </a:r>
            <a:endParaRPr lang="en-US" dirty="0"/>
          </a:p>
        </p:txBody>
      </p:sp>
    </p:spTree>
    <p:extLst>
      <p:ext uri="{BB962C8B-B14F-4D97-AF65-F5344CB8AC3E}">
        <p14:creationId xmlns:p14="http://schemas.microsoft.com/office/powerpoint/2010/main" val="4073810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599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E206-C84D-404C-A361-E8F3C1C6E831}"/>
              </a:ext>
            </a:extLst>
          </p:cNvPr>
          <p:cNvSpPr>
            <a:spLocks noGrp="1"/>
          </p:cNvSpPr>
          <p:nvPr>
            <p:ph type="title"/>
          </p:nvPr>
        </p:nvSpPr>
        <p:spPr>
          <a:xfrm>
            <a:off x="1646624" y="124356"/>
            <a:ext cx="5712115" cy="785099"/>
          </a:xfrm>
        </p:spPr>
        <p:txBody>
          <a:bodyPr/>
          <a:lstStyle/>
          <a:p>
            <a:r>
              <a:rPr lang="en-US" dirty="0"/>
              <a:t>Inspiration 4 Launch</a:t>
            </a:r>
          </a:p>
        </p:txBody>
      </p:sp>
      <p:sp>
        <p:nvSpPr>
          <p:cNvPr id="3" name="Content Placeholder 2">
            <a:extLst>
              <a:ext uri="{FF2B5EF4-FFF2-40B4-BE49-F238E27FC236}">
                <a16:creationId xmlns:a16="http://schemas.microsoft.com/office/drawing/2014/main" id="{F519D38A-5E3D-4DC4-8E37-C35511652AB3}"/>
              </a:ext>
            </a:extLst>
          </p:cNvPr>
          <p:cNvSpPr>
            <a:spLocks noGrp="1"/>
          </p:cNvSpPr>
          <p:nvPr>
            <p:ph idx="1"/>
          </p:nvPr>
        </p:nvSpPr>
        <p:spPr/>
        <p:txBody>
          <a:bodyPr/>
          <a:lstStyle/>
          <a:p>
            <a:endParaRPr lang="en-US" dirty="0"/>
          </a:p>
        </p:txBody>
      </p:sp>
      <p:pic>
        <p:nvPicPr>
          <p:cNvPr id="1026" name="Picture 2">
            <a:extLst>
              <a:ext uri="{FF2B5EF4-FFF2-40B4-BE49-F238E27FC236}">
                <a16:creationId xmlns:a16="http://schemas.microsoft.com/office/drawing/2014/main" id="{B8A94C54-3F05-4E58-8894-92355369C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623" y="1119300"/>
            <a:ext cx="6622742" cy="4964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60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0">
            <a:extLst>
              <a:ext uri="{FF2B5EF4-FFF2-40B4-BE49-F238E27FC236}">
                <a16:creationId xmlns:a16="http://schemas.microsoft.com/office/drawing/2014/main" id="{3E2E4023-8D15-4786-AD09-0E62CCAA43DA}"/>
              </a:ext>
            </a:extLst>
          </p:cNvPr>
          <p:cNvSpPr>
            <a:spLocks noChangeArrowheads="1"/>
          </p:cNvSpPr>
          <p:nvPr/>
        </p:nvSpPr>
        <p:spPr bwMode="auto">
          <a:xfrm>
            <a:off x="1524001" y="-198164"/>
            <a:ext cx="2630531" cy="40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761" tIns="-6348" rIns="-4761" bIns="-6348" numCol="1" anchor="ctr" anchorCtr="0" compatLnSpc="1">
            <a:prstTxWarp prst="textNoShape">
              <a:avLst/>
            </a:prstTxWarp>
            <a:spAutoFit/>
          </a:bodyPr>
          <a:lstStyle/>
          <a:p>
            <a:pPr defTabSz="914400" eaLnBrk="0" fontAlgn="base" hangingPunct="0">
              <a:spcBef>
                <a:spcPct val="0"/>
              </a:spcBef>
              <a:spcAft>
                <a:spcPct val="0"/>
              </a:spcAft>
            </a:pPr>
            <a:r>
              <a:rPr lang="en-US" altLang="en-US" sz="900" b="1">
                <a:solidFill>
                  <a:srgbClr val="3C4043"/>
                </a:solidFill>
                <a:latin typeface="Roboto" panose="02000000000000000000" pitchFamily="2" charset="0"/>
              </a:rPr>
              <a:t>Press question mark to see available shortcut keys</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1" name="Rectangle 21">
            <a:hlinkClick r:id="rId5"/>
            <a:extLst>
              <a:ext uri="{FF2B5EF4-FFF2-40B4-BE49-F238E27FC236}">
                <a16:creationId xmlns:a16="http://schemas.microsoft.com/office/drawing/2014/main" id="{05FF2D0C-10FC-4D18-B4C9-B9E66BC1895D}"/>
              </a:ext>
            </a:extLst>
          </p:cNvPr>
          <p:cNvSpPr>
            <a:spLocks noChangeArrowheads="1"/>
          </p:cNvSpPr>
          <p:nvPr/>
        </p:nvSpPr>
        <p:spPr bwMode="auto">
          <a:xfrm>
            <a:off x="1524000" y="-184666"/>
            <a:ext cx="120015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24">
            <a:extLst>
              <a:ext uri="{FF2B5EF4-FFF2-40B4-BE49-F238E27FC236}">
                <a16:creationId xmlns:a16="http://schemas.microsoft.com/office/drawing/2014/main" id="{DD781231-9815-40ED-A7C4-451645E50C33}"/>
              </a:ext>
            </a:extLst>
          </p:cNvPr>
          <p:cNvSpPr>
            <a:spLocks noChangeArrowheads="1"/>
          </p:cNvSpPr>
          <p:nvPr/>
        </p:nvSpPr>
        <p:spPr bwMode="auto">
          <a:xfrm>
            <a:off x="1524000" y="-184666"/>
            <a:ext cx="92398"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45720" numCol="1" anchor="ctr" anchorCtr="0" compatLnSpc="1">
            <a:prstTxWarp prst="textNoShape">
              <a:avLst/>
            </a:prstTxWarp>
            <a:spAutoFit/>
          </a:bodyPr>
          <a:lstStyle/>
          <a:p>
            <a:endParaRPr lang="en-US"/>
          </a:p>
        </p:txBody>
      </p:sp>
      <p:sp>
        <p:nvSpPr>
          <p:cNvPr id="25" name="Rectangle 25">
            <a:hlinkClick r:id="rId6"/>
            <a:extLst>
              <a:ext uri="{FF2B5EF4-FFF2-40B4-BE49-F238E27FC236}">
                <a16:creationId xmlns:a16="http://schemas.microsoft.com/office/drawing/2014/main" id="{3C12D8E8-9B54-4F78-9DED-EAEC48352B63}"/>
              </a:ext>
            </a:extLst>
          </p:cNvPr>
          <p:cNvSpPr>
            <a:spLocks noChangeArrowheads="1"/>
          </p:cNvSpPr>
          <p:nvPr/>
        </p:nvSpPr>
        <p:spPr bwMode="auto">
          <a:xfrm>
            <a:off x="1524000" y="-184666"/>
            <a:ext cx="9144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6" name="Rectangle 28">
            <a:hlinkClick r:id="rId5"/>
            <a:extLst>
              <a:ext uri="{FF2B5EF4-FFF2-40B4-BE49-F238E27FC236}">
                <a16:creationId xmlns:a16="http://schemas.microsoft.com/office/drawing/2014/main" id="{A67CA75E-5AD3-4A21-85E8-E57E8201DD84}"/>
              </a:ext>
            </a:extLst>
          </p:cNvPr>
          <p:cNvSpPr>
            <a:spLocks noChangeArrowheads="1"/>
          </p:cNvSpPr>
          <p:nvPr/>
        </p:nvSpPr>
        <p:spPr bwMode="auto">
          <a:xfrm>
            <a:off x="1524000" y="221734"/>
            <a:ext cx="1219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114264" bIns="45720" numCol="1" anchor="ctr" anchorCtr="0" compatLnSpc="1">
            <a:prstTxWarp prst="textNoShape">
              <a:avLst/>
            </a:prstTxWarp>
            <a:spAutoFit/>
          </a:bodyPr>
          <a:lstStyle/>
          <a:p>
            <a:endParaRPr lang="en-US"/>
          </a:p>
        </p:txBody>
      </p:sp>
      <p:sp>
        <p:nvSpPr>
          <p:cNvPr id="27" name="Rectangle 29">
            <a:extLst>
              <a:ext uri="{FF2B5EF4-FFF2-40B4-BE49-F238E27FC236}">
                <a16:creationId xmlns:a16="http://schemas.microsoft.com/office/drawing/2014/main" id="{752440A3-8042-4862-B4C5-59F0862B3DDA}"/>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30">
            <a:extLst>
              <a:ext uri="{FF2B5EF4-FFF2-40B4-BE49-F238E27FC236}">
                <a16:creationId xmlns:a16="http://schemas.microsoft.com/office/drawing/2014/main" id="{D619CA1E-2BB0-44CD-84AE-A9C5E49E969F}"/>
              </a:ext>
            </a:extLst>
          </p:cNvPr>
          <p:cNvSpPr>
            <a:spLocks noChangeArrowheads="1"/>
          </p:cNvSpPr>
          <p:nvPr/>
        </p:nvSpPr>
        <p:spPr bwMode="auto">
          <a:xfrm>
            <a:off x="1524001" y="-230832"/>
            <a:ext cx="6687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600">
                <a:solidFill>
                  <a:srgbClr val="FFFFFF"/>
                </a:solidFill>
              </a:rPr>
              <a:t>Turn on motion</a:t>
            </a:r>
            <a:endParaRPr lang="en-US" altLang="en-US">
              <a:solidFill>
                <a:srgbClr val="FFFFFF"/>
              </a:solidFill>
              <a:latin typeface="Arial" panose="020B0604020202020204" pitchFamily="34" charset="0"/>
            </a:endParaRP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9" name="Rectangle 31">
            <a:extLst>
              <a:ext uri="{FF2B5EF4-FFF2-40B4-BE49-F238E27FC236}">
                <a16:creationId xmlns:a16="http://schemas.microsoft.com/office/drawing/2014/main" id="{7E529181-4B55-417D-B2F5-B236ADA59893}"/>
              </a:ext>
            </a:extLst>
          </p:cNvPr>
          <p:cNvSpPr>
            <a:spLocks noChangeArrowheads="1"/>
          </p:cNvSpPr>
          <p:nvPr/>
        </p:nvSpPr>
        <p:spPr bwMode="auto">
          <a:xfrm>
            <a:off x="1524001" y="-646331"/>
            <a:ext cx="8002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Share</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30" name="Rectangle 32">
            <a:extLst>
              <a:ext uri="{FF2B5EF4-FFF2-40B4-BE49-F238E27FC236}">
                <a16:creationId xmlns:a16="http://schemas.microsoft.com/office/drawing/2014/main" id="{AE385D1E-BDF8-42F4-AB69-4FD2129DB32A}"/>
              </a:ext>
            </a:extLst>
          </p:cNvPr>
          <p:cNvSpPr>
            <a:spLocks noChangeArrowheads="1"/>
          </p:cNvSpPr>
          <p:nvPr/>
        </p:nvSpPr>
        <p:spPr bwMode="auto">
          <a:xfrm>
            <a:off x="1524001" y="-646331"/>
            <a:ext cx="5822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Edit</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31" name="Rectangle 33">
            <a:extLst>
              <a:ext uri="{FF2B5EF4-FFF2-40B4-BE49-F238E27FC236}">
                <a16:creationId xmlns:a16="http://schemas.microsoft.com/office/drawing/2014/main" id="{1FE9476E-8831-4898-B75A-21C8F349503D}"/>
              </a:ext>
            </a:extLst>
          </p:cNvPr>
          <p:cNvSpPr>
            <a:spLocks noChangeArrowheads="1"/>
          </p:cNvSpPr>
          <p:nvPr/>
        </p:nvSpPr>
        <p:spPr bwMode="auto">
          <a:xfrm>
            <a:off x="1524001" y="-646331"/>
            <a:ext cx="774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Zoom</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048" name="Rectangle 34">
            <a:extLst>
              <a:ext uri="{FF2B5EF4-FFF2-40B4-BE49-F238E27FC236}">
                <a16:creationId xmlns:a16="http://schemas.microsoft.com/office/drawing/2014/main" id="{1BA53BC9-5198-40C9-98E4-736B5357F56E}"/>
              </a:ext>
            </a:extLst>
          </p:cNvPr>
          <p:cNvSpPr>
            <a:spLocks noChangeArrowheads="1"/>
          </p:cNvSpPr>
          <p:nvPr/>
        </p:nvSpPr>
        <p:spPr bwMode="auto">
          <a:xfrm>
            <a:off x="1524001" y="-646331"/>
            <a:ext cx="5693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Info</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049" name="Rectangle 35">
            <a:extLst>
              <a:ext uri="{FF2B5EF4-FFF2-40B4-BE49-F238E27FC236}">
                <a16:creationId xmlns:a16="http://schemas.microsoft.com/office/drawing/2014/main" id="{2C34E4D0-D357-4D9E-B4CC-FB108EE88280}"/>
              </a:ext>
            </a:extLst>
          </p:cNvPr>
          <p:cNvSpPr>
            <a:spLocks noChangeArrowheads="1"/>
          </p:cNvSpPr>
          <p:nvPr/>
        </p:nvSpPr>
        <p:spPr bwMode="auto">
          <a:xfrm>
            <a:off x="1524001" y="-646331"/>
            <a:ext cx="10182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Favorite</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050" name="Rectangle 36">
            <a:extLst>
              <a:ext uri="{FF2B5EF4-FFF2-40B4-BE49-F238E27FC236}">
                <a16:creationId xmlns:a16="http://schemas.microsoft.com/office/drawing/2014/main" id="{4E5DB18D-75B4-4652-AFA7-F748747DFF1D}"/>
              </a:ext>
            </a:extLst>
          </p:cNvPr>
          <p:cNvSpPr>
            <a:spLocks noChangeArrowheads="1"/>
          </p:cNvSpPr>
          <p:nvPr/>
        </p:nvSpPr>
        <p:spPr bwMode="auto">
          <a:xfrm>
            <a:off x="1524001" y="-646331"/>
            <a:ext cx="8515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Delete</a:t>
            </a:r>
          </a:p>
          <a:p>
            <a:pPr defTabSz="914400" eaLnBrk="0" fontAlgn="base" hangingPunct="0">
              <a:spcBef>
                <a:spcPct val="0"/>
              </a:spcBef>
              <a:spcAft>
                <a:spcPct val="0"/>
              </a:spcAft>
            </a:pPr>
            <a:endParaRPr lang="en-US" altLang="en-US">
              <a:latin typeface="Arial" panose="020B0604020202020204" pitchFamily="34" charset="0"/>
            </a:endParaRPr>
          </a:p>
        </p:txBody>
      </p:sp>
      <p:pic>
        <p:nvPicPr>
          <p:cNvPr id="2085" name="Picture 37">
            <a:extLst>
              <a:ext uri="{FF2B5EF4-FFF2-40B4-BE49-F238E27FC236}">
                <a16:creationId xmlns:a16="http://schemas.microsoft.com/office/drawing/2014/main" id="{2B024C93-2BA2-4FF8-879A-9F31CC7C4A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11791950" cy="88392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8">
            <a:extLst>
              <a:ext uri="{FF2B5EF4-FFF2-40B4-BE49-F238E27FC236}">
                <a16:creationId xmlns:a16="http://schemas.microsoft.com/office/drawing/2014/main" id="{DF1637F5-E503-4B19-91FD-A45FE1EFE8E7}"/>
              </a:ext>
            </a:extLst>
          </p:cNvPr>
          <p:cNvSpPr>
            <a:spLocks noChangeArrowheads="1"/>
          </p:cNvSpPr>
          <p:nvPr/>
        </p:nvSpPr>
        <p:spPr bwMode="auto">
          <a:xfrm>
            <a:off x="1524001"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Tree>
    <p:controls>
      <mc:AlternateContent xmlns:mc="http://schemas.openxmlformats.org/markup-compatibility/2006">
        <mc:Choice xmlns:v="urn:schemas-microsoft-com:vml" Requires="v">
          <p:control spid="1032" name="HTMLText1" r:id="rId2" imgW="914400" imgH="228600"/>
        </mc:Choice>
        <mc:Fallback>
          <p:control name="HTMLText1" r:id="rId2" imgW="914400" imgH="228600">
            <p:pic>
              <p:nvPicPr>
                <p:cNvPr id="22" name="HTMLText1">
                  <a:extLst>
                    <a:ext uri="{FF2B5EF4-FFF2-40B4-BE49-F238E27FC236}">
                      <a16:creationId xmlns:a16="http://schemas.microsoft.com/office/drawing/2014/main" id="{AE787C6C-0504-4F5E-AF3D-A8879C43D2A8}"/>
                    </a:ext>
                  </a:extLst>
                </p:cNvPr>
                <p:cNvPicPr preferRelativeResize="0">
                  <a:picLocks noChangeArrowheads="1" noChangeShapeType="1"/>
                </p:cNvPicPr>
                <p:nvPr/>
              </p:nvPicPr>
              <p:blipFill>
                <a:blip r:embed="rId8"/>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3" name="HTMLText2" r:id="rId3" imgW="228600" imgH="228600"/>
        </mc:Choice>
        <mc:Fallback>
          <p:control name="HTMLText2" r:id="rId3" imgW="228600" imgH="228600">
            <p:pic>
              <p:nvPicPr>
                <p:cNvPr id="23" name="HTMLText2">
                  <a:extLst>
                    <a:ext uri="{FF2B5EF4-FFF2-40B4-BE49-F238E27FC236}">
                      <a16:creationId xmlns:a16="http://schemas.microsoft.com/office/drawing/2014/main" id="{F5F4E4C3-11EA-4CA1-A24B-4FAEBAF86DA7}"/>
                    </a:ext>
                  </a:extLst>
                </p:cNvPr>
                <p:cNvPicPr preferRelativeResize="0">
                  <a:picLocks noChangeArrowheads="1" noChangeShapeType="1"/>
                </p:cNvPicPr>
                <p:nvPr/>
              </p:nvPicPr>
              <p:blipFill>
                <a:blip r:embed="rId9"/>
                <a:srcRect/>
                <a:stretch>
                  <a:fillRect/>
                </a:stretch>
              </p:blipFill>
              <p:spPr bwMode="auto">
                <a:xfrm>
                  <a:off x="1524001" y="0"/>
                  <a:ext cx="22701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957111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9">
            <a:extLst>
              <a:ext uri="{FF2B5EF4-FFF2-40B4-BE49-F238E27FC236}">
                <a16:creationId xmlns:a16="http://schemas.microsoft.com/office/drawing/2014/main" id="{C34784D8-BC8C-4F64-9766-1FEEA44ACA54}"/>
              </a:ext>
            </a:extLst>
          </p:cNvPr>
          <p:cNvSpPr>
            <a:spLocks noChangeArrowheads="1"/>
          </p:cNvSpPr>
          <p:nvPr/>
        </p:nvSpPr>
        <p:spPr bwMode="auto">
          <a:xfrm>
            <a:off x="1524001" y="-198164"/>
            <a:ext cx="2630531" cy="40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761" tIns="-6348" rIns="-4761" bIns="-6348" numCol="1" anchor="ctr" anchorCtr="0" compatLnSpc="1">
            <a:prstTxWarp prst="textNoShape">
              <a:avLst/>
            </a:prstTxWarp>
            <a:spAutoFit/>
          </a:bodyPr>
          <a:lstStyle/>
          <a:p>
            <a:pPr defTabSz="914400" eaLnBrk="0" fontAlgn="base" hangingPunct="0">
              <a:spcBef>
                <a:spcPct val="0"/>
              </a:spcBef>
              <a:spcAft>
                <a:spcPct val="0"/>
              </a:spcAft>
            </a:pPr>
            <a:r>
              <a:rPr lang="en-US" altLang="en-US" sz="900" b="1">
                <a:solidFill>
                  <a:srgbClr val="3C4043"/>
                </a:solidFill>
                <a:latin typeface="Roboto" panose="02000000000000000000" pitchFamily="2" charset="0"/>
              </a:rPr>
              <a:t>Press question mark to see available shortcut keys</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18" name="Rectangle 20">
            <a:hlinkClick r:id="rId5"/>
            <a:extLst>
              <a:ext uri="{FF2B5EF4-FFF2-40B4-BE49-F238E27FC236}">
                <a16:creationId xmlns:a16="http://schemas.microsoft.com/office/drawing/2014/main" id="{351029EE-BB80-425D-B65F-DAE76E172F84}"/>
              </a:ext>
            </a:extLst>
          </p:cNvPr>
          <p:cNvSpPr>
            <a:spLocks noChangeArrowheads="1"/>
          </p:cNvSpPr>
          <p:nvPr/>
        </p:nvSpPr>
        <p:spPr bwMode="auto">
          <a:xfrm>
            <a:off x="1524000" y="-184666"/>
            <a:ext cx="120015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1" name="Rectangle 23">
            <a:extLst>
              <a:ext uri="{FF2B5EF4-FFF2-40B4-BE49-F238E27FC236}">
                <a16:creationId xmlns:a16="http://schemas.microsoft.com/office/drawing/2014/main" id="{7DE3F531-F064-4516-AF7A-B5BF61B6FAFD}"/>
              </a:ext>
            </a:extLst>
          </p:cNvPr>
          <p:cNvSpPr>
            <a:spLocks noChangeArrowheads="1"/>
          </p:cNvSpPr>
          <p:nvPr/>
        </p:nvSpPr>
        <p:spPr bwMode="auto">
          <a:xfrm>
            <a:off x="1524000" y="-184666"/>
            <a:ext cx="92398"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45720" numCol="1" anchor="ctr" anchorCtr="0" compatLnSpc="1">
            <a:prstTxWarp prst="textNoShape">
              <a:avLst/>
            </a:prstTxWarp>
            <a:spAutoFit/>
          </a:bodyPr>
          <a:lstStyle/>
          <a:p>
            <a:endParaRPr lang="en-US"/>
          </a:p>
        </p:txBody>
      </p:sp>
      <p:sp>
        <p:nvSpPr>
          <p:cNvPr id="22" name="Rectangle 24">
            <a:hlinkClick r:id="rId6"/>
            <a:extLst>
              <a:ext uri="{FF2B5EF4-FFF2-40B4-BE49-F238E27FC236}">
                <a16:creationId xmlns:a16="http://schemas.microsoft.com/office/drawing/2014/main" id="{56A8E012-AEC4-4570-96BE-EFB2CAF72A49}"/>
              </a:ext>
            </a:extLst>
          </p:cNvPr>
          <p:cNvSpPr>
            <a:spLocks noChangeArrowheads="1"/>
          </p:cNvSpPr>
          <p:nvPr/>
        </p:nvSpPr>
        <p:spPr bwMode="auto">
          <a:xfrm>
            <a:off x="1524000" y="-184666"/>
            <a:ext cx="9144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3" name="Rectangle 27">
            <a:hlinkClick r:id="rId5"/>
            <a:extLst>
              <a:ext uri="{FF2B5EF4-FFF2-40B4-BE49-F238E27FC236}">
                <a16:creationId xmlns:a16="http://schemas.microsoft.com/office/drawing/2014/main" id="{6126FBF9-3470-424A-AC8E-64DB10889429}"/>
              </a:ext>
            </a:extLst>
          </p:cNvPr>
          <p:cNvSpPr>
            <a:spLocks noChangeArrowheads="1"/>
          </p:cNvSpPr>
          <p:nvPr/>
        </p:nvSpPr>
        <p:spPr bwMode="auto">
          <a:xfrm>
            <a:off x="1524000" y="221734"/>
            <a:ext cx="1219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114264" bIns="45720" numCol="1" anchor="ctr" anchorCtr="0" compatLnSpc="1">
            <a:prstTxWarp prst="textNoShape">
              <a:avLst/>
            </a:prstTxWarp>
            <a:spAutoFit/>
          </a:bodyPr>
          <a:lstStyle/>
          <a:p>
            <a:endParaRPr lang="en-US"/>
          </a:p>
        </p:txBody>
      </p:sp>
      <p:sp>
        <p:nvSpPr>
          <p:cNvPr id="24" name="Rectangle 28">
            <a:extLst>
              <a:ext uri="{FF2B5EF4-FFF2-40B4-BE49-F238E27FC236}">
                <a16:creationId xmlns:a16="http://schemas.microsoft.com/office/drawing/2014/main" id="{16B32E11-4B16-4832-B104-B698DAE64AA1}"/>
              </a:ext>
            </a:extLst>
          </p:cNvPr>
          <p:cNvSpPr>
            <a:spLocks noChangeArrowheads="1"/>
          </p:cNvSpPr>
          <p:nvPr/>
        </p:nvSpPr>
        <p:spPr bwMode="auto">
          <a:xfrm>
            <a:off x="1524001" y="-379559"/>
            <a:ext cx="65" cy="37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50784" rIns="0" bIns="50784" numCol="1" anchor="b" anchorCtr="0" compatLnSpc="1">
            <a:prstTxWarp prst="textNoShape">
              <a:avLst/>
            </a:prstTxWarp>
            <a:spAutoFit/>
          </a:bodyPr>
          <a:lstStyle/>
          <a:p>
            <a:endParaRPr lang="en-US"/>
          </a:p>
        </p:txBody>
      </p:sp>
      <p:sp>
        <p:nvSpPr>
          <p:cNvPr id="25" name="Rectangle 29">
            <a:extLst>
              <a:ext uri="{FF2B5EF4-FFF2-40B4-BE49-F238E27FC236}">
                <a16:creationId xmlns:a16="http://schemas.microsoft.com/office/drawing/2014/main" id="{CF721917-BDC8-4CF0-8556-4002513E461E}"/>
              </a:ext>
            </a:extLst>
          </p:cNvPr>
          <p:cNvSpPr>
            <a:spLocks noChangeArrowheads="1"/>
          </p:cNvSpPr>
          <p:nvPr/>
        </p:nvSpPr>
        <p:spPr bwMode="auto">
          <a:xfrm>
            <a:off x="1524000" y="-461665"/>
            <a:ext cx="36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sz="600">
                <a:solidFill>
                  <a:srgbClr val="FFFFFF"/>
                </a:solidFill>
              </a:rPr>
              <a:t>Share</a:t>
            </a:r>
            <a:endParaRPr lang="en-US" altLang="en-US">
              <a:solidFill>
                <a:srgbClr val="FFFFFF"/>
              </a:solidFill>
              <a:latin typeface="Arial" panose="020B0604020202020204" pitchFamily="34" charset="0"/>
            </a:endParaRP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6" name="Rectangle 30">
            <a:extLst>
              <a:ext uri="{FF2B5EF4-FFF2-40B4-BE49-F238E27FC236}">
                <a16:creationId xmlns:a16="http://schemas.microsoft.com/office/drawing/2014/main" id="{D4219BFE-BD08-453B-AFD3-464A02728A21}"/>
              </a:ext>
            </a:extLst>
          </p:cNvPr>
          <p:cNvSpPr>
            <a:spLocks noChangeArrowheads="1"/>
          </p:cNvSpPr>
          <p:nvPr/>
        </p:nvSpPr>
        <p:spPr bwMode="auto">
          <a:xfrm>
            <a:off x="1524001" y="-646331"/>
            <a:ext cx="5822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Edit</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7" name="Rectangle 31">
            <a:extLst>
              <a:ext uri="{FF2B5EF4-FFF2-40B4-BE49-F238E27FC236}">
                <a16:creationId xmlns:a16="http://schemas.microsoft.com/office/drawing/2014/main" id="{1D6AA23D-4809-4755-B627-2359E79C63A8}"/>
              </a:ext>
            </a:extLst>
          </p:cNvPr>
          <p:cNvSpPr>
            <a:spLocks noChangeArrowheads="1"/>
          </p:cNvSpPr>
          <p:nvPr/>
        </p:nvSpPr>
        <p:spPr bwMode="auto">
          <a:xfrm>
            <a:off x="1524001" y="-646331"/>
            <a:ext cx="774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Zoom</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8" name="Rectangle 32">
            <a:extLst>
              <a:ext uri="{FF2B5EF4-FFF2-40B4-BE49-F238E27FC236}">
                <a16:creationId xmlns:a16="http://schemas.microsoft.com/office/drawing/2014/main" id="{E292B17F-E13B-4F0E-9E80-ED34526AF01B}"/>
              </a:ext>
            </a:extLst>
          </p:cNvPr>
          <p:cNvSpPr>
            <a:spLocks noChangeArrowheads="1"/>
          </p:cNvSpPr>
          <p:nvPr/>
        </p:nvSpPr>
        <p:spPr bwMode="auto">
          <a:xfrm>
            <a:off x="1524001" y="-646331"/>
            <a:ext cx="5693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Info</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29" name="Rectangle 33">
            <a:extLst>
              <a:ext uri="{FF2B5EF4-FFF2-40B4-BE49-F238E27FC236}">
                <a16:creationId xmlns:a16="http://schemas.microsoft.com/office/drawing/2014/main" id="{03375547-1830-4625-88A9-A4A71882C91F}"/>
              </a:ext>
            </a:extLst>
          </p:cNvPr>
          <p:cNvSpPr>
            <a:spLocks noChangeArrowheads="1"/>
          </p:cNvSpPr>
          <p:nvPr/>
        </p:nvSpPr>
        <p:spPr bwMode="auto">
          <a:xfrm>
            <a:off x="1524001" y="-646331"/>
            <a:ext cx="10182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Favorite</a:t>
            </a:r>
          </a:p>
          <a:p>
            <a:pPr defTabSz="914400" eaLnBrk="0" fontAlgn="base" hangingPunct="0">
              <a:spcBef>
                <a:spcPct val="0"/>
              </a:spcBef>
              <a:spcAft>
                <a:spcPct val="0"/>
              </a:spcAft>
            </a:pPr>
            <a:endParaRPr lang="en-US" altLang="en-US">
              <a:latin typeface="Arial" panose="020B0604020202020204" pitchFamily="34" charset="0"/>
            </a:endParaRPr>
          </a:p>
        </p:txBody>
      </p:sp>
      <p:sp>
        <p:nvSpPr>
          <p:cNvPr id="30" name="Rectangle 34">
            <a:extLst>
              <a:ext uri="{FF2B5EF4-FFF2-40B4-BE49-F238E27FC236}">
                <a16:creationId xmlns:a16="http://schemas.microsoft.com/office/drawing/2014/main" id="{BFC856EC-6AF7-4703-AF0F-4ABD30FC5AC7}"/>
              </a:ext>
            </a:extLst>
          </p:cNvPr>
          <p:cNvSpPr>
            <a:spLocks noChangeArrowheads="1"/>
          </p:cNvSpPr>
          <p:nvPr/>
        </p:nvSpPr>
        <p:spPr bwMode="auto">
          <a:xfrm>
            <a:off x="1524001" y="-646331"/>
            <a:ext cx="8515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defTabSz="914400" eaLnBrk="0" fontAlgn="b" hangingPunct="0">
              <a:spcBef>
                <a:spcPct val="0"/>
              </a:spcBef>
              <a:spcAft>
                <a:spcPct val="0"/>
              </a:spcAft>
            </a:pPr>
            <a:r>
              <a:rPr lang="en-US" altLang="en-US">
                <a:solidFill>
                  <a:srgbClr val="FFFFFF"/>
                </a:solidFill>
                <a:latin typeface="Arial" panose="020B0604020202020204" pitchFamily="34" charset="0"/>
              </a:rPr>
              <a:t>Delete</a:t>
            </a:r>
          </a:p>
          <a:p>
            <a:pPr defTabSz="914400" eaLnBrk="0" fontAlgn="base" hangingPunct="0">
              <a:spcBef>
                <a:spcPct val="0"/>
              </a:spcBef>
              <a:spcAft>
                <a:spcPct val="0"/>
              </a:spcAft>
            </a:pPr>
            <a:endParaRPr lang="en-US" altLang="en-US">
              <a:latin typeface="Arial" panose="020B0604020202020204" pitchFamily="34" charset="0"/>
            </a:endParaRPr>
          </a:p>
        </p:txBody>
      </p:sp>
      <p:pic>
        <p:nvPicPr>
          <p:cNvPr id="3107" name="Picture 35">
            <a:extLst>
              <a:ext uri="{FF2B5EF4-FFF2-40B4-BE49-F238E27FC236}">
                <a16:creationId xmlns:a16="http://schemas.microsoft.com/office/drawing/2014/main" id="{07701FC7-2CE7-4EBB-AA19-98027D6BA9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11791950" cy="88392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6">
            <a:extLst>
              <a:ext uri="{FF2B5EF4-FFF2-40B4-BE49-F238E27FC236}">
                <a16:creationId xmlns:a16="http://schemas.microsoft.com/office/drawing/2014/main" id="{10B58CF9-7164-4827-B62F-5AA19E620F40}"/>
              </a:ext>
            </a:extLst>
          </p:cNvPr>
          <p:cNvSpPr>
            <a:spLocks noChangeArrowheads="1"/>
          </p:cNvSpPr>
          <p:nvPr/>
        </p:nvSpPr>
        <p:spPr bwMode="auto">
          <a:xfrm>
            <a:off x="1524001"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Tree>
    <p:controls>
      <mc:AlternateContent xmlns:mc="http://schemas.openxmlformats.org/markup-compatibility/2006">
        <mc:Choice xmlns:v="urn:schemas-microsoft-com:vml" Requires="v">
          <p:control spid="2056" name="HTMLText1" r:id="rId2" imgW="914400" imgH="228600"/>
        </mc:Choice>
        <mc:Fallback>
          <p:control name="HTMLText1" r:id="rId2" imgW="914400" imgH="228600">
            <p:pic>
              <p:nvPicPr>
                <p:cNvPr id="19" name="HTMLText1">
                  <a:extLst>
                    <a:ext uri="{FF2B5EF4-FFF2-40B4-BE49-F238E27FC236}">
                      <a16:creationId xmlns:a16="http://schemas.microsoft.com/office/drawing/2014/main" id="{94A39348-36AC-447E-B00C-2FB8522EC324}"/>
                    </a:ext>
                  </a:extLst>
                </p:cNvPr>
                <p:cNvPicPr preferRelativeResize="0">
                  <a:picLocks noChangeArrowheads="1" noChangeShapeType="1"/>
                </p:cNvPicPr>
                <p:nvPr/>
              </p:nvPicPr>
              <p:blipFill>
                <a:blip r:embed="rId8"/>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057" name="HTMLText2" r:id="rId3" imgW="228600" imgH="228600"/>
        </mc:Choice>
        <mc:Fallback>
          <p:control name="HTMLText2" r:id="rId3" imgW="228600" imgH="228600">
            <p:pic>
              <p:nvPicPr>
                <p:cNvPr id="20" name="HTMLText2">
                  <a:extLst>
                    <a:ext uri="{FF2B5EF4-FFF2-40B4-BE49-F238E27FC236}">
                      <a16:creationId xmlns:a16="http://schemas.microsoft.com/office/drawing/2014/main" id="{6DE393FB-A695-4DCB-AA3F-ED2F5AFCC10B}"/>
                    </a:ext>
                  </a:extLst>
                </p:cNvPr>
                <p:cNvPicPr preferRelativeResize="0">
                  <a:picLocks noChangeArrowheads="1" noChangeShapeType="1"/>
                </p:cNvPicPr>
                <p:nvPr/>
              </p:nvPicPr>
              <p:blipFill>
                <a:blip r:embed="rId9"/>
                <a:srcRect/>
                <a:stretch>
                  <a:fillRect/>
                </a:stretch>
              </p:blipFill>
              <p:spPr bwMode="auto">
                <a:xfrm>
                  <a:off x="1524001" y="0"/>
                  <a:ext cx="22701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485467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888A29-5C0A-425F-8A5F-422D133D0B13}"/>
              </a:ext>
            </a:extLst>
          </p:cNvPr>
          <p:cNvSpPr/>
          <p:nvPr/>
        </p:nvSpPr>
        <p:spPr>
          <a:xfrm>
            <a:off x="404106" y="570271"/>
            <a:ext cx="4757830" cy="5957593"/>
          </a:xfrm>
          <a:prstGeom prst="rect">
            <a:avLst/>
          </a:prstGeom>
        </p:spPr>
        <p:txBody>
          <a:bodyPr vert="horz" lIns="91440" tIns="45720" rIns="91440" bIns="45720" rtlCol="0">
            <a:normAutofit/>
          </a:bodyPr>
          <a:lstStyle/>
          <a:p>
            <a:pPr defTabSz="914400">
              <a:lnSpc>
                <a:spcPct val="90000"/>
              </a:lnSpc>
              <a:spcAft>
                <a:spcPts val="600"/>
              </a:spcAft>
            </a:pPr>
            <a:r>
              <a:rPr lang="en-US" sz="2800" b="1" u="sng" dirty="0"/>
              <a:t>Nathan Price</a:t>
            </a:r>
            <a:r>
              <a:rPr lang="en-US" sz="2800" dirty="0"/>
              <a:t> </a:t>
            </a:r>
          </a:p>
          <a:p>
            <a:pPr defTabSz="914400">
              <a:lnSpc>
                <a:spcPct val="90000"/>
              </a:lnSpc>
              <a:spcAft>
                <a:spcPts val="600"/>
              </a:spcAft>
            </a:pPr>
            <a:r>
              <a:rPr lang="en-US" sz="2800" dirty="0"/>
              <a:t>832-620-6385</a:t>
            </a:r>
          </a:p>
          <a:p>
            <a:pPr defTabSz="914400">
              <a:lnSpc>
                <a:spcPct val="90000"/>
              </a:lnSpc>
              <a:spcAft>
                <a:spcPts val="600"/>
              </a:spcAft>
            </a:pPr>
            <a:r>
              <a:rPr lang="en-US" sz="2800" dirty="0" err="1"/>
              <a:t>Nathan.Price</a:t>
            </a:r>
            <a:endParaRPr lang="en-US" sz="2800" dirty="0"/>
          </a:p>
          <a:p>
            <a:pPr defTabSz="914400">
              <a:lnSpc>
                <a:spcPct val="90000"/>
              </a:lnSpc>
              <a:spcAft>
                <a:spcPts val="600"/>
              </a:spcAft>
            </a:pPr>
            <a:r>
              <a:rPr lang="en-US" sz="2800" dirty="0"/>
              <a:t>   @NorthHoustonSpace.org</a:t>
            </a:r>
            <a:br>
              <a:rPr lang="en-US" sz="1400" dirty="0"/>
            </a:br>
            <a:br>
              <a:rPr lang="en-US" sz="1400" dirty="0"/>
            </a:br>
            <a:endParaRPr lang="en-US" dirty="0"/>
          </a:p>
          <a:p>
            <a:pPr defTabSz="914400">
              <a:lnSpc>
                <a:spcPct val="90000"/>
              </a:lnSpc>
              <a:spcAft>
                <a:spcPts val="600"/>
              </a:spcAft>
            </a:pPr>
            <a:r>
              <a:rPr lang="en-US" dirty="0"/>
              <a:t>NSS North Houston Space Society President and Founder.  Nathan works for a software company but has a lifelong passion for space exploration.  He has attended space conferences including the International Astronautical Congress (IAC), New Worlds Conference (in Austin, TX),  and International Space Development Conference (ISDC).   He has experienced weightlessness on a ZERO-G flight.  He dreams of the day that humanity branches out into the stars. </a:t>
            </a:r>
          </a:p>
        </p:txBody>
      </p:sp>
      <p:pic>
        <p:nvPicPr>
          <p:cNvPr id="1026" name="Picture 2">
            <a:extLst>
              <a:ext uri="{FF2B5EF4-FFF2-40B4-BE49-F238E27FC236}">
                <a16:creationId xmlns:a16="http://schemas.microsoft.com/office/drawing/2014/main" id="{A6BE6CC1-8B80-4A19-AF5C-119A5802ED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02" r="-1" b="872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0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y view of the Inspiration4 launch from the Kennedy Space Center">
            <a:hlinkClick r:id="" action="ppaction://media"/>
            <a:extLst>
              <a:ext uri="{FF2B5EF4-FFF2-40B4-BE49-F238E27FC236}">
                <a16:creationId xmlns:a16="http://schemas.microsoft.com/office/drawing/2014/main" id="{07DF33B0-817B-4A69-B0EF-C1D64C9D82B3}"/>
              </a:ext>
            </a:extLst>
          </p:cNvPr>
          <p:cNvPicPr>
            <a:picLocks noRot="1" noChangeAspect="1"/>
          </p:cNvPicPr>
          <p:nvPr>
            <a:videoFile r:link="rId1"/>
          </p:nvPr>
        </p:nvPicPr>
        <p:blipFill>
          <a:blip r:embed="rId3"/>
          <a:stretch>
            <a:fillRect/>
          </a:stretch>
        </p:blipFill>
        <p:spPr>
          <a:xfrm>
            <a:off x="1524001" y="0"/>
            <a:ext cx="9144785" cy="5166804"/>
          </a:xfrm>
          <a:prstGeom prst="rect">
            <a:avLst/>
          </a:prstGeom>
        </p:spPr>
      </p:pic>
    </p:spTree>
    <p:extLst>
      <p:ext uri="{BB962C8B-B14F-4D97-AF65-F5344CB8AC3E}">
        <p14:creationId xmlns:p14="http://schemas.microsoft.com/office/powerpoint/2010/main" val="273136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A551-2FBE-47E4-8CB8-C1D99D9C13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244708-B64D-4E7C-99E1-B2C9F6EC40E7}"/>
              </a:ext>
            </a:extLst>
          </p:cNvPr>
          <p:cNvSpPr>
            <a:spLocks noGrp="1"/>
          </p:cNvSpPr>
          <p:nvPr>
            <p:ph idx="1"/>
          </p:nvPr>
        </p:nvSpPr>
        <p:spPr/>
        <p:txBody>
          <a:bodyPr>
            <a:normAutofit/>
          </a:bodyPr>
          <a:lstStyle/>
          <a:p>
            <a:pPr marL="0" indent="0">
              <a:buNone/>
            </a:pPr>
            <a:r>
              <a:rPr lang="en-US" sz="3600" dirty="0"/>
              <a:t>Nathan.Price@NorthHoustonSpace.org</a:t>
            </a:r>
          </a:p>
        </p:txBody>
      </p:sp>
    </p:spTree>
    <p:extLst>
      <p:ext uri="{BB962C8B-B14F-4D97-AF65-F5344CB8AC3E}">
        <p14:creationId xmlns:p14="http://schemas.microsoft.com/office/powerpoint/2010/main" val="3966965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7E4FC-9B4E-424F-B458-81088C399D4F}"/>
              </a:ext>
            </a:extLst>
          </p:cNvPr>
          <p:cNvSpPr>
            <a:spLocks noGrp="1"/>
          </p:cNvSpPr>
          <p:nvPr>
            <p:ph idx="1"/>
          </p:nvPr>
        </p:nvSpPr>
        <p:spPr>
          <a:xfrm>
            <a:off x="1981200" y="2063750"/>
            <a:ext cx="7886700" cy="4413250"/>
          </a:xfrm>
        </p:spPr>
        <p:txBody>
          <a:bodyPr>
            <a:normAutofit fontScale="92500" lnSpcReduction="20000"/>
          </a:bodyPr>
          <a:lstStyle/>
          <a:p>
            <a:pPr marL="0" indent="0">
              <a:buNone/>
            </a:pPr>
            <a:r>
              <a:rPr lang="en-US" b="0" i="0" dirty="0">
                <a:effectLst/>
                <a:latin typeface="-apple-system"/>
              </a:rPr>
              <a:t>Thursday October 21: Professor </a:t>
            </a:r>
            <a:r>
              <a:rPr lang="en-US" i="0" dirty="0">
                <a:effectLst/>
                <a:latin typeface="-apple-system"/>
                <a:hlinkClick r:id="rId2"/>
              </a:rPr>
              <a:t>Kris </a:t>
            </a:r>
            <a:r>
              <a:rPr lang="en-US" i="0" dirty="0" err="1">
                <a:effectLst/>
                <a:latin typeface="-apple-system"/>
                <a:hlinkClick r:id="rId2"/>
              </a:rPr>
              <a:t>Lehnhardt</a:t>
            </a:r>
            <a:r>
              <a:rPr lang="en-US" i="0" dirty="0">
                <a:effectLst/>
                <a:latin typeface="-apple-system"/>
                <a:hlinkClick r:id="rId2"/>
              </a:rPr>
              <a:t>, MD</a:t>
            </a:r>
            <a:r>
              <a:rPr lang="en-US" b="0" i="0" dirty="0">
                <a:effectLst/>
                <a:latin typeface="-apple-system"/>
              </a:rPr>
              <a:t> Baylor College of Medicine</a:t>
            </a:r>
            <a:br>
              <a:rPr lang="en-US" dirty="0"/>
            </a:br>
            <a:r>
              <a:rPr lang="en-US" b="0" i="0" dirty="0">
                <a:effectLst/>
                <a:latin typeface="-apple-system"/>
              </a:rPr>
              <a:t>"Please state the nature of the medical emergency: preparing for medicine on Mars"</a:t>
            </a:r>
            <a:br>
              <a:rPr lang="en-US" dirty="0"/>
            </a:br>
            <a:br>
              <a:rPr lang="en-US" dirty="0"/>
            </a:br>
            <a:r>
              <a:rPr lang="en-US" b="0" i="0" dirty="0">
                <a:effectLst/>
                <a:latin typeface="-apple-system"/>
              </a:rPr>
              <a:t>Thursday November 11: </a:t>
            </a:r>
            <a:r>
              <a:rPr lang="en-US" i="0" dirty="0">
                <a:effectLst/>
                <a:latin typeface="-apple-system"/>
                <a:hlinkClick r:id="rId3"/>
              </a:rPr>
              <a:t>Stephen </a:t>
            </a:r>
            <a:r>
              <a:rPr lang="en-US" i="0" dirty="0" err="1">
                <a:effectLst/>
                <a:latin typeface="-apple-system"/>
                <a:hlinkClick r:id="rId3"/>
              </a:rPr>
              <a:t>Altemus</a:t>
            </a:r>
            <a:r>
              <a:rPr lang="en-US" b="0" i="0" dirty="0">
                <a:effectLst/>
                <a:latin typeface="-apple-system"/>
              </a:rPr>
              <a:t>, CEO Intuitive Machines</a:t>
            </a:r>
            <a:br>
              <a:rPr lang="en-US" dirty="0"/>
            </a:br>
            <a:r>
              <a:rPr lang="en-US" b="0" i="0" dirty="0">
                <a:effectLst/>
                <a:latin typeface="-apple-system"/>
              </a:rPr>
              <a:t>"How to Land on the Moon in 30 Months for Less than $100M“</a:t>
            </a:r>
          </a:p>
          <a:p>
            <a:pPr marL="0" indent="0">
              <a:buNone/>
            </a:pPr>
            <a:endParaRPr lang="en-US" sz="4000" dirty="0">
              <a:latin typeface="-apple-system"/>
            </a:endParaRPr>
          </a:p>
          <a:p>
            <a:pPr marL="0" indent="0">
              <a:buNone/>
            </a:pPr>
            <a:r>
              <a:rPr lang="en-US" sz="4000" dirty="0">
                <a:latin typeface="-apple-system"/>
              </a:rPr>
              <a:t>https://rsi.rice.edu/</a:t>
            </a:r>
            <a:br>
              <a:rPr lang="en-US" b="0" i="0" dirty="0">
                <a:effectLst/>
                <a:latin typeface="-apple-system"/>
              </a:rPr>
            </a:br>
            <a:endParaRPr lang="en-US" b="0" i="0" dirty="0">
              <a:effectLst/>
              <a:latin typeface="-apple-system"/>
            </a:endParaRPr>
          </a:p>
          <a:p>
            <a:pPr marL="0" indent="0">
              <a:buNone/>
            </a:pPr>
            <a:endParaRPr lang="en-US" dirty="0">
              <a:latin typeface="-apple-system"/>
            </a:endParaRPr>
          </a:p>
          <a:p>
            <a:pPr marL="0" indent="0">
              <a:buNone/>
            </a:pPr>
            <a:endParaRPr lang="en-US" dirty="0"/>
          </a:p>
        </p:txBody>
      </p:sp>
      <p:pic>
        <p:nvPicPr>
          <p:cNvPr id="5" name="Picture 4">
            <a:extLst>
              <a:ext uri="{FF2B5EF4-FFF2-40B4-BE49-F238E27FC236}">
                <a16:creationId xmlns:a16="http://schemas.microsoft.com/office/drawing/2014/main" id="{4BC820E4-5498-4F8F-9D21-7C18C8754997}"/>
              </a:ext>
            </a:extLst>
          </p:cNvPr>
          <p:cNvPicPr>
            <a:picLocks noChangeAspect="1"/>
          </p:cNvPicPr>
          <p:nvPr/>
        </p:nvPicPr>
        <p:blipFill>
          <a:blip r:embed="rId4"/>
          <a:stretch>
            <a:fillRect/>
          </a:stretch>
        </p:blipFill>
        <p:spPr>
          <a:xfrm>
            <a:off x="1866598" y="0"/>
            <a:ext cx="6972904" cy="1966130"/>
          </a:xfrm>
          <a:prstGeom prst="rect">
            <a:avLst/>
          </a:prstGeom>
        </p:spPr>
      </p:pic>
    </p:spTree>
    <p:extLst>
      <p:ext uri="{BB962C8B-B14F-4D97-AF65-F5344CB8AC3E}">
        <p14:creationId xmlns:p14="http://schemas.microsoft.com/office/powerpoint/2010/main" val="2664658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7A9C91-C606-4A7B-89EA-B714E230547A}"/>
              </a:ext>
            </a:extLst>
          </p:cNvPr>
          <p:cNvPicPr>
            <a:picLocks noChangeAspect="1"/>
          </p:cNvPicPr>
          <p:nvPr/>
        </p:nvPicPr>
        <p:blipFill>
          <a:blip r:embed="rId2"/>
          <a:stretch>
            <a:fillRect/>
          </a:stretch>
        </p:blipFill>
        <p:spPr>
          <a:xfrm>
            <a:off x="6017530" y="84659"/>
            <a:ext cx="4587638" cy="6127011"/>
          </a:xfrm>
          <a:prstGeom prst="rect">
            <a:avLst/>
          </a:prstGeom>
        </p:spPr>
      </p:pic>
      <p:sp>
        <p:nvSpPr>
          <p:cNvPr id="10" name="TextBox 9">
            <a:extLst>
              <a:ext uri="{FF2B5EF4-FFF2-40B4-BE49-F238E27FC236}">
                <a16:creationId xmlns:a16="http://schemas.microsoft.com/office/drawing/2014/main" id="{A9AEA0A6-FD32-4203-AB78-15BE06F5A088}"/>
              </a:ext>
            </a:extLst>
          </p:cNvPr>
          <p:cNvSpPr txBox="1"/>
          <p:nvPr/>
        </p:nvSpPr>
        <p:spPr>
          <a:xfrm>
            <a:off x="4647692" y="6211670"/>
            <a:ext cx="4152223" cy="646331"/>
          </a:xfrm>
          <a:prstGeom prst="rect">
            <a:avLst/>
          </a:prstGeom>
          <a:noFill/>
        </p:spPr>
        <p:txBody>
          <a:bodyPr wrap="square">
            <a:spAutoFit/>
          </a:bodyPr>
          <a:lstStyle/>
          <a:p>
            <a:r>
              <a:rPr lang="en-US" sz="3600" dirty="0"/>
              <a:t>https://irg.space/</a:t>
            </a:r>
          </a:p>
        </p:txBody>
      </p:sp>
      <p:sp>
        <p:nvSpPr>
          <p:cNvPr id="3" name="TextBox 2">
            <a:extLst>
              <a:ext uri="{FF2B5EF4-FFF2-40B4-BE49-F238E27FC236}">
                <a16:creationId xmlns:a16="http://schemas.microsoft.com/office/drawing/2014/main" id="{BB11616A-ED27-4497-B725-14CF56A30E5D}"/>
              </a:ext>
            </a:extLst>
          </p:cNvPr>
          <p:cNvSpPr txBox="1"/>
          <p:nvPr/>
        </p:nvSpPr>
        <p:spPr>
          <a:xfrm>
            <a:off x="2101049" y="461639"/>
            <a:ext cx="3657600" cy="4801314"/>
          </a:xfrm>
          <a:prstGeom prst="rect">
            <a:avLst/>
          </a:prstGeom>
          <a:noFill/>
        </p:spPr>
        <p:txBody>
          <a:bodyPr wrap="square" rtlCol="0">
            <a:spAutoFit/>
          </a:bodyPr>
          <a:lstStyle/>
          <a:p>
            <a:r>
              <a:rPr lang="en-US" dirty="0"/>
              <a:t>Next North Houston Space Society Meeting</a:t>
            </a:r>
          </a:p>
          <a:p>
            <a:endParaRPr lang="en-US" dirty="0"/>
          </a:p>
          <a:p>
            <a:r>
              <a:rPr lang="en-US" dirty="0"/>
              <a:t>November 6, 2021</a:t>
            </a:r>
          </a:p>
          <a:p>
            <a:endParaRPr lang="en-US" dirty="0"/>
          </a:p>
          <a:p>
            <a:r>
              <a:rPr lang="en-US" dirty="0"/>
              <a:t>Spring Creek Barbecue on SH249</a:t>
            </a:r>
          </a:p>
          <a:p>
            <a:endParaRPr lang="en-US" dirty="0"/>
          </a:p>
          <a:p>
            <a:r>
              <a:rPr lang="en-US" dirty="0"/>
              <a:t>Nathan Price will give an overview of the Interstellar Symposium covering topics such as:</a:t>
            </a:r>
          </a:p>
          <a:p>
            <a:pPr marL="342900" indent="-342900">
              <a:buAutoNum type="arabicParenR"/>
            </a:pPr>
            <a:r>
              <a:rPr lang="en-US" dirty="0"/>
              <a:t>Finding Exoplanets</a:t>
            </a:r>
          </a:p>
          <a:p>
            <a:pPr marL="342900" indent="-342900">
              <a:buAutoNum type="arabicParenR"/>
            </a:pPr>
            <a:r>
              <a:rPr lang="en-US" dirty="0"/>
              <a:t>The nearest stars</a:t>
            </a:r>
          </a:p>
          <a:p>
            <a:pPr marL="342900" indent="-342900">
              <a:buAutoNum type="arabicParenR"/>
            </a:pPr>
            <a:r>
              <a:rPr lang="en-US" dirty="0"/>
              <a:t>Future imaging techniques</a:t>
            </a:r>
          </a:p>
          <a:p>
            <a:pPr marL="342900" indent="-342900">
              <a:buAutoNum type="arabicParenR"/>
            </a:pPr>
            <a:r>
              <a:rPr lang="en-US" dirty="0"/>
              <a:t>Breakthrough Starship project</a:t>
            </a:r>
          </a:p>
          <a:p>
            <a:pPr marL="342900" indent="-342900">
              <a:buAutoNum type="arabicParenR"/>
            </a:pPr>
            <a:r>
              <a:rPr lang="en-US" dirty="0"/>
              <a:t>Plasma Fusion Drive</a:t>
            </a:r>
          </a:p>
          <a:p>
            <a:pPr marL="342900" indent="-342900">
              <a:buAutoNum type="arabicParenR"/>
            </a:pPr>
            <a:endParaRPr lang="en-US" dirty="0"/>
          </a:p>
          <a:p>
            <a:pPr marL="342900" indent="-342900">
              <a:buAutoNum type="arabicParenR"/>
            </a:pPr>
            <a:endParaRPr lang="en-US" dirty="0"/>
          </a:p>
        </p:txBody>
      </p:sp>
    </p:spTree>
    <p:extLst>
      <p:ext uri="{BB962C8B-B14F-4D97-AF65-F5344CB8AC3E}">
        <p14:creationId xmlns:p14="http://schemas.microsoft.com/office/powerpoint/2010/main" val="2922941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14728-BCFC-4B4E-B836-54C69A563041}"/>
              </a:ext>
            </a:extLst>
          </p:cNvPr>
          <p:cNvPicPr>
            <a:picLocks noChangeAspect="1"/>
          </p:cNvPicPr>
          <p:nvPr/>
        </p:nvPicPr>
        <p:blipFill>
          <a:blip r:embed="rId2"/>
          <a:stretch>
            <a:fillRect/>
          </a:stretch>
        </p:blipFill>
        <p:spPr>
          <a:xfrm>
            <a:off x="1524000" y="888230"/>
            <a:ext cx="9144000" cy="4490990"/>
          </a:xfrm>
          <a:prstGeom prst="rect">
            <a:avLst/>
          </a:prstGeom>
        </p:spPr>
      </p:pic>
    </p:spTree>
    <p:extLst>
      <p:ext uri="{BB962C8B-B14F-4D97-AF65-F5344CB8AC3E}">
        <p14:creationId xmlns:p14="http://schemas.microsoft.com/office/powerpoint/2010/main" val="2785177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648ED-DFAB-467E-AAFA-15843F85345C}"/>
              </a:ext>
            </a:extLst>
          </p:cNvPr>
          <p:cNvPicPr>
            <a:picLocks noChangeAspect="1"/>
          </p:cNvPicPr>
          <p:nvPr/>
        </p:nvPicPr>
        <p:blipFill>
          <a:blip r:embed="rId2"/>
          <a:stretch>
            <a:fillRect/>
          </a:stretch>
        </p:blipFill>
        <p:spPr>
          <a:xfrm>
            <a:off x="1524000" y="315196"/>
            <a:ext cx="9144000" cy="6542804"/>
          </a:xfrm>
          <a:prstGeom prst="rect">
            <a:avLst/>
          </a:prstGeom>
        </p:spPr>
      </p:pic>
    </p:spTree>
    <p:extLst>
      <p:ext uri="{BB962C8B-B14F-4D97-AF65-F5344CB8AC3E}">
        <p14:creationId xmlns:p14="http://schemas.microsoft.com/office/powerpoint/2010/main" val="3939742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00F383-9DAB-46E8-BBB7-0C1F21F768A4}"/>
              </a:ext>
            </a:extLst>
          </p:cNvPr>
          <p:cNvPicPr>
            <a:picLocks noChangeAspect="1"/>
          </p:cNvPicPr>
          <p:nvPr/>
        </p:nvPicPr>
        <p:blipFill>
          <a:blip r:embed="rId2"/>
          <a:stretch>
            <a:fillRect/>
          </a:stretch>
        </p:blipFill>
        <p:spPr>
          <a:xfrm>
            <a:off x="2247900" y="740880"/>
            <a:ext cx="4162544" cy="5758186"/>
          </a:xfrm>
          <a:prstGeom prst="rect">
            <a:avLst/>
          </a:prstGeom>
        </p:spPr>
      </p:pic>
      <p:pic>
        <p:nvPicPr>
          <p:cNvPr id="7" name="Picture 6">
            <a:extLst>
              <a:ext uri="{FF2B5EF4-FFF2-40B4-BE49-F238E27FC236}">
                <a16:creationId xmlns:a16="http://schemas.microsoft.com/office/drawing/2014/main" id="{CDAD2E33-B5AD-4027-9CC8-510D9ED824B9}"/>
              </a:ext>
            </a:extLst>
          </p:cNvPr>
          <p:cNvPicPr>
            <a:picLocks noChangeAspect="1"/>
          </p:cNvPicPr>
          <p:nvPr/>
        </p:nvPicPr>
        <p:blipFill>
          <a:blip r:embed="rId3"/>
          <a:stretch>
            <a:fillRect/>
          </a:stretch>
        </p:blipFill>
        <p:spPr>
          <a:xfrm>
            <a:off x="1881876" y="215486"/>
            <a:ext cx="2623291" cy="2508665"/>
          </a:xfrm>
          <a:prstGeom prst="rect">
            <a:avLst/>
          </a:prstGeom>
        </p:spPr>
      </p:pic>
      <p:sp>
        <p:nvSpPr>
          <p:cNvPr id="8" name="TextBox 7">
            <a:extLst>
              <a:ext uri="{FF2B5EF4-FFF2-40B4-BE49-F238E27FC236}">
                <a16:creationId xmlns:a16="http://schemas.microsoft.com/office/drawing/2014/main" id="{D8E75EC8-4A9A-4305-8A3D-50E335959148}"/>
              </a:ext>
            </a:extLst>
          </p:cNvPr>
          <p:cNvSpPr txBox="1"/>
          <p:nvPr/>
        </p:nvSpPr>
        <p:spPr>
          <a:xfrm>
            <a:off x="6600826" y="628650"/>
            <a:ext cx="4067175" cy="5878532"/>
          </a:xfrm>
          <a:prstGeom prst="rect">
            <a:avLst/>
          </a:prstGeom>
          <a:noFill/>
        </p:spPr>
        <p:txBody>
          <a:bodyPr wrap="square" rtlCol="0">
            <a:spAutoFit/>
          </a:bodyPr>
          <a:lstStyle/>
          <a:p>
            <a:r>
              <a:rPr lang="en-US" sz="3200" dirty="0"/>
              <a:t>“Into the Unknown”</a:t>
            </a:r>
            <a:br>
              <a:rPr lang="en-US" sz="3200" dirty="0"/>
            </a:br>
            <a:r>
              <a:rPr lang="en-US" sz="3200" dirty="0"/>
              <a:t>Human Exploration </a:t>
            </a:r>
          </a:p>
          <a:p>
            <a:r>
              <a:rPr lang="en-US" sz="3200" dirty="0"/>
              <a:t>in the </a:t>
            </a:r>
            <a:br>
              <a:rPr lang="en-US" sz="3200" dirty="0"/>
            </a:br>
            <a:r>
              <a:rPr lang="en-US" sz="3200" dirty="0"/>
              <a:t>True Space Age</a:t>
            </a:r>
            <a:br>
              <a:rPr lang="en-US" sz="3200" dirty="0"/>
            </a:br>
            <a:br>
              <a:rPr lang="en-US" sz="3200" dirty="0"/>
            </a:br>
            <a:r>
              <a:rPr lang="en-US" sz="3200" dirty="0" err="1"/>
              <a:t>Ellena</a:t>
            </a:r>
            <a:r>
              <a:rPr lang="en-US" sz="3200" dirty="0"/>
              <a:t> </a:t>
            </a:r>
            <a:r>
              <a:rPr lang="en-US" sz="3200" dirty="0" err="1"/>
              <a:t>Hyeji</a:t>
            </a:r>
            <a:r>
              <a:rPr lang="en-US" sz="3200" dirty="0"/>
              <a:t> </a:t>
            </a:r>
            <a:r>
              <a:rPr lang="en-US" sz="3200" dirty="0" err="1"/>
              <a:t>Joo</a:t>
            </a:r>
            <a:endParaRPr lang="en-US" sz="3200" dirty="0"/>
          </a:p>
          <a:p>
            <a:endParaRPr lang="en-US" sz="3200" dirty="0"/>
          </a:p>
          <a:p>
            <a:r>
              <a:rPr lang="en-US" sz="3200" dirty="0"/>
              <a:t>Saturday, Oct. 2, 2021</a:t>
            </a:r>
          </a:p>
          <a:p>
            <a:r>
              <a:rPr lang="en-US" sz="3200" dirty="0"/>
              <a:t>2-4PM (Hybrid)</a:t>
            </a:r>
            <a:br>
              <a:rPr lang="en-US" sz="3200" dirty="0"/>
            </a:br>
            <a:endParaRPr lang="en-US" sz="3200" dirty="0"/>
          </a:p>
          <a:p>
            <a:r>
              <a:rPr lang="en-US" sz="2000" dirty="0"/>
              <a:t>http://NorthHoustonSpace.org</a:t>
            </a:r>
          </a:p>
          <a:p>
            <a:endParaRPr lang="en-US" dirty="0"/>
          </a:p>
          <a:p>
            <a:endParaRPr lang="en-US" dirty="0"/>
          </a:p>
        </p:txBody>
      </p:sp>
    </p:spTree>
    <p:extLst>
      <p:ext uri="{BB962C8B-B14F-4D97-AF65-F5344CB8AC3E}">
        <p14:creationId xmlns:p14="http://schemas.microsoft.com/office/powerpoint/2010/main" val="1695131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rrows pointing towards different directions">
            <a:extLst>
              <a:ext uri="{FF2B5EF4-FFF2-40B4-BE49-F238E27FC236}">
                <a16:creationId xmlns:a16="http://schemas.microsoft.com/office/drawing/2014/main" id="{BC4C166C-9CDB-4039-BB6D-47A732C58D46}"/>
              </a:ext>
            </a:extLst>
          </p:cNvPr>
          <p:cNvPicPr>
            <a:picLocks noChangeAspect="1"/>
          </p:cNvPicPr>
          <p:nvPr/>
        </p:nvPicPr>
        <p:blipFill rotWithShape="1">
          <a:blip r:embed="rId2">
            <a:alphaModFix amt="50000"/>
          </a:blip>
          <a:srcRect l="25"/>
          <a:stretch/>
        </p:blipFill>
        <p:spPr>
          <a:xfrm>
            <a:off x="20" y="10"/>
            <a:ext cx="12188931" cy="6857990"/>
          </a:xfrm>
          <a:prstGeom prst="rect">
            <a:avLst/>
          </a:prstGeom>
        </p:spPr>
      </p:pic>
      <p:sp>
        <p:nvSpPr>
          <p:cNvPr id="4" name="Title 3">
            <a:extLst>
              <a:ext uri="{FF2B5EF4-FFF2-40B4-BE49-F238E27FC236}">
                <a16:creationId xmlns:a16="http://schemas.microsoft.com/office/drawing/2014/main" id="{3BC6EF71-F6E0-41FB-8A73-3FB3DA7BF283}"/>
              </a:ext>
            </a:extLst>
          </p:cNvPr>
          <p:cNvSpPr>
            <a:spLocks noGrp="1"/>
          </p:cNvSpPr>
          <p:nvPr>
            <p:ph type="ctrTitle"/>
          </p:nvPr>
        </p:nvSpPr>
        <p:spPr>
          <a:xfrm>
            <a:off x="1527048" y="1124712"/>
            <a:ext cx="9144000" cy="3063240"/>
          </a:xfrm>
        </p:spPr>
        <p:txBody>
          <a:bodyPr>
            <a:normAutofit/>
          </a:bodyPr>
          <a:lstStyle/>
          <a:p>
            <a:r>
              <a:rPr lang="en-US" sz="6600">
                <a:solidFill>
                  <a:srgbClr val="FFFFFF"/>
                </a:solidFill>
              </a:rPr>
              <a:t>Choices </a:t>
            </a:r>
            <a:br>
              <a:rPr lang="en-US" sz="6600">
                <a:solidFill>
                  <a:srgbClr val="FFFFFF"/>
                </a:solidFill>
              </a:rPr>
            </a:br>
            <a:r>
              <a:rPr lang="en-US" sz="6600">
                <a:solidFill>
                  <a:srgbClr val="FFFFFF"/>
                </a:solidFill>
              </a:rPr>
              <a:t>and Perspectives</a:t>
            </a:r>
          </a:p>
        </p:txBody>
      </p:sp>
      <p:sp>
        <p:nvSpPr>
          <p:cNvPr id="14"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0947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thedral ceiling in yellow sunlight design">
            <a:extLst>
              <a:ext uri="{FF2B5EF4-FFF2-40B4-BE49-F238E27FC236}">
                <a16:creationId xmlns:a16="http://schemas.microsoft.com/office/drawing/2014/main" id="{30A10172-7008-4BE4-BBFD-D4147BC0F381}"/>
              </a:ext>
            </a:extLst>
          </p:cNvPr>
          <p:cNvPicPr>
            <a:picLocks noChangeAspect="1"/>
          </p:cNvPicPr>
          <p:nvPr/>
        </p:nvPicPr>
        <p:blipFill rotWithShape="1">
          <a:blip r:embed="rId2">
            <a:alphaModFix amt="50000"/>
          </a:blip>
          <a:srcRect t="14164" r="-1" b="10817"/>
          <a:stretch/>
        </p:blipFill>
        <p:spPr>
          <a:xfrm>
            <a:off x="20" y="10"/>
            <a:ext cx="12188931" cy="6857990"/>
          </a:xfrm>
          <a:prstGeom prst="rect">
            <a:avLst/>
          </a:prstGeom>
        </p:spPr>
      </p:pic>
      <p:sp>
        <p:nvSpPr>
          <p:cNvPr id="4" name="Title 3">
            <a:extLst>
              <a:ext uri="{FF2B5EF4-FFF2-40B4-BE49-F238E27FC236}">
                <a16:creationId xmlns:a16="http://schemas.microsoft.com/office/drawing/2014/main" id="{B28E0887-7ACC-461D-956E-C13F6FCF5167}"/>
              </a:ext>
            </a:extLst>
          </p:cNvPr>
          <p:cNvSpPr>
            <a:spLocks noGrp="1"/>
          </p:cNvSpPr>
          <p:nvPr>
            <p:ph type="ctrTitle"/>
          </p:nvPr>
        </p:nvSpPr>
        <p:spPr>
          <a:xfrm>
            <a:off x="1527048" y="1124712"/>
            <a:ext cx="9144000" cy="3063240"/>
          </a:xfrm>
        </p:spPr>
        <p:txBody>
          <a:bodyPr>
            <a:normAutofit/>
          </a:bodyPr>
          <a:lstStyle/>
          <a:p>
            <a:r>
              <a:rPr lang="en-US" sz="6600">
                <a:solidFill>
                  <a:srgbClr val="FFFFFF"/>
                </a:solidFill>
              </a:rPr>
              <a:t>Imagine</a:t>
            </a:r>
          </a:p>
        </p:txBody>
      </p:sp>
      <p:sp>
        <p:nvSpPr>
          <p:cNvPr id="13"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4493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ody of water with a blue sky and clouds&#10;&#10;Description automatically generated with low confidence">
            <a:extLst>
              <a:ext uri="{FF2B5EF4-FFF2-40B4-BE49-F238E27FC236}">
                <a16:creationId xmlns:a16="http://schemas.microsoft.com/office/drawing/2014/main" id="{983118FA-86B9-4E9B-9AA6-6B4B9520B4A7}"/>
              </a:ext>
            </a:extLst>
          </p:cNvPr>
          <p:cNvPicPr>
            <a:picLocks noGrp="1" noChangeAspect="1"/>
          </p:cNvPicPr>
          <p:nvPr>
            <p:ph idx="1"/>
          </p:nvPr>
        </p:nvPicPr>
        <p:blipFill rotWithShape="1">
          <a:blip r:embed="rId2"/>
          <a:srcRect t="15110"/>
          <a:stretch/>
        </p:blipFill>
        <p:spPr>
          <a:xfrm>
            <a:off x="20" y="1282"/>
            <a:ext cx="12191980" cy="6856718"/>
          </a:xfrm>
          <a:prstGeom prst="rect">
            <a:avLst/>
          </a:prstGeom>
        </p:spPr>
      </p:pic>
    </p:spTree>
    <p:extLst>
      <p:ext uri="{BB962C8B-B14F-4D97-AF65-F5344CB8AC3E}">
        <p14:creationId xmlns:p14="http://schemas.microsoft.com/office/powerpoint/2010/main" val="2582712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A body of water with a blue sky and clouds&#10;&#10;Description automatically generated with low confidence">
            <a:extLst>
              <a:ext uri="{FF2B5EF4-FFF2-40B4-BE49-F238E27FC236}">
                <a16:creationId xmlns:a16="http://schemas.microsoft.com/office/drawing/2014/main" id="{48A4A301-9169-491E-A7C2-DDFEAA5932C5}"/>
              </a:ext>
            </a:extLst>
          </p:cNvPr>
          <p:cNvPicPr>
            <a:picLocks noChangeAspect="1"/>
          </p:cNvPicPr>
          <p:nvPr/>
        </p:nvPicPr>
        <p:blipFill rotWithShape="1">
          <a:blip r:embed="rId2"/>
          <a:srcRect t="15110"/>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093A0A13-D488-48A1-9A05-02515A4B3147}"/>
              </a:ext>
            </a:extLst>
          </p:cNvPr>
          <p:cNvPicPr>
            <a:picLocks noChangeAspect="1"/>
          </p:cNvPicPr>
          <p:nvPr/>
        </p:nvPicPr>
        <p:blipFill>
          <a:blip r:embed="rId3"/>
          <a:stretch>
            <a:fillRect/>
          </a:stretch>
        </p:blipFill>
        <p:spPr>
          <a:xfrm>
            <a:off x="3656045" y="1881847"/>
            <a:ext cx="4879910" cy="2634388"/>
          </a:xfrm>
          <a:prstGeom prst="rect">
            <a:avLst/>
          </a:prstGeom>
        </p:spPr>
      </p:pic>
    </p:spTree>
    <p:extLst>
      <p:ext uri="{BB962C8B-B14F-4D97-AF65-F5344CB8AC3E}">
        <p14:creationId xmlns:p14="http://schemas.microsoft.com/office/powerpoint/2010/main" val="392440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body of water with a blue sky and clouds&#10;&#10;Description automatically generated with low confidence">
            <a:extLst>
              <a:ext uri="{FF2B5EF4-FFF2-40B4-BE49-F238E27FC236}">
                <a16:creationId xmlns:a16="http://schemas.microsoft.com/office/drawing/2014/main" id="{20171844-1135-4EAF-9752-FB5B539AEE5D}"/>
              </a:ext>
            </a:extLst>
          </p:cNvPr>
          <p:cNvPicPr>
            <a:picLocks noChangeAspect="1"/>
          </p:cNvPicPr>
          <p:nvPr/>
        </p:nvPicPr>
        <p:blipFill rotWithShape="1">
          <a:blip r:embed="rId2"/>
          <a:srcRect t="15110"/>
          <a:stretch/>
        </p:blipFill>
        <p:spPr>
          <a:xfrm>
            <a:off x="20" y="1282"/>
            <a:ext cx="12191980" cy="6856718"/>
          </a:xfrm>
          <a:prstGeom prst="rect">
            <a:avLst/>
          </a:prstGeom>
        </p:spPr>
      </p:pic>
      <p:pic>
        <p:nvPicPr>
          <p:cNvPr id="3" name="Picture 2" descr="A group of people in a boat&#10;&#10;Description automatically generated with medium confidence">
            <a:extLst>
              <a:ext uri="{FF2B5EF4-FFF2-40B4-BE49-F238E27FC236}">
                <a16:creationId xmlns:a16="http://schemas.microsoft.com/office/drawing/2014/main" id="{50A0179A-92B9-4BED-8F16-C435CD28DB79}"/>
              </a:ext>
            </a:extLst>
          </p:cNvPr>
          <p:cNvPicPr>
            <a:picLocks noChangeAspect="1"/>
          </p:cNvPicPr>
          <p:nvPr/>
        </p:nvPicPr>
        <p:blipFill>
          <a:blip r:embed="rId3"/>
          <a:stretch>
            <a:fillRect/>
          </a:stretch>
        </p:blipFill>
        <p:spPr>
          <a:xfrm>
            <a:off x="4822372" y="2252965"/>
            <a:ext cx="2897155" cy="1973687"/>
          </a:xfrm>
          <a:prstGeom prst="rect">
            <a:avLst/>
          </a:prstGeom>
        </p:spPr>
      </p:pic>
    </p:spTree>
    <p:extLst>
      <p:ext uri="{BB962C8B-B14F-4D97-AF65-F5344CB8AC3E}">
        <p14:creationId xmlns:p14="http://schemas.microsoft.com/office/powerpoint/2010/main" val="231574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body of water with a blue sky and clouds&#10;&#10;Description automatically generated with low confidence">
            <a:extLst>
              <a:ext uri="{FF2B5EF4-FFF2-40B4-BE49-F238E27FC236}">
                <a16:creationId xmlns:a16="http://schemas.microsoft.com/office/drawing/2014/main" id="{A9DD6CD3-F0E7-4219-BB00-989F7FC2D30F}"/>
              </a:ext>
            </a:extLst>
          </p:cNvPr>
          <p:cNvPicPr>
            <a:picLocks noGrp="1" noChangeAspect="1"/>
          </p:cNvPicPr>
          <p:nvPr>
            <p:ph idx="1"/>
          </p:nvPr>
        </p:nvPicPr>
        <p:blipFill rotWithShape="1">
          <a:blip r:embed="rId2"/>
          <a:srcRect t="15110"/>
          <a:stretch/>
        </p:blipFill>
        <p:spPr>
          <a:xfrm>
            <a:off x="20" y="1282"/>
            <a:ext cx="12191980" cy="6856718"/>
          </a:xfrm>
          <a:prstGeom prst="rect">
            <a:avLst/>
          </a:prstGeom>
        </p:spPr>
      </p:pic>
      <p:pic>
        <p:nvPicPr>
          <p:cNvPr id="3" name="Picture 2" descr="A group of people in a boat&#10;&#10;Description automatically generated with medium confidence">
            <a:extLst>
              <a:ext uri="{FF2B5EF4-FFF2-40B4-BE49-F238E27FC236}">
                <a16:creationId xmlns:a16="http://schemas.microsoft.com/office/drawing/2014/main" id="{50A0179A-92B9-4BED-8F16-C435CD28DB79}"/>
              </a:ext>
            </a:extLst>
          </p:cNvPr>
          <p:cNvPicPr>
            <a:picLocks noChangeAspect="1"/>
          </p:cNvPicPr>
          <p:nvPr/>
        </p:nvPicPr>
        <p:blipFill>
          <a:blip r:embed="rId3"/>
          <a:stretch>
            <a:fillRect/>
          </a:stretch>
        </p:blipFill>
        <p:spPr>
          <a:xfrm>
            <a:off x="4822372" y="2252965"/>
            <a:ext cx="2897155" cy="1973687"/>
          </a:xfrm>
          <a:prstGeom prst="rect">
            <a:avLst/>
          </a:prstGeom>
        </p:spPr>
      </p:pic>
      <p:sp>
        <p:nvSpPr>
          <p:cNvPr id="2" name="TextBox 1">
            <a:extLst>
              <a:ext uri="{FF2B5EF4-FFF2-40B4-BE49-F238E27FC236}">
                <a16:creationId xmlns:a16="http://schemas.microsoft.com/office/drawing/2014/main" id="{B106D014-172D-475A-8C57-25DBEC3B9715}"/>
              </a:ext>
            </a:extLst>
          </p:cNvPr>
          <p:cNvSpPr txBox="1"/>
          <p:nvPr/>
        </p:nvSpPr>
        <p:spPr>
          <a:xfrm>
            <a:off x="2205135" y="410548"/>
            <a:ext cx="7947960" cy="6370975"/>
          </a:xfrm>
          <a:prstGeom prst="rect">
            <a:avLst/>
          </a:prstGeom>
          <a:noFill/>
        </p:spPr>
        <p:txBody>
          <a:bodyPr wrap="square" rtlCol="0">
            <a:spAutoFit/>
          </a:bodyPr>
          <a:lstStyle/>
          <a:p>
            <a:r>
              <a:rPr lang="en-US" sz="4800" dirty="0"/>
              <a:t>Limited food &amp; Limited Water.  </a:t>
            </a:r>
          </a:p>
          <a:p>
            <a:r>
              <a:rPr lang="en-US" sz="4800" dirty="0"/>
              <a:t>Unlimited needs.  </a:t>
            </a:r>
          </a:p>
          <a:p>
            <a:endParaRPr lang="en-US" sz="4800" dirty="0"/>
          </a:p>
          <a:p>
            <a:endParaRPr lang="en-US" sz="4800" dirty="0"/>
          </a:p>
          <a:p>
            <a:endParaRPr lang="en-US" sz="4800" dirty="0"/>
          </a:p>
          <a:p>
            <a:r>
              <a:rPr lang="en-US" sz="4800" dirty="0"/>
              <a:t>Rescue unknown.</a:t>
            </a:r>
            <a:br>
              <a:rPr lang="en-US" sz="4800" dirty="0"/>
            </a:br>
            <a:br>
              <a:rPr lang="en-US" sz="4800" dirty="0">
                <a:solidFill>
                  <a:schemeClr val="bg1"/>
                </a:solidFill>
              </a:rPr>
            </a:br>
            <a:r>
              <a:rPr lang="en-US" sz="7200" dirty="0">
                <a:solidFill>
                  <a:schemeClr val="bg1"/>
                </a:solidFill>
              </a:rPr>
              <a:t>What do you do?</a:t>
            </a:r>
            <a:endParaRPr lang="en-US" sz="4800" dirty="0">
              <a:solidFill>
                <a:schemeClr val="bg1"/>
              </a:solidFill>
            </a:endParaRPr>
          </a:p>
        </p:txBody>
      </p:sp>
    </p:spTree>
    <p:extLst>
      <p:ext uri="{BB962C8B-B14F-4D97-AF65-F5344CB8AC3E}">
        <p14:creationId xmlns:p14="http://schemas.microsoft.com/office/powerpoint/2010/main" val="22600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1642</TotalTime>
  <Words>737</Words>
  <Application>Microsoft Office PowerPoint</Application>
  <PresentationFormat>Widescreen</PresentationFormat>
  <Paragraphs>100</Paragraphs>
  <Slides>36</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-apple-system</vt:lpstr>
      <vt:lpstr>Arial</vt:lpstr>
      <vt:lpstr>Calibri</vt:lpstr>
      <vt:lpstr>Calibri Light</vt:lpstr>
      <vt:lpstr>Noto Serif</vt:lpstr>
      <vt:lpstr>Nunito</vt:lpstr>
      <vt:lpstr>Oswald</vt:lpstr>
      <vt:lpstr>Roboto</vt:lpstr>
      <vt:lpstr>Office Theme</vt:lpstr>
      <vt:lpstr>1_Office Theme</vt:lpstr>
      <vt:lpstr>NSS North Houston Space Society</vt:lpstr>
      <vt:lpstr>Agenda</vt:lpstr>
      <vt:lpstr>PowerPoint Presentation</vt:lpstr>
      <vt:lpstr>Choices  and Perspectives</vt:lpstr>
      <vt:lpstr>Imagine</vt:lpstr>
      <vt:lpstr>PowerPoint Presentation</vt:lpstr>
      <vt:lpstr>PowerPoint Presentation</vt:lpstr>
      <vt:lpstr>PowerPoint Presentation</vt:lpstr>
      <vt:lpstr>PowerPoint Presentation</vt:lpstr>
      <vt:lpstr>PowerPoint Presentation</vt:lpstr>
      <vt:lpstr>How is this different from our current life?  Are we not just on a bigger lifeboat?</vt:lpstr>
      <vt:lpstr>PowerPoint Presentation</vt:lpstr>
      <vt:lpstr>PowerPoint Presentation</vt:lpstr>
      <vt:lpstr>PowerPoint Presentation</vt:lpstr>
      <vt:lpstr>PowerPoint Presentation</vt:lpstr>
      <vt:lpstr>Would the world be a better place if we realized we are surrounded by a sea of resources and scarcity is only a lack of vision and knowledge?</vt:lpstr>
      <vt:lpstr>Monthly Meetings</vt:lpstr>
      <vt:lpstr>PowerPoint Presentation</vt:lpstr>
      <vt:lpstr>National Space Society Vision</vt:lpstr>
      <vt:lpstr>PowerPoint Presentation</vt:lpstr>
      <vt:lpstr>Meeting IS being RECORDED</vt:lpstr>
      <vt:lpstr>How to use ZOOM -  Video</vt:lpstr>
      <vt:lpstr>How to use ZOOM -  Video</vt:lpstr>
      <vt:lpstr>Agenda</vt:lpstr>
      <vt:lpstr>PowerPoint Presentation</vt:lpstr>
      <vt:lpstr>PowerPoint Presentation</vt:lpstr>
      <vt:lpstr>Inspiration 4 Launch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NSS North Houston Space Society</dc:title>
  <dc:creator>nathan price</dc:creator>
  <cp:lastModifiedBy>nathan price</cp:lastModifiedBy>
  <cp:revision>24</cp:revision>
  <dcterms:created xsi:type="dcterms:W3CDTF">2021-02-06T14:11:01Z</dcterms:created>
  <dcterms:modified xsi:type="dcterms:W3CDTF">2021-12-11T18:26:05Z</dcterms:modified>
</cp:coreProperties>
</file>