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Lst>
  <p:notesMasterIdLst>
    <p:notesMasterId r:id="rId97"/>
  </p:notesMasterIdLst>
  <p:sldIdLst>
    <p:sldId id="266" r:id="rId6"/>
    <p:sldId id="565" r:id="rId7"/>
    <p:sldId id="700" r:id="rId8"/>
    <p:sldId id="701" r:id="rId9"/>
    <p:sldId id="702" r:id="rId10"/>
    <p:sldId id="755" r:id="rId11"/>
    <p:sldId id="747" r:id="rId12"/>
    <p:sldId id="743" r:id="rId13"/>
    <p:sldId id="737" r:id="rId14"/>
    <p:sldId id="750" r:id="rId15"/>
    <p:sldId id="705" r:id="rId16"/>
    <p:sldId id="706" r:id="rId17"/>
    <p:sldId id="707" r:id="rId18"/>
    <p:sldId id="708" r:id="rId19"/>
    <p:sldId id="710" r:id="rId20"/>
    <p:sldId id="711" r:id="rId21"/>
    <p:sldId id="712" r:id="rId22"/>
    <p:sldId id="713" r:id="rId23"/>
    <p:sldId id="714" r:id="rId24"/>
    <p:sldId id="715" r:id="rId25"/>
    <p:sldId id="716" r:id="rId26"/>
    <p:sldId id="717" r:id="rId27"/>
    <p:sldId id="749" r:id="rId28"/>
    <p:sldId id="719" r:id="rId29"/>
    <p:sldId id="732" r:id="rId30"/>
    <p:sldId id="733" r:id="rId31"/>
    <p:sldId id="756" r:id="rId32"/>
    <p:sldId id="757" r:id="rId33"/>
    <p:sldId id="758" r:id="rId34"/>
    <p:sldId id="759" r:id="rId35"/>
    <p:sldId id="760" r:id="rId36"/>
    <p:sldId id="761" r:id="rId37"/>
    <p:sldId id="763" r:id="rId38"/>
    <p:sldId id="762" r:id="rId39"/>
    <p:sldId id="766" r:id="rId40"/>
    <p:sldId id="764" r:id="rId41"/>
    <p:sldId id="765" r:id="rId42"/>
    <p:sldId id="768" r:id="rId43"/>
    <p:sldId id="767" r:id="rId44"/>
    <p:sldId id="770" r:id="rId45"/>
    <p:sldId id="697" r:id="rId46"/>
    <p:sldId id="771" r:id="rId47"/>
    <p:sldId id="769" r:id="rId48"/>
    <p:sldId id="774" r:id="rId49"/>
    <p:sldId id="775" r:id="rId50"/>
    <p:sldId id="776" r:id="rId51"/>
    <p:sldId id="777" r:id="rId52"/>
    <p:sldId id="791" r:id="rId53"/>
    <p:sldId id="779" r:id="rId54"/>
    <p:sldId id="781" r:id="rId55"/>
    <p:sldId id="780" r:id="rId56"/>
    <p:sldId id="256" r:id="rId57"/>
    <p:sldId id="257" r:id="rId58"/>
    <p:sldId id="782" r:id="rId59"/>
    <p:sldId id="784" r:id="rId60"/>
    <p:sldId id="785" r:id="rId61"/>
    <p:sldId id="786" r:id="rId62"/>
    <p:sldId id="789" r:id="rId63"/>
    <p:sldId id="790" r:id="rId64"/>
    <p:sldId id="738" r:id="rId65"/>
    <p:sldId id="783" r:id="rId66"/>
    <p:sldId id="796" r:id="rId67"/>
    <p:sldId id="693" r:id="rId68"/>
    <p:sldId id="792" r:id="rId69"/>
    <p:sldId id="793" r:id="rId70"/>
    <p:sldId id="794" r:id="rId71"/>
    <p:sldId id="795" r:id="rId72"/>
    <p:sldId id="704" r:id="rId73"/>
    <p:sldId id="734" r:id="rId74"/>
    <p:sldId id="739" r:id="rId75"/>
    <p:sldId id="744" r:id="rId76"/>
    <p:sldId id="748" r:id="rId77"/>
    <p:sldId id="698" r:id="rId78"/>
    <p:sldId id="720" r:id="rId79"/>
    <p:sldId id="721" r:id="rId80"/>
    <p:sldId id="722" r:id="rId81"/>
    <p:sldId id="729" r:id="rId82"/>
    <p:sldId id="730" r:id="rId83"/>
    <p:sldId id="731" r:id="rId84"/>
    <p:sldId id="723" r:id="rId85"/>
    <p:sldId id="725" r:id="rId86"/>
    <p:sldId id="726" r:id="rId87"/>
    <p:sldId id="727" r:id="rId88"/>
    <p:sldId id="728" r:id="rId89"/>
    <p:sldId id="740" r:id="rId90"/>
    <p:sldId id="745" r:id="rId91"/>
    <p:sldId id="741" r:id="rId92"/>
    <p:sldId id="746" r:id="rId93"/>
    <p:sldId id="709" r:id="rId94"/>
    <p:sldId id="772" r:id="rId95"/>
    <p:sldId id="77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IRG" id="{46C4A12A-CC4D-47B8-B7FE-C9EA292AA3C2}">
          <p14:sldIdLst>
            <p14:sldId id="266"/>
            <p14:sldId id="565"/>
            <p14:sldId id="700"/>
            <p14:sldId id="701"/>
          </p14:sldIdLst>
        </p14:section>
        <p14:section name="Tucson" id="{223DBC90-23CA-44DD-A04B-F5048DF1B151}">
          <p14:sldIdLst>
            <p14:sldId id="702"/>
            <p14:sldId id="755"/>
            <p14:sldId id="747"/>
            <p14:sldId id="743"/>
            <p14:sldId id="737"/>
            <p14:sldId id="750"/>
            <p14:sldId id="705"/>
            <p14:sldId id="706"/>
            <p14:sldId id="707"/>
            <p14:sldId id="708"/>
            <p14:sldId id="710"/>
            <p14:sldId id="711"/>
            <p14:sldId id="712"/>
            <p14:sldId id="713"/>
            <p14:sldId id="714"/>
            <p14:sldId id="715"/>
            <p14:sldId id="716"/>
            <p14:sldId id="717"/>
          </p14:sldIdLst>
        </p14:section>
        <p14:section name="University of Arizona" id="{8FE39AF8-F2D6-4683-BFFE-4333B701AE17}">
          <p14:sldIdLst>
            <p14:sldId id="749"/>
          </p14:sldIdLst>
        </p14:section>
        <p14:section name="Interstellar Symposium" id="{B5993857-D011-468D-ADE8-1D80876FC724}">
          <p14:sldIdLst>
            <p14:sldId id="719"/>
            <p14:sldId id="732"/>
            <p14:sldId id="733"/>
            <p14:sldId id="756"/>
            <p14:sldId id="757"/>
            <p14:sldId id="758"/>
            <p14:sldId id="759"/>
            <p14:sldId id="760"/>
            <p14:sldId id="761"/>
            <p14:sldId id="763"/>
            <p14:sldId id="762"/>
            <p14:sldId id="766"/>
            <p14:sldId id="764"/>
            <p14:sldId id="765"/>
            <p14:sldId id="768"/>
            <p14:sldId id="767"/>
            <p14:sldId id="770"/>
            <p14:sldId id="697"/>
            <p14:sldId id="771"/>
            <p14:sldId id="769"/>
            <p14:sldId id="774"/>
            <p14:sldId id="775"/>
            <p14:sldId id="776"/>
            <p14:sldId id="777"/>
            <p14:sldId id="791"/>
            <p14:sldId id="779"/>
            <p14:sldId id="781"/>
            <p14:sldId id="780"/>
            <p14:sldId id="256"/>
            <p14:sldId id="257"/>
            <p14:sldId id="782"/>
            <p14:sldId id="784"/>
            <p14:sldId id="785"/>
            <p14:sldId id="786"/>
            <p14:sldId id="789"/>
            <p14:sldId id="790"/>
            <p14:sldId id="738"/>
            <p14:sldId id="783"/>
            <p14:sldId id="796"/>
            <p14:sldId id="693"/>
            <p14:sldId id="792"/>
            <p14:sldId id="793"/>
            <p14:sldId id="794"/>
            <p14:sldId id="795"/>
          </p14:sldIdLst>
        </p14:section>
        <p14:section name="backup" id="{D920FE7D-A5FA-4069-BFF9-89F788C7665E}">
          <p14:sldIdLst>
            <p14:sldId id="704"/>
            <p14:sldId id="734"/>
            <p14:sldId id="739"/>
            <p14:sldId id="744"/>
            <p14:sldId id="748"/>
            <p14:sldId id="698"/>
            <p14:sldId id="720"/>
            <p14:sldId id="721"/>
            <p14:sldId id="722"/>
            <p14:sldId id="729"/>
            <p14:sldId id="730"/>
            <p14:sldId id="731"/>
            <p14:sldId id="723"/>
            <p14:sldId id="725"/>
            <p14:sldId id="726"/>
            <p14:sldId id="727"/>
            <p14:sldId id="728"/>
            <p14:sldId id="740"/>
            <p14:sldId id="745"/>
            <p14:sldId id="741"/>
            <p14:sldId id="746"/>
            <p14:sldId id="709"/>
            <p14:sldId id="772"/>
            <p14:sldId id="7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price" initials="np" lastIdx="1" clrIdx="0">
    <p:extLst>
      <p:ext uri="{19B8F6BF-5375-455C-9EA6-DF929625EA0E}">
        <p15:presenceInfo xmlns:p15="http://schemas.microsoft.com/office/powerpoint/2012/main" userId="5c6f3ba73c762b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95226" autoAdjust="0"/>
  </p:normalViewPr>
  <p:slideViewPr>
    <p:cSldViewPr snapToGrid="0">
      <p:cViewPr varScale="1">
        <p:scale>
          <a:sx n="82" d="100"/>
          <a:sy n="82" d="100"/>
        </p:scale>
        <p:origin x="629" y="62"/>
      </p:cViewPr>
      <p:guideLst/>
    </p:cSldViewPr>
  </p:slideViewPr>
  <p:notesTextViewPr>
    <p:cViewPr>
      <p:scale>
        <a:sx n="1" d="1"/>
        <a:sy n="1" d="1"/>
      </p:scale>
      <p:origin x="0" y="0"/>
    </p:cViewPr>
  </p:notesTextViewPr>
  <p:sorterViewPr>
    <p:cViewPr>
      <p:scale>
        <a:sx n="100" d="100"/>
        <a:sy n="100" d="100"/>
      </p:scale>
      <p:origin x="0" y="-150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E3B66-8130-4577-A79F-0C5AB444D246}" type="datetimeFigureOut">
              <a:rPr lang="en-US" smtClean="0"/>
              <a:t>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8A8CE-0BFF-47F9-B1F6-376D55D71F6A}" type="slidenum">
              <a:rPr lang="en-US" smtClean="0"/>
              <a:t>‹#›</a:t>
            </a:fld>
            <a:endParaRPr lang="en-US"/>
          </a:p>
        </p:txBody>
      </p:sp>
    </p:spTree>
    <p:extLst>
      <p:ext uri="{BB962C8B-B14F-4D97-AF65-F5344CB8AC3E}">
        <p14:creationId xmlns:p14="http://schemas.microsoft.com/office/powerpoint/2010/main" val="204047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Roboto" panose="02000000000000000000" pitchFamily="2" charset="0"/>
              </a:rPr>
              <a:t>The Interstellar Research Group is a non-profit educational organization dedicated to bringing together solid, passionate individuals in order to discuss topics relevant to (eventually) turning humanity into an interstellar species. It is a forum of multidisciplinary individuals working together to facilitate solving interesting technical, economic, and social problems in our way.</a:t>
            </a:r>
          </a:p>
          <a:p>
            <a:pPr algn="l"/>
            <a:r>
              <a:rPr lang="en-US" b="0" i="0" dirty="0">
                <a:solidFill>
                  <a:srgbClr val="FFFFFF"/>
                </a:solidFill>
                <a:effectLst/>
                <a:latin typeface="Roboto" panose="02000000000000000000" pitchFamily="2" charset="0"/>
              </a:rPr>
              <a:t>The Interstellar Research Group is about taking humanity to the stars. This is a dream that may not become a reality for another millennium. Why, then, should some of the most visionary and intelligent people in the world (!!) gather at a hotel once every two years to discuss the challenges and opportunities of interstellar travel? Because we must. We are compelled by our nature to think positively about the future of humanity in a beautiful yet extremely hostile universe. Life on Earth is wonderful and we should do what we can to protect and preserve it here, and yet…</a:t>
            </a:r>
          </a:p>
          <a:p>
            <a:pPr algn="l"/>
            <a:r>
              <a:rPr lang="en-US" b="0" i="0" dirty="0">
                <a:solidFill>
                  <a:srgbClr val="FFFFFF"/>
                </a:solidFill>
                <a:effectLst/>
                <a:latin typeface="Roboto" panose="02000000000000000000" pitchFamily="2" charset="0"/>
              </a:rPr>
              <a:t>…there is more. Among the billions of galaxies, with their billions of stars and billions of planets, we sense a call to explore. A call to disperse ourselves and settle a multitude of worlds in order to preserve and protect what must be very rare indeed: a bipedal species of intelligent tool users who dare to dream, to love, to create and to aspire for more than mere survival. To survive and thrive we must push the boundaries and, well, we must go. And it isn’t too soon to prepare. There are many challenges and some of them will take generations to overcome.</a:t>
            </a:r>
          </a:p>
          <a:p>
            <a:pPr algn="l"/>
            <a:r>
              <a:rPr lang="en-US" b="0" i="0" dirty="0">
                <a:solidFill>
                  <a:srgbClr val="FFFFFF"/>
                </a:solidFill>
                <a:effectLst/>
                <a:latin typeface="Roboto" panose="02000000000000000000" pitchFamily="2" charset="0"/>
              </a:rPr>
              <a:t>Here, in various locations within a great nation, gather visionaries from many great nations to take up the challenge. Join us. Find a project that you can start and work on together. Meet that person you’ve never met and help them solve a technical or social challenge related to interstellar flight with which they’ve been wrestling. Let’s make these precious few days count. Be an active participant.</a:t>
            </a:r>
          </a:p>
        </p:txBody>
      </p:sp>
      <p:sp>
        <p:nvSpPr>
          <p:cNvPr id="4" name="Slide Number Placeholder 3"/>
          <p:cNvSpPr>
            <a:spLocks noGrp="1"/>
          </p:cNvSpPr>
          <p:nvPr>
            <p:ph type="sldNum" sz="quarter" idx="5"/>
          </p:nvPr>
        </p:nvSpPr>
        <p:spPr/>
        <p:txBody>
          <a:bodyPr/>
          <a:lstStyle/>
          <a:p>
            <a:fld id="{2618A8CE-0BFF-47F9-B1F6-376D55D71F6A}" type="slidenum">
              <a:rPr lang="en-US" smtClean="0"/>
              <a:t>3</a:t>
            </a:fld>
            <a:endParaRPr lang="en-US"/>
          </a:p>
        </p:txBody>
      </p:sp>
    </p:spTree>
    <p:extLst>
      <p:ext uri="{BB962C8B-B14F-4D97-AF65-F5344CB8AC3E}">
        <p14:creationId xmlns:p14="http://schemas.microsoft.com/office/powerpoint/2010/main" val="218588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8A8CE-0BFF-47F9-B1F6-376D55D71F6A}" type="slidenum">
              <a:rPr lang="en-US" smtClean="0"/>
              <a:t>27</a:t>
            </a:fld>
            <a:endParaRPr lang="en-US"/>
          </a:p>
        </p:txBody>
      </p:sp>
    </p:spTree>
    <p:extLst>
      <p:ext uri="{BB962C8B-B14F-4D97-AF65-F5344CB8AC3E}">
        <p14:creationId xmlns:p14="http://schemas.microsoft.com/office/powerpoint/2010/main" val="9782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https://upload.wikimedia.org/wikipedia/commons/c/cd/Radial_velocity_doppler_spectroscopy.gif</a:t>
            </a:r>
          </a:p>
        </p:txBody>
      </p:sp>
      <p:sp>
        <p:nvSpPr>
          <p:cNvPr id="4" name="Slide Number Placeholder 3"/>
          <p:cNvSpPr>
            <a:spLocks noGrp="1"/>
          </p:cNvSpPr>
          <p:nvPr>
            <p:ph type="sldNum" sz="quarter" idx="5"/>
          </p:nvPr>
        </p:nvSpPr>
        <p:spPr/>
        <p:txBody>
          <a:bodyPr/>
          <a:lstStyle/>
          <a:p>
            <a:fld id="{2618A8CE-0BFF-47F9-B1F6-376D55D71F6A}" type="slidenum">
              <a:rPr lang="en-US" smtClean="0"/>
              <a:t>41</a:t>
            </a:fld>
            <a:endParaRPr lang="en-US"/>
          </a:p>
        </p:txBody>
      </p:sp>
    </p:spTree>
    <p:extLst>
      <p:ext uri="{BB962C8B-B14F-4D97-AF65-F5344CB8AC3E}">
        <p14:creationId xmlns:p14="http://schemas.microsoft.com/office/powerpoint/2010/main" val="103788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11/6/2021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765F-08B4-4DD4-86F4-EE5090E5AF4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7AF5F2-9B45-4670-B602-9A077C9FBBB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9B4CF-B69E-4BE6-B36E-BFF62F5169C0}"/>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95EA6414-2759-4B86-8AA7-607CD593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1DA6-7E55-43A0-A640-85D89E1A72C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74380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F51-E54D-4880-B845-FE3B849D8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CF354-58EF-4FB2-B011-01599C7AA3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1AD3-2272-4F53-B191-9597DE0F33A5}"/>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26F055A2-2DA7-431E-A133-DC294191D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1AF72-8874-4EA6-AEAE-216C0C49963B}"/>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91013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2E67-F84E-406F-B1CF-48E58445651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AA396A-2747-4EAC-807B-2F5C439C7C9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DCF6E0-F811-4268-A2B3-06E668DEBE7A}"/>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C0B4E454-97D9-4FD7-B6B9-102F8B14A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0F831-025E-4AF6-9BBE-C580BD728B4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33964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38B9-E687-482B-8306-9D10A7270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413EF-2422-4902-902A-5D4DF69C58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70592-FB3E-46E6-8248-5CF946FA65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D8A46-98B2-4C6B-9B42-7E902FAC07B2}"/>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6" name="Footer Placeholder 5">
            <a:extLst>
              <a:ext uri="{FF2B5EF4-FFF2-40B4-BE49-F238E27FC236}">
                <a16:creationId xmlns:a16="http://schemas.microsoft.com/office/drawing/2014/main" id="{789C6D17-05FF-4E71-A900-DB21E970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D2D33-F996-454D-87EA-E56E90E330B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284893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86D6-964D-40D1-A709-BEC63196FE2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3B5CC-50E2-4CFC-9B17-07DED7F8638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23780-E6BC-4B0F-BFFD-B5C3B6C1D54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FA075-8825-49A8-A41B-267F61ADCBD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E17C66-610C-4A1C-9B83-023A8D37B21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126A0-3CF5-4021-A34D-FEEA7D8AEE5E}"/>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8" name="Footer Placeholder 7">
            <a:extLst>
              <a:ext uri="{FF2B5EF4-FFF2-40B4-BE49-F238E27FC236}">
                <a16:creationId xmlns:a16="http://schemas.microsoft.com/office/drawing/2014/main" id="{07CD8495-F3BD-41BC-8CD9-A2D69FE75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0E54A-0155-46E9-A5AB-7056E112E20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10552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16FB-DC87-4C56-A22F-4E02A6091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B55E2-C737-46EB-8866-7CC88D0651C0}"/>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4" name="Footer Placeholder 3">
            <a:extLst>
              <a:ext uri="{FF2B5EF4-FFF2-40B4-BE49-F238E27FC236}">
                <a16:creationId xmlns:a16="http://schemas.microsoft.com/office/drawing/2014/main" id="{06438673-E8ED-401A-AE45-90EC5F9FF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5BC65-2CB9-4643-9BC3-D90FC847051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2117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72CD8-8934-41A3-A08D-4AC5275032E6}"/>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3" name="Footer Placeholder 2">
            <a:extLst>
              <a:ext uri="{FF2B5EF4-FFF2-40B4-BE49-F238E27FC236}">
                <a16:creationId xmlns:a16="http://schemas.microsoft.com/office/drawing/2014/main" id="{EE3FF633-5509-41C1-8131-B1F25E256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BBD10-78D2-4A9F-A0F3-0A4CB39234E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6428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3638-F3C8-4862-8C5A-E4A14E6119E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095047-ACDF-4202-A981-727CE338B4D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91343-A7EE-498F-A0CD-DE3E65A9AF0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024576-9EB4-48A8-9D2B-5F253CF2603B}"/>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6" name="Footer Placeholder 5">
            <a:extLst>
              <a:ext uri="{FF2B5EF4-FFF2-40B4-BE49-F238E27FC236}">
                <a16:creationId xmlns:a16="http://schemas.microsoft.com/office/drawing/2014/main" id="{AD99BA21-DF8D-48E0-BDB7-1DBA24E70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B3A97-48AE-4340-BCB7-5634D58C1D5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07235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A227-56CB-46A4-AE7D-0FFFDC1EA1A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A010C6-B173-4C6F-83FD-6A4BFA4B5B6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9C9098-0312-4050-90DC-8EF39C66EB5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9EC4C-3A06-423E-B227-13E29ABCF17F}"/>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6" name="Footer Placeholder 5">
            <a:extLst>
              <a:ext uri="{FF2B5EF4-FFF2-40B4-BE49-F238E27FC236}">
                <a16:creationId xmlns:a16="http://schemas.microsoft.com/office/drawing/2014/main" id="{FD6CE58D-63E6-4D1D-9F1D-978043B83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90135-D09B-4B9A-AC76-A146F8653450}"/>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427320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8B5B-79EA-4679-87DA-3EBE2BF1B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C0E6C-830A-43E6-98A8-013C0B393A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650D-C00F-4A48-A2AE-871175B3E761}"/>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60438847-D9FA-4F00-A9F7-C39AF2796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4AF7C-F080-4D59-B9EB-EC67118807A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2014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E3EBC-56F3-4451-89DF-2BC90733A67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3D37C-EA79-4D5B-A590-B02866F89964}"/>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1BFD3-C2DC-4B37-B96C-E8A47CAC20D7}"/>
              </a:ext>
            </a:extLst>
          </p:cNvPr>
          <p:cNvSpPr>
            <a:spLocks noGrp="1"/>
          </p:cNvSpPr>
          <p:nvPr>
            <p:ph type="dt" sz="half" idx="10"/>
          </p:nvPr>
        </p:nvSpPr>
        <p:spPr/>
        <p:txBody>
          <a:body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909BBCDD-18A3-4D5B-8538-18F38A7C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F3763-B795-4DF9-9344-C905283E479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31164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11/6/2021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11/6/2021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11/6/2021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11/6/2021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11/6/2021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11/6/2021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11/6/2021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11/6/2021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B42A-388B-4B69-8D7D-0BC56C15589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3BF58-9C5B-4DBC-8A4A-B5109B8D9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4E3CD-5BC4-4D0C-9EFC-07D677073D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B2F080-22D5-42E0-B8AA-41D992DEED52}" type="datetimeFigureOut">
              <a:rPr lang="en-US" smtClean="0"/>
              <a:t>11/6/2021</a:t>
            </a:fld>
            <a:endParaRPr lang="en-US"/>
          </a:p>
        </p:txBody>
      </p:sp>
      <p:sp>
        <p:nvSpPr>
          <p:cNvPr id="5" name="Footer Placeholder 4">
            <a:extLst>
              <a:ext uri="{FF2B5EF4-FFF2-40B4-BE49-F238E27FC236}">
                <a16:creationId xmlns:a16="http://schemas.microsoft.com/office/drawing/2014/main" id="{B23AA0C8-9615-4F93-A212-15D7660139F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54D08-FF53-4423-9E2D-C15E493DB10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E2C89-1E8F-4A7F-8464-F7CF3B359E4F}" type="slidenum">
              <a:rPr lang="en-US" smtClean="0"/>
              <a:t>‹#›</a:t>
            </a:fld>
            <a:endParaRPr lang="en-US"/>
          </a:p>
        </p:txBody>
      </p:sp>
      <p:pic>
        <p:nvPicPr>
          <p:cNvPr id="8" name="Picture 7">
            <a:extLst>
              <a:ext uri="{FF2B5EF4-FFF2-40B4-BE49-F238E27FC236}">
                <a16:creationId xmlns:a16="http://schemas.microsoft.com/office/drawing/2014/main" id="{F4538BE7-1515-4DEA-98A7-286AFE9A0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65920" y="6207361"/>
            <a:ext cx="2926080" cy="639440"/>
          </a:xfrm>
          <a:prstGeom prst="rect">
            <a:avLst/>
          </a:prstGeom>
        </p:spPr>
      </p:pic>
    </p:spTree>
    <p:extLst>
      <p:ext uri="{BB962C8B-B14F-4D97-AF65-F5344CB8AC3E}">
        <p14:creationId xmlns:p14="http://schemas.microsoft.com/office/powerpoint/2010/main" val="24400785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a:bodyPr>
          <a:lstStyle/>
          <a:p>
            <a:r>
              <a:rPr lang="en-US" dirty="0"/>
              <a:t>Going Interstellar</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a:bodyPr>
          <a:lstStyle/>
          <a:p>
            <a:r>
              <a:rPr lang="en-US" dirty="0"/>
              <a:t>Nathan Price</a:t>
            </a:r>
          </a:p>
          <a:p>
            <a:r>
              <a:rPr lang="en-US" dirty="0"/>
              <a:t>November 6, 2021</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64AA0-C3B0-4653-A8F8-AF1D4E19DA26}"/>
              </a:ext>
            </a:extLst>
          </p:cNvPr>
          <p:cNvPicPr>
            <a:picLocks noChangeAspect="1"/>
          </p:cNvPicPr>
          <p:nvPr/>
        </p:nvPicPr>
        <p:blipFill rotWithShape="1">
          <a:blip r:embed="rId2"/>
          <a:srcRect t="5407" r="1" b="6563"/>
          <a:stretch/>
        </p:blipFill>
        <p:spPr>
          <a:xfrm>
            <a:off x="1" y="10"/>
            <a:ext cx="6050280" cy="6340632"/>
          </a:xfrm>
          <a:prstGeom prst="rect">
            <a:avLst/>
          </a:prstGeom>
        </p:spPr>
      </p:pic>
      <p:pic>
        <p:nvPicPr>
          <p:cNvPr id="4" name="Picture 2">
            <a:extLst>
              <a:ext uri="{FF2B5EF4-FFF2-40B4-BE49-F238E27FC236}">
                <a16:creationId xmlns:a16="http://schemas.microsoft.com/office/drawing/2014/main" id="{18764471-0CA3-4AD8-9372-004EE64A6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97" r="2" b="7905"/>
          <a:stretch/>
        </p:blipFill>
        <p:spPr bwMode="auto">
          <a:xfrm>
            <a:off x="6141718" y="10"/>
            <a:ext cx="6050280" cy="6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2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45FCD38-45C2-4D24-BB78-76A34186F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2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EE0DFFF-596C-426A-A29D-51581C50A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78" y="-108679"/>
            <a:ext cx="51450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32D7549-7505-44A3-847A-A71EFCCCA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85" y="7120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A5F2034-881B-4D58-BC8E-1BA50CB05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8F48D486-8CE9-4990-8A27-CDB49B160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9385E6CF-376B-4BAF-A2C0-4B08F59ACD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048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0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9454025-6BF4-4EA1-B715-79600A2C0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292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5C23745-BBAB-41C1-8E17-83CA9BF6D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6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D66E6282-19E9-4B79-91A4-2E7F1639E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41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5EBD1D41-3B79-41B7-B583-36134EBA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3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3963426-A543-418E-891F-D8B29A724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8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704F9E3-1175-49F9-8643-D7C2DD309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9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ADA3D9A-AA23-4655-A9BE-2783639A4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44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headphones&#10;&#10;Description automatically generated with medium confidence">
            <a:extLst>
              <a:ext uri="{FF2B5EF4-FFF2-40B4-BE49-F238E27FC236}">
                <a16:creationId xmlns:a16="http://schemas.microsoft.com/office/drawing/2014/main" id="{7762D8CC-DF3C-4302-9DE7-425B7391778B}"/>
              </a:ext>
            </a:extLst>
          </p:cNvPr>
          <p:cNvPicPr>
            <a:picLocks noChangeAspect="1"/>
          </p:cNvPicPr>
          <p:nvPr/>
        </p:nvPicPr>
        <p:blipFill rotWithShape="1">
          <a:blip r:embed="rId2">
            <a:alphaModFix amt="35000"/>
          </a:blip>
          <a:srcRect b="1316"/>
          <a:stretch/>
        </p:blipFill>
        <p:spPr>
          <a:xfrm>
            <a:off x="-1" y="-2"/>
            <a:ext cx="12191999" cy="6858000"/>
          </a:xfrm>
          <a:prstGeom prst="rect">
            <a:avLst/>
          </a:prstGeom>
        </p:spPr>
      </p:pic>
      <p:sp>
        <p:nvSpPr>
          <p:cNvPr id="2" name="Title 1">
            <a:extLst>
              <a:ext uri="{FF2B5EF4-FFF2-40B4-BE49-F238E27FC236}">
                <a16:creationId xmlns:a16="http://schemas.microsoft.com/office/drawing/2014/main" id="{0900ADAA-FB76-47D5-A81B-6375CD222A6B}"/>
              </a:ext>
            </a:extLst>
          </p:cNvPr>
          <p:cNvSpPr>
            <a:spLocks noGrp="1"/>
          </p:cNvSpPr>
          <p:nvPr>
            <p:ph type="title"/>
          </p:nvPr>
        </p:nvSpPr>
        <p:spPr>
          <a:xfrm>
            <a:off x="5459582" y="521595"/>
            <a:ext cx="5696097" cy="1691904"/>
          </a:xfrm>
        </p:spPr>
        <p:txBody>
          <a:bodyPr>
            <a:normAutofit/>
          </a:bodyPr>
          <a:lstStyle/>
          <a:p>
            <a:r>
              <a:rPr lang="en-US" dirty="0"/>
              <a:t>Nathan Price</a:t>
            </a:r>
          </a:p>
        </p:txBody>
      </p:sp>
      <p:sp>
        <p:nvSpPr>
          <p:cNvPr id="74" name="Rectangle 73">
            <a:extLst>
              <a:ext uri="{FF2B5EF4-FFF2-40B4-BE49-F238E27FC236}">
                <a16:creationId xmlns:a16="http://schemas.microsoft.com/office/drawing/2014/main" id="{5B3FFBAC-AB0F-448D-A038-E132C4CF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a:extLst>
              <a:ext uri="{FF2B5EF4-FFF2-40B4-BE49-F238E27FC236}">
                <a16:creationId xmlns:a16="http://schemas.microsoft.com/office/drawing/2014/main" id="{FE27EF7C-8573-4B8F-8C33-843BA35566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3"/>
          <a:stretch/>
        </p:blipFill>
        <p:spPr bwMode="auto">
          <a:xfrm>
            <a:off x="1286934" y="1254281"/>
            <a:ext cx="3364187" cy="4254879"/>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2992" y="2374385"/>
            <a:ext cx="5577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0" name="Content Placeholder 2">
            <a:extLst>
              <a:ext uri="{FF2B5EF4-FFF2-40B4-BE49-F238E27FC236}">
                <a16:creationId xmlns:a16="http://schemas.microsoft.com/office/drawing/2014/main" id="{602D3F8A-1BEB-490E-BD86-F734C5168A86}"/>
              </a:ext>
            </a:extLst>
          </p:cNvPr>
          <p:cNvSpPr>
            <a:spLocks noGrp="1"/>
          </p:cNvSpPr>
          <p:nvPr>
            <p:ph idx="1"/>
          </p:nvPr>
        </p:nvSpPr>
        <p:spPr>
          <a:xfrm>
            <a:off x="5459582" y="2535234"/>
            <a:ext cx="5696098" cy="3333857"/>
          </a:xfrm>
        </p:spPr>
        <p:txBody>
          <a:bodyPr>
            <a:normAutofit/>
          </a:bodyPr>
          <a:lstStyle/>
          <a:p>
            <a:r>
              <a:rPr lang="en-US"/>
              <a:t>Work for a software company</a:t>
            </a:r>
          </a:p>
          <a:p>
            <a:r>
              <a:rPr lang="en-US" dirty="0"/>
              <a:t>Passionate about space exploration and development</a:t>
            </a:r>
          </a:p>
          <a:p>
            <a:r>
              <a:rPr lang="en-US" dirty="0"/>
              <a:t>Founder of the North Houston Space Society (http://NorthHoustonSpace.org)</a:t>
            </a:r>
          </a:p>
          <a:p>
            <a:r>
              <a:rPr lang="en-US" dirty="0"/>
              <a:t>On a quest to interview a person a day till the end of 2024 as we Countdown to the Moon (http://CountdownToTheMoon.org)</a:t>
            </a:r>
          </a:p>
        </p:txBody>
      </p:sp>
      <p:sp>
        <p:nvSpPr>
          <p:cNvPr id="78" name="Rectangle 77">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286617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2E554E5-2AA8-4B05-B8F2-AE6182407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12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E076194-1461-4838-ACF5-C086C6206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63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296E1015-C487-4FAA-9B1B-DEC135D1F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2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226EC-6B6F-4593-882C-72A7FB5B7BC8}"/>
              </a:ext>
            </a:extLst>
          </p:cNvPr>
          <p:cNvPicPr>
            <a:picLocks noChangeAspect="1"/>
          </p:cNvPicPr>
          <p:nvPr/>
        </p:nvPicPr>
        <p:blipFill>
          <a:blip r:embed="rId2"/>
          <a:stretch>
            <a:fillRect/>
          </a:stretch>
        </p:blipFill>
        <p:spPr>
          <a:xfrm>
            <a:off x="1363570" y="159736"/>
            <a:ext cx="9464860" cy="6538527"/>
          </a:xfrm>
          <a:prstGeom prst="rect">
            <a:avLst/>
          </a:prstGeom>
        </p:spPr>
      </p:pic>
    </p:spTree>
    <p:extLst>
      <p:ext uri="{BB962C8B-B14F-4D97-AF65-F5344CB8AC3E}">
        <p14:creationId xmlns:p14="http://schemas.microsoft.com/office/powerpoint/2010/main" val="226598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678DEE2-1DBF-4E6E-A6CC-2E5ABD45F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85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94AD2DE-7246-4E8F-8AB3-D62D7A7C1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8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CE336F4-74E3-439C-8CFF-F58EFFD57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3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9D863-CB25-471D-9134-33E20F50AA2C}"/>
              </a:ext>
            </a:extLst>
          </p:cNvPr>
          <p:cNvPicPr>
            <a:picLocks noChangeAspect="1"/>
          </p:cNvPicPr>
          <p:nvPr/>
        </p:nvPicPr>
        <p:blipFill>
          <a:blip r:embed="rId3"/>
          <a:stretch>
            <a:fillRect/>
          </a:stretch>
        </p:blipFill>
        <p:spPr>
          <a:xfrm>
            <a:off x="0" y="0"/>
            <a:ext cx="7596030" cy="6858000"/>
          </a:xfrm>
          <a:prstGeom prst="rect">
            <a:avLst/>
          </a:prstGeom>
        </p:spPr>
      </p:pic>
      <p:pic>
        <p:nvPicPr>
          <p:cNvPr id="7" name="Picture 6">
            <a:extLst>
              <a:ext uri="{FF2B5EF4-FFF2-40B4-BE49-F238E27FC236}">
                <a16:creationId xmlns:a16="http://schemas.microsoft.com/office/drawing/2014/main" id="{34A74DD3-446D-4016-A036-3DFD23F6971F}"/>
              </a:ext>
            </a:extLst>
          </p:cNvPr>
          <p:cNvPicPr>
            <a:picLocks noChangeAspect="1"/>
          </p:cNvPicPr>
          <p:nvPr/>
        </p:nvPicPr>
        <p:blipFill>
          <a:blip r:embed="rId4"/>
          <a:stretch>
            <a:fillRect/>
          </a:stretch>
        </p:blipFill>
        <p:spPr>
          <a:xfrm>
            <a:off x="3389346" y="0"/>
            <a:ext cx="5121084" cy="6500423"/>
          </a:xfrm>
          <a:prstGeom prst="rect">
            <a:avLst/>
          </a:prstGeom>
        </p:spPr>
      </p:pic>
      <p:pic>
        <p:nvPicPr>
          <p:cNvPr id="9" name="Picture 8">
            <a:extLst>
              <a:ext uri="{FF2B5EF4-FFF2-40B4-BE49-F238E27FC236}">
                <a16:creationId xmlns:a16="http://schemas.microsoft.com/office/drawing/2014/main" id="{D56FC6D5-5E49-4494-AA24-D91F839EDABB}"/>
              </a:ext>
            </a:extLst>
          </p:cNvPr>
          <p:cNvPicPr>
            <a:picLocks noChangeAspect="1"/>
          </p:cNvPicPr>
          <p:nvPr/>
        </p:nvPicPr>
        <p:blipFill>
          <a:blip r:embed="rId5"/>
          <a:stretch>
            <a:fillRect/>
          </a:stretch>
        </p:blipFill>
        <p:spPr>
          <a:xfrm>
            <a:off x="6779765" y="0"/>
            <a:ext cx="5105842" cy="6637595"/>
          </a:xfrm>
          <a:prstGeom prst="rect">
            <a:avLst/>
          </a:prstGeom>
        </p:spPr>
      </p:pic>
    </p:spTree>
    <p:extLst>
      <p:ext uri="{BB962C8B-B14F-4D97-AF65-F5344CB8AC3E}">
        <p14:creationId xmlns:p14="http://schemas.microsoft.com/office/powerpoint/2010/main" val="28293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5E5D5-6F1E-460F-9B41-027FF056BFC2}"/>
              </a:ext>
            </a:extLst>
          </p:cNvPr>
          <p:cNvPicPr>
            <a:picLocks noChangeAspect="1"/>
          </p:cNvPicPr>
          <p:nvPr/>
        </p:nvPicPr>
        <p:blipFill rotWithShape="1">
          <a:blip r:embed="rId2"/>
          <a:srcRect l="5095" r="1126" b="-1"/>
          <a:stretch/>
        </p:blipFill>
        <p:spPr>
          <a:xfrm>
            <a:off x="20" y="10"/>
            <a:ext cx="12191980" cy="6857990"/>
          </a:xfrm>
          <a:prstGeom prst="rect">
            <a:avLst/>
          </a:prstGeom>
        </p:spPr>
      </p:pic>
    </p:spTree>
    <p:extLst>
      <p:ext uri="{BB962C8B-B14F-4D97-AF65-F5344CB8AC3E}">
        <p14:creationId xmlns:p14="http://schemas.microsoft.com/office/powerpoint/2010/main" val="1557675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3CD1C-93AA-46E6-8FBE-A57BD9E22447}"/>
              </a:ext>
            </a:extLst>
          </p:cNvPr>
          <p:cNvPicPr>
            <a:picLocks noChangeAspect="1"/>
          </p:cNvPicPr>
          <p:nvPr/>
        </p:nvPicPr>
        <p:blipFill rotWithShape="1">
          <a:blip r:embed="rId2"/>
          <a:srcRect r="9777" b="-1"/>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D77643BD-7587-4F88-831A-62C39CA4A256}"/>
              </a:ext>
            </a:extLst>
          </p:cNvPr>
          <p:cNvPicPr>
            <a:picLocks noChangeAspect="1"/>
          </p:cNvPicPr>
          <p:nvPr/>
        </p:nvPicPr>
        <p:blipFill>
          <a:blip r:embed="rId3"/>
          <a:stretch>
            <a:fillRect/>
          </a:stretch>
        </p:blipFill>
        <p:spPr>
          <a:xfrm>
            <a:off x="10827882" y="6560784"/>
            <a:ext cx="1364098" cy="297206"/>
          </a:xfrm>
          <a:prstGeom prst="rect">
            <a:avLst/>
          </a:prstGeom>
        </p:spPr>
      </p:pic>
    </p:spTree>
    <p:extLst>
      <p:ext uri="{BB962C8B-B14F-4D97-AF65-F5344CB8AC3E}">
        <p14:creationId xmlns:p14="http://schemas.microsoft.com/office/powerpoint/2010/main" val="221765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terstellar Research Group">
            <a:extLst>
              <a:ext uri="{FF2B5EF4-FFF2-40B4-BE49-F238E27FC236}">
                <a16:creationId xmlns:a16="http://schemas.microsoft.com/office/drawing/2014/main" id="{D63D3E27-28DE-467D-8615-61A72893A2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1244" y="-270934"/>
            <a:ext cx="6807686" cy="680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224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AC43C-F570-4656-AE3E-840057888EE3}"/>
              </a:ext>
            </a:extLst>
          </p:cNvPr>
          <p:cNvPicPr>
            <a:picLocks noChangeAspect="1"/>
          </p:cNvPicPr>
          <p:nvPr/>
        </p:nvPicPr>
        <p:blipFill rotWithShape="1">
          <a:blip r:embed="rId2"/>
          <a:srcRect r="1111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7365EA56-EB83-4412-8F9E-CF90ADD3146F}"/>
              </a:ext>
            </a:extLst>
          </p:cNvPr>
          <p:cNvPicPr>
            <a:picLocks noChangeAspect="1"/>
          </p:cNvPicPr>
          <p:nvPr/>
        </p:nvPicPr>
        <p:blipFill>
          <a:blip r:embed="rId3"/>
          <a:stretch>
            <a:fillRect/>
          </a:stretch>
        </p:blipFill>
        <p:spPr>
          <a:xfrm>
            <a:off x="10824727" y="6556119"/>
            <a:ext cx="1364098" cy="297206"/>
          </a:xfrm>
          <a:prstGeom prst="rect">
            <a:avLst/>
          </a:prstGeom>
        </p:spPr>
      </p:pic>
    </p:spTree>
    <p:extLst>
      <p:ext uri="{BB962C8B-B14F-4D97-AF65-F5344CB8AC3E}">
        <p14:creationId xmlns:p14="http://schemas.microsoft.com/office/powerpoint/2010/main" val="3839829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AE827-C256-4D76-97F3-9A3C82138A60}"/>
              </a:ext>
            </a:extLst>
          </p:cNvPr>
          <p:cNvPicPr>
            <a:picLocks noChangeAspect="1"/>
          </p:cNvPicPr>
          <p:nvPr/>
        </p:nvPicPr>
        <p:blipFill rotWithShape="1">
          <a:blip r:embed="rId2"/>
          <a:srcRect l="3752" r="6026" b="-1"/>
          <a:stretch/>
        </p:blipFill>
        <p:spPr>
          <a:xfrm>
            <a:off x="690485" y="10"/>
            <a:ext cx="12191980" cy="6857990"/>
          </a:xfrm>
          <a:prstGeom prst="rect">
            <a:avLst/>
          </a:prstGeom>
        </p:spPr>
      </p:pic>
      <p:sp>
        <p:nvSpPr>
          <p:cNvPr id="8" name="Rectangle 7">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40A7D48-E34B-48B8-B778-D26D84A9E7E2}"/>
              </a:ext>
            </a:extLst>
          </p:cNvPr>
          <p:cNvPicPr>
            <a:picLocks noChangeAspect="1"/>
          </p:cNvPicPr>
          <p:nvPr/>
        </p:nvPicPr>
        <p:blipFill>
          <a:blip r:embed="rId3"/>
          <a:stretch>
            <a:fillRect/>
          </a:stretch>
        </p:blipFill>
        <p:spPr>
          <a:xfrm>
            <a:off x="10827902" y="6560784"/>
            <a:ext cx="1364098" cy="297206"/>
          </a:xfrm>
          <a:prstGeom prst="rect">
            <a:avLst/>
          </a:prstGeom>
        </p:spPr>
      </p:pic>
    </p:spTree>
    <p:extLst>
      <p:ext uri="{BB962C8B-B14F-4D97-AF65-F5344CB8AC3E}">
        <p14:creationId xmlns:p14="http://schemas.microsoft.com/office/powerpoint/2010/main" val="3072330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D105B-B32F-4B1F-A522-3ADF552AA12A}"/>
              </a:ext>
            </a:extLst>
          </p:cNvPr>
          <p:cNvPicPr>
            <a:picLocks noChangeAspect="1"/>
          </p:cNvPicPr>
          <p:nvPr/>
        </p:nvPicPr>
        <p:blipFill>
          <a:blip r:embed="rId2"/>
          <a:stretch>
            <a:fillRect/>
          </a:stretch>
        </p:blipFill>
        <p:spPr>
          <a:xfrm>
            <a:off x="0" y="385660"/>
            <a:ext cx="12112612" cy="6203826"/>
          </a:xfrm>
          <a:prstGeom prst="rect">
            <a:avLst/>
          </a:prstGeom>
        </p:spPr>
      </p:pic>
      <p:pic>
        <p:nvPicPr>
          <p:cNvPr id="5" name="Picture 4">
            <a:extLst>
              <a:ext uri="{FF2B5EF4-FFF2-40B4-BE49-F238E27FC236}">
                <a16:creationId xmlns:a16="http://schemas.microsoft.com/office/drawing/2014/main" id="{DDD48E5B-35C7-4374-AA28-2F18FE645B23}"/>
              </a:ext>
            </a:extLst>
          </p:cNvPr>
          <p:cNvPicPr>
            <a:picLocks noChangeAspect="1"/>
          </p:cNvPicPr>
          <p:nvPr/>
        </p:nvPicPr>
        <p:blipFill>
          <a:blip r:embed="rId3"/>
          <a:stretch>
            <a:fillRect/>
          </a:stretch>
        </p:blipFill>
        <p:spPr>
          <a:xfrm>
            <a:off x="0" y="6472340"/>
            <a:ext cx="1364098" cy="297206"/>
          </a:xfrm>
          <a:prstGeom prst="rect">
            <a:avLst/>
          </a:prstGeom>
        </p:spPr>
      </p:pic>
    </p:spTree>
    <p:extLst>
      <p:ext uri="{BB962C8B-B14F-4D97-AF65-F5344CB8AC3E}">
        <p14:creationId xmlns:p14="http://schemas.microsoft.com/office/powerpoint/2010/main" val="3924062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704F9E3-1175-49F9-8643-D7C2DD309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846" y="-3338286"/>
            <a:ext cx="9148308" cy="1219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2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989923-9D53-45EB-8C40-35658BCA979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888343" y="-39077"/>
            <a:ext cx="6850743" cy="685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5720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96519F1-A960-4E9A-8148-04B3CE876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594" y="2095776"/>
            <a:ext cx="9194698" cy="39230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FE9018-25E6-4CAB-9463-A1F12A6A4D88}"/>
              </a:ext>
            </a:extLst>
          </p:cNvPr>
          <p:cNvSpPr txBox="1"/>
          <p:nvPr/>
        </p:nvSpPr>
        <p:spPr>
          <a:xfrm>
            <a:off x="1505338" y="363894"/>
            <a:ext cx="9181323" cy="1200329"/>
          </a:xfrm>
          <a:prstGeom prst="rect">
            <a:avLst/>
          </a:prstGeom>
          <a:noFill/>
        </p:spPr>
        <p:txBody>
          <a:bodyPr wrap="square" rtlCol="0">
            <a:spAutoFit/>
          </a:bodyPr>
          <a:lstStyle/>
          <a:p>
            <a:pPr algn="ctr"/>
            <a:r>
              <a:rPr lang="en-US" sz="7200" dirty="0"/>
              <a:t>Transit Method</a:t>
            </a:r>
          </a:p>
        </p:txBody>
      </p:sp>
    </p:spTree>
    <p:extLst>
      <p:ext uri="{BB962C8B-B14F-4D97-AF65-F5344CB8AC3E}">
        <p14:creationId xmlns:p14="http://schemas.microsoft.com/office/powerpoint/2010/main" val="2480015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D68C3D4-5675-47B3-BDC4-5211D9970EEE}"/>
              </a:ext>
            </a:extLst>
          </p:cNvPr>
          <p:cNvPicPr>
            <a:picLocks noChangeAspect="1"/>
          </p:cNvPicPr>
          <p:nvPr/>
        </p:nvPicPr>
        <p:blipFill rotWithShape="1">
          <a:blip r:embed="rId2"/>
          <a:srcRect r="10221" b="-1"/>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0841FE8D-8C6A-4471-AD52-D29B8AECA72D}"/>
              </a:ext>
            </a:extLst>
          </p:cNvPr>
          <p:cNvPicPr>
            <a:picLocks noChangeAspect="1"/>
          </p:cNvPicPr>
          <p:nvPr/>
        </p:nvPicPr>
        <p:blipFill>
          <a:blip r:embed="rId3"/>
          <a:stretch>
            <a:fillRect/>
          </a:stretch>
        </p:blipFill>
        <p:spPr>
          <a:xfrm>
            <a:off x="10827882" y="6560784"/>
            <a:ext cx="1364098" cy="297206"/>
          </a:xfrm>
          <a:prstGeom prst="rect">
            <a:avLst/>
          </a:prstGeom>
        </p:spPr>
      </p:pic>
    </p:spTree>
    <p:extLst>
      <p:ext uri="{BB962C8B-B14F-4D97-AF65-F5344CB8AC3E}">
        <p14:creationId xmlns:p14="http://schemas.microsoft.com/office/powerpoint/2010/main" val="198579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5DAA68-D458-4E08-85DF-55AF8F861348}"/>
              </a:ext>
            </a:extLst>
          </p:cNvPr>
          <p:cNvPicPr>
            <a:picLocks noChangeAspect="1"/>
          </p:cNvPicPr>
          <p:nvPr/>
        </p:nvPicPr>
        <p:blipFill rotWithShape="1">
          <a:blip r:embed="rId2"/>
          <a:srcRect l="8219" r="1116" b="1"/>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CDB60FEC-4640-4E53-B84D-E6C7C82673A1}"/>
              </a:ext>
            </a:extLst>
          </p:cNvPr>
          <p:cNvPicPr>
            <a:picLocks noChangeAspect="1"/>
          </p:cNvPicPr>
          <p:nvPr/>
        </p:nvPicPr>
        <p:blipFill>
          <a:blip r:embed="rId3"/>
          <a:stretch>
            <a:fillRect/>
          </a:stretch>
        </p:blipFill>
        <p:spPr>
          <a:xfrm>
            <a:off x="10827882" y="6546788"/>
            <a:ext cx="1364098" cy="297206"/>
          </a:xfrm>
          <a:prstGeom prst="rect">
            <a:avLst/>
          </a:prstGeom>
        </p:spPr>
      </p:pic>
    </p:spTree>
    <p:extLst>
      <p:ext uri="{BB962C8B-B14F-4D97-AF65-F5344CB8AC3E}">
        <p14:creationId xmlns:p14="http://schemas.microsoft.com/office/powerpoint/2010/main" val="637357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25068-289D-4CFA-9B91-B23D7CDBF52D}"/>
              </a:ext>
            </a:extLst>
          </p:cNvPr>
          <p:cNvPicPr>
            <a:picLocks noChangeAspect="1"/>
          </p:cNvPicPr>
          <p:nvPr/>
        </p:nvPicPr>
        <p:blipFill>
          <a:blip r:embed="rId2"/>
          <a:stretch>
            <a:fillRect/>
          </a:stretch>
        </p:blipFill>
        <p:spPr>
          <a:xfrm>
            <a:off x="648929" y="86032"/>
            <a:ext cx="11347598" cy="6685935"/>
          </a:xfrm>
          <a:prstGeom prst="rect">
            <a:avLst/>
          </a:prstGeom>
        </p:spPr>
      </p:pic>
    </p:spTree>
    <p:extLst>
      <p:ext uri="{BB962C8B-B14F-4D97-AF65-F5344CB8AC3E}">
        <p14:creationId xmlns:p14="http://schemas.microsoft.com/office/powerpoint/2010/main" val="22548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50367-5235-46CE-B3B4-DF8D9384D7DD}"/>
              </a:ext>
            </a:extLst>
          </p:cNvPr>
          <p:cNvPicPr>
            <a:picLocks noChangeAspect="1"/>
          </p:cNvPicPr>
          <p:nvPr/>
        </p:nvPicPr>
        <p:blipFill>
          <a:blip r:embed="rId2"/>
          <a:stretch>
            <a:fillRect/>
          </a:stretch>
        </p:blipFill>
        <p:spPr>
          <a:xfrm>
            <a:off x="-1" y="-1"/>
            <a:ext cx="12184959" cy="6204857"/>
          </a:xfrm>
          <a:prstGeom prst="rect">
            <a:avLst/>
          </a:prstGeom>
        </p:spPr>
      </p:pic>
      <p:pic>
        <p:nvPicPr>
          <p:cNvPr id="5" name="Picture 4">
            <a:extLst>
              <a:ext uri="{FF2B5EF4-FFF2-40B4-BE49-F238E27FC236}">
                <a16:creationId xmlns:a16="http://schemas.microsoft.com/office/drawing/2014/main" id="{A7622526-7DE3-4310-AB00-0E94E0C6C395}"/>
              </a:ext>
            </a:extLst>
          </p:cNvPr>
          <p:cNvPicPr>
            <a:picLocks noChangeAspect="1"/>
          </p:cNvPicPr>
          <p:nvPr/>
        </p:nvPicPr>
        <p:blipFill>
          <a:blip r:embed="rId3"/>
          <a:stretch>
            <a:fillRect/>
          </a:stretch>
        </p:blipFill>
        <p:spPr>
          <a:xfrm>
            <a:off x="10827902" y="6560794"/>
            <a:ext cx="1364098" cy="297206"/>
          </a:xfrm>
          <a:prstGeom prst="rect">
            <a:avLst/>
          </a:prstGeom>
        </p:spPr>
      </p:pic>
    </p:spTree>
    <p:extLst>
      <p:ext uri="{BB962C8B-B14F-4D97-AF65-F5344CB8AC3E}">
        <p14:creationId xmlns:p14="http://schemas.microsoft.com/office/powerpoint/2010/main" val="1813841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BC7C-BB48-4F60-B3F3-F8F02B4BCD7F}"/>
              </a:ext>
            </a:extLst>
          </p:cNvPr>
          <p:cNvSpPr>
            <a:spLocks noGrp="1"/>
          </p:cNvSpPr>
          <p:nvPr>
            <p:ph type="title" idx="4294967295"/>
          </p:nvPr>
        </p:nvSpPr>
        <p:spPr>
          <a:xfrm>
            <a:off x="1668905" y="302328"/>
            <a:ext cx="9723620" cy="507141"/>
          </a:xfrm>
        </p:spPr>
        <p:txBody>
          <a:bodyPr>
            <a:normAutofit fontScale="90000"/>
          </a:bodyPr>
          <a:lstStyle/>
          <a:p>
            <a:r>
              <a:rPr lang="en-US" dirty="0"/>
              <a:t>Semi-Annual Interstellar Symposium</a:t>
            </a:r>
          </a:p>
        </p:txBody>
      </p:sp>
      <p:pic>
        <p:nvPicPr>
          <p:cNvPr id="5" name="Picture 4">
            <a:extLst>
              <a:ext uri="{FF2B5EF4-FFF2-40B4-BE49-F238E27FC236}">
                <a16:creationId xmlns:a16="http://schemas.microsoft.com/office/drawing/2014/main" id="{74AE7C80-13B2-44C0-B290-7E918632A0DA}"/>
              </a:ext>
            </a:extLst>
          </p:cNvPr>
          <p:cNvPicPr>
            <a:picLocks noChangeAspect="1"/>
          </p:cNvPicPr>
          <p:nvPr/>
        </p:nvPicPr>
        <p:blipFill>
          <a:blip r:embed="rId2"/>
          <a:stretch>
            <a:fillRect/>
          </a:stretch>
        </p:blipFill>
        <p:spPr>
          <a:xfrm>
            <a:off x="0" y="753851"/>
            <a:ext cx="8055038" cy="6104149"/>
          </a:xfrm>
          <a:prstGeom prst="rect">
            <a:avLst/>
          </a:prstGeom>
        </p:spPr>
      </p:pic>
      <p:pic>
        <p:nvPicPr>
          <p:cNvPr id="7" name="Picture 6">
            <a:extLst>
              <a:ext uri="{FF2B5EF4-FFF2-40B4-BE49-F238E27FC236}">
                <a16:creationId xmlns:a16="http://schemas.microsoft.com/office/drawing/2014/main" id="{DEEF0F75-434F-4883-B77C-DB283AA2DFBE}"/>
              </a:ext>
            </a:extLst>
          </p:cNvPr>
          <p:cNvPicPr>
            <a:picLocks noChangeAspect="1"/>
          </p:cNvPicPr>
          <p:nvPr/>
        </p:nvPicPr>
        <p:blipFill>
          <a:blip r:embed="rId3"/>
          <a:stretch>
            <a:fillRect/>
          </a:stretch>
        </p:blipFill>
        <p:spPr>
          <a:xfrm>
            <a:off x="8199942" y="957794"/>
            <a:ext cx="4252508" cy="4942411"/>
          </a:xfrm>
          <a:prstGeom prst="rect">
            <a:avLst/>
          </a:prstGeom>
        </p:spPr>
      </p:pic>
    </p:spTree>
    <p:extLst>
      <p:ext uri="{BB962C8B-B14F-4D97-AF65-F5344CB8AC3E}">
        <p14:creationId xmlns:p14="http://schemas.microsoft.com/office/powerpoint/2010/main" val="729093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7D9C9-A857-4B48-AAE7-4553C04B3782}"/>
              </a:ext>
            </a:extLst>
          </p:cNvPr>
          <p:cNvPicPr>
            <a:picLocks noChangeAspect="1"/>
          </p:cNvPicPr>
          <p:nvPr/>
        </p:nvPicPr>
        <p:blipFill>
          <a:blip r:embed="rId2"/>
          <a:stretch>
            <a:fillRect/>
          </a:stretch>
        </p:blipFill>
        <p:spPr>
          <a:xfrm>
            <a:off x="0" y="1179870"/>
            <a:ext cx="12199522" cy="4090219"/>
          </a:xfrm>
          <a:prstGeom prst="rect">
            <a:avLst/>
          </a:prstGeom>
        </p:spPr>
      </p:pic>
      <p:pic>
        <p:nvPicPr>
          <p:cNvPr id="5" name="Picture 4">
            <a:extLst>
              <a:ext uri="{FF2B5EF4-FFF2-40B4-BE49-F238E27FC236}">
                <a16:creationId xmlns:a16="http://schemas.microsoft.com/office/drawing/2014/main" id="{298A2D61-A698-4CB4-A65A-47F699A9EB1C}"/>
              </a:ext>
            </a:extLst>
          </p:cNvPr>
          <p:cNvPicPr>
            <a:picLocks noChangeAspect="1"/>
          </p:cNvPicPr>
          <p:nvPr/>
        </p:nvPicPr>
        <p:blipFill>
          <a:blip r:embed="rId3"/>
          <a:stretch>
            <a:fillRect/>
          </a:stretch>
        </p:blipFill>
        <p:spPr>
          <a:xfrm>
            <a:off x="10827902" y="6560794"/>
            <a:ext cx="1364098" cy="297206"/>
          </a:xfrm>
          <a:prstGeom prst="rect">
            <a:avLst/>
          </a:prstGeom>
        </p:spPr>
      </p:pic>
    </p:spTree>
    <p:extLst>
      <p:ext uri="{BB962C8B-B14F-4D97-AF65-F5344CB8AC3E}">
        <p14:creationId xmlns:p14="http://schemas.microsoft.com/office/powerpoint/2010/main" val="244928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3ECD13-AD9C-4785-ADCD-DB70F1CC2A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8766" y="225139"/>
            <a:ext cx="11053234" cy="6632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32E9D5-94CE-4DA8-A9E3-E859167A069B}"/>
              </a:ext>
            </a:extLst>
          </p:cNvPr>
          <p:cNvSpPr/>
          <p:nvPr/>
        </p:nvSpPr>
        <p:spPr>
          <a:xfrm>
            <a:off x="0" y="5243804"/>
            <a:ext cx="6522098" cy="1614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052847-8EF8-4F90-9275-20AEB675B150}"/>
              </a:ext>
            </a:extLst>
          </p:cNvPr>
          <p:cNvSpPr/>
          <p:nvPr/>
        </p:nvSpPr>
        <p:spPr>
          <a:xfrm>
            <a:off x="6095999" y="-1"/>
            <a:ext cx="6096001" cy="5346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B628D2-656D-4720-BDBD-442AA875A538}"/>
              </a:ext>
            </a:extLst>
          </p:cNvPr>
          <p:cNvSpPr/>
          <p:nvPr/>
        </p:nvSpPr>
        <p:spPr>
          <a:xfrm>
            <a:off x="6096000" y="5346441"/>
            <a:ext cx="6096000" cy="151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48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297977-161A-4C2B-90BE-2771070E8A84}"/>
              </a:ext>
            </a:extLst>
          </p:cNvPr>
          <p:cNvSpPr txBox="1"/>
          <p:nvPr/>
        </p:nvSpPr>
        <p:spPr>
          <a:xfrm>
            <a:off x="1660850" y="1716833"/>
            <a:ext cx="9741158" cy="2800767"/>
          </a:xfrm>
          <a:prstGeom prst="rect">
            <a:avLst/>
          </a:prstGeom>
          <a:noFill/>
        </p:spPr>
        <p:txBody>
          <a:bodyPr wrap="square" rtlCol="0">
            <a:spAutoFit/>
          </a:bodyPr>
          <a:lstStyle/>
          <a:p>
            <a:r>
              <a:rPr lang="en-US" sz="8800" dirty="0"/>
              <a:t>To see more </a:t>
            </a:r>
          </a:p>
          <a:p>
            <a:r>
              <a:rPr lang="en-US" sz="8800" dirty="0"/>
              <a:t>you need better Eyes</a:t>
            </a:r>
          </a:p>
        </p:txBody>
      </p:sp>
    </p:spTree>
    <p:extLst>
      <p:ext uri="{BB962C8B-B14F-4D97-AF65-F5344CB8AC3E}">
        <p14:creationId xmlns:p14="http://schemas.microsoft.com/office/powerpoint/2010/main" val="3691738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pace shuttle in space&#10;&#10;Description automatically generated with low confidence">
            <a:extLst>
              <a:ext uri="{FF2B5EF4-FFF2-40B4-BE49-F238E27FC236}">
                <a16:creationId xmlns:a16="http://schemas.microsoft.com/office/drawing/2014/main" id="{D8EB7616-1D0A-44F5-A7D3-1C96C92EC275}"/>
              </a:ext>
            </a:extLst>
          </p:cNvPr>
          <p:cNvPicPr>
            <a:picLocks noChangeAspect="1"/>
          </p:cNvPicPr>
          <p:nvPr/>
        </p:nvPicPr>
        <p:blipFill rotWithShape="1">
          <a:blip r:embed="rId2"/>
          <a:srcRect t="641" b="2376"/>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E9638CB1-B4C9-4CD4-9287-80FA6F158D8E}"/>
              </a:ext>
            </a:extLst>
          </p:cNvPr>
          <p:cNvPicPr>
            <a:picLocks noChangeAspect="1"/>
          </p:cNvPicPr>
          <p:nvPr/>
        </p:nvPicPr>
        <p:blipFill>
          <a:blip r:embed="rId3"/>
          <a:stretch>
            <a:fillRect/>
          </a:stretch>
        </p:blipFill>
        <p:spPr>
          <a:xfrm>
            <a:off x="0" y="0"/>
            <a:ext cx="4850745" cy="2812026"/>
          </a:xfrm>
          <a:prstGeom prst="rect">
            <a:avLst/>
          </a:prstGeom>
        </p:spPr>
      </p:pic>
    </p:spTree>
    <p:extLst>
      <p:ext uri="{BB962C8B-B14F-4D97-AF65-F5344CB8AC3E}">
        <p14:creationId xmlns:p14="http://schemas.microsoft.com/office/powerpoint/2010/main" val="40423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3E404-2A80-453E-A069-E78575BDE545}"/>
              </a:ext>
            </a:extLst>
          </p:cNvPr>
          <p:cNvPicPr>
            <a:picLocks noChangeAspect="1"/>
          </p:cNvPicPr>
          <p:nvPr/>
        </p:nvPicPr>
        <p:blipFill>
          <a:blip r:embed="rId2"/>
          <a:stretch>
            <a:fillRect/>
          </a:stretch>
        </p:blipFill>
        <p:spPr>
          <a:xfrm>
            <a:off x="0" y="0"/>
            <a:ext cx="12150001" cy="6858000"/>
          </a:xfrm>
          <a:prstGeom prst="rect">
            <a:avLst/>
          </a:prstGeom>
        </p:spPr>
      </p:pic>
      <p:pic>
        <p:nvPicPr>
          <p:cNvPr id="5" name="Picture 4">
            <a:extLst>
              <a:ext uri="{FF2B5EF4-FFF2-40B4-BE49-F238E27FC236}">
                <a16:creationId xmlns:a16="http://schemas.microsoft.com/office/drawing/2014/main" id="{4E2B0565-E5EE-41F3-B1C0-3634FBFFAA1D}"/>
              </a:ext>
            </a:extLst>
          </p:cNvPr>
          <p:cNvPicPr>
            <a:picLocks noChangeAspect="1"/>
          </p:cNvPicPr>
          <p:nvPr/>
        </p:nvPicPr>
        <p:blipFill>
          <a:blip r:embed="rId3"/>
          <a:stretch>
            <a:fillRect/>
          </a:stretch>
        </p:blipFill>
        <p:spPr>
          <a:xfrm>
            <a:off x="10785903" y="6546798"/>
            <a:ext cx="1364098" cy="297206"/>
          </a:xfrm>
          <a:prstGeom prst="rect">
            <a:avLst/>
          </a:prstGeom>
        </p:spPr>
      </p:pic>
    </p:spTree>
    <p:extLst>
      <p:ext uri="{BB962C8B-B14F-4D97-AF65-F5344CB8AC3E}">
        <p14:creationId xmlns:p14="http://schemas.microsoft.com/office/powerpoint/2010/main" val="3093865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27CD3-58B3-41CA-BA7B-1DFEADFC2664}"/>
              </a:ext>
            </a:extLst>
          </p:cNvPr>
          <p:cNvPicPr>
            <a:picLocks noChangeAspect="1"/>
          </p:cNvPicPr>
          <p:nvPr/>
        </p:nvPicPr>
        <p:blipFill>
          <a:blip r:embed="rId2"/>
          <a:stretch>
            <a:fillRect/>
          </a:stretch>
        </p:blipFill>
        <p:spPr>
          <a:xfrm>
            <a:off x="0" y="0"/>
            <a:ext cx="12205096" cy="6858000"/>
          </a:xfrm>
          <a:prstGeom prst="rect">
            <a:avLst/>
          </a:prstGeom>
        </p:spPr>
      </p:pic>
      <p:pic>
        <p:nvPicPr>
          <p:cNvPr id="5" name="Picture 4">
            <a:extLst>
              <a:ext uri="{FF2B5EF4-FFF2-40B4-BE49-F238E27FC236}">
                <a16:creationId xmlns:a16="http://schemas.microsoft.com/office/drawing/2014/main" id="{35DA9C2F-C8B7-4051-B146-F2C138E0B5A2}"/>
              </a:ext>
            </a:extLst>
          </p:cNvPr>
          <p:cNvPicPr>
            <a:picLocks noChangeAspect="1"/>
          </p:cNvPicPr>
          <p:nvPr/>
        </p:nvPicPr>
        <p:blipFill>
          <a:blip r:embed="rId3"/>
          <a:stretch>
            <a:fillRect/>
          </a:stretch>
        </p:blipFill>
        <p:spPr>
          <a:xfrm>
            <a:off x="10840998" y="6560794"/>
            <a:ext cx="1364098" cy="297206"/>
          </a:xfrm>
          <a:prstGeom prst="rect">
            <a:avLst/>
          </a:prstGeom>
        </p:spPr>
      </p:pic>
    </p:spTree>
    <p:extLst>
      <p:ext uri="{BB962C8B-B14F-4D97-AF65-F5344CB8AC3E}">
        <p14:creationId xmlns:p14="http://schemas.microsoft.com/office/powerpoint/2010/main" val="1381203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B6ABA-2315-4BAB-8872-BEB0D4FD2585}"/>
              </a:ext>
            </a:extLst>
          </p:cNvPr>
          <p:cNvPicPr>
            <a:picLocks noChangeAspect="1"/>
          </p:cNvPicPr>
          <p:nvPr/>
        </p:nvPicPr>
        <p:blipFill rotWithShape="1">
          <a:blip r:embed="rId2"/>
          <a:srcRect r="3557" b="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1862F1AD-305D-40FF-A056-31A02C4FB729}"/>
              </a:ext>
            </a:extLst>
          </p:cNvPr>
          <p:cNvPicPr>
            <a:picLocks noChangeAspect="1"/>
          </p:cNvPicPr>
          <p:nvPr/>
        </p:nvPicPr>
        <p:blipFill>
          <a:blip r:embed="rId3"/>
          <a:stretch>
            <a:fillRect/>
          </a:stretch>
        </p:blipFill>
        <p:spPr>
          <a:xfrm>
            <a:off x="10827902" y="6546788"/>
            <a:ext cx="1364098" cy="297206"/>
          </a:xfrm>
          <a:prstGeom prst="rect">
            <a:avLst/>
          </a:prstGeom>
        </p:spPr>
      </p:pic>
    </p:spTree>
    <p:extLst>
      <p:ext uri="{BB962C8B-B14F-4D97-AF65-F5344CB8AC3E}">
        <p14:creationId xmlns:p14="http://schemas.microsoft.com/office/powerpoint/2010/main" val="3536621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A6776-3A87-4246-8DB7-2017920C38C6}"/>
              </a:ext>
            </a:extLst>
          </p:cNvPr>
          <p:cNvPicPr>
            <a:picLocks noChangeAspect="1"/>
          </p:cNvPicPr>
          <p:nvPr/>
        </p:nvPicPr>
        <p:blipFill>
          <a:blip r:embed="rId2"/>
          <a:stretch>
            <a:fillRect/>
          </a:stretch>
        </p:blipFill>
        <p:spPr>
          <a:xfrm>
            <a:off x="0" y="1262892"/>
            <a:ext cx="16548483" cy="3063302"/>
          </a:xfrm>
          <a:prstGeom prst="rect">
            <a:avLst/>
          </a:prstGeom>
        </p:spPr>
      </p:pic>
    </p:spTree>
    <p:extLst>
      <p:ext uri="{BB962C8B-B14F-4D97-AF65-F5344CB8AC3E}">
        <p14:creationId xmlns:p14="http://schemas.microsoft.com/office/powerpoint/2010/main" val="1708806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AA9A59-05C4-4E87-AB5A-4691A23DB5FA}"/>
              </a:ext>
            </a:extLst>
          </p:cNvPr>
          <p:cNvSpPr>
            <a:spLocks noGrp="1"/>
          </p:cNvSpPr>
          <p:nvPr>
            <p:ph type="ctrTitle"/>
          </p:nvPr>
        </p:nvSpPr>
        <p:spPr/>
        <p:txBody>
          <a:bodyPr/>
          <a:lstStyle/>
          <a:p>
            <a:r>
              <a:rPr lang="en-US" dirty="0"/>
              <a:t>A Few More Topics to Breeze Through</a:t>
            </a:r>
          </a:p>
        </p:txBody>
      </p:sp>
    </p:spTree>
    <p:extLst>
      <p:ext uri="{BB962C8B-B14F-4D97-AF65-F5344CB8AC3E}">
        <p14:creationId xmlns:p14="http://schemas.microsoft.com/office/powerpoint/2010/main" val="2687109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8F67958-B5EB-4624-A11E-3B528F0D1D5E}"/>
              </a:ext>
            </a:extLst>
          </p:cNvPr>
          <p:cNvSpPr txBox="1"/>
          <p:nvPr/>
        </p:nvSpPr>
        <p:spPr>
          <a:xfrm>
            <a:off x="484814" y="640080"/>
            <a:ext cx="3659246" cy="28503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spc="-50">
                <a:solidFill>
                  <a:srgbClr val="FFFFFF"/>
                </a:solidFill>
                <a:latin typeface="+mj-lt"/>
                <a:ea typeface="+mj-ea"/>
                <a:cs typeface="+mj-cs"/>
              </a:rPr>
              <a:t>Gravitational Lensing</a:t>
            </a:r>
          </a:p>
        </p:txBody>
      </p:sp>
      <p:cxnSp>
        <p:nvCxnSpPr>
          <p:cNvPr id="17" name="Straight Connector 1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203931-EE7A-4CE0-A2BD-218E94FF28C6}"/>
              </a:ext>
            </a:extLst>
          </p:cNvPr>
          <p:cNvPicPr>
            <a:picLocks noChangeAspect="1"/>
          </p:cNvPicPr>
          <p:nvPr/>
        </p:nvPicPr>
        <p:blipFill rotWithShape="1">
          <a:blip r:embed="rId2"/>
          <a:srcRect r="279" b="1"/>
          <a:stretch/>
        </p:blipFill>
        <p:spPr>
          <a:xfrm>
            <a:off x="4635095" y="10"/>
            <a:ext cx="7556889" cy="6857990"/>
          </a:xfrm>
          <a:prstGeom prst="rect">
            <a:avLst/>
          </a:prstGeom>
        </p:spPr>
      </p:pic>
    </p:spTree>
    <p:extLst>
      <p:ext uri="{BB962C8B-B14F-4D97-AF65-F5344CB8AC3E}">
        <p14:creationId xmlns:p14="http://schemas.microsoft.com/office/powerpoint/2010/main" val="259957320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4B680E-6A2F-4936-A3B1-FBE031CDD155}"/>
              </a:ext>
            </a:extLst>
          </p:cNvPr>
          <p:cNvPicPr>
            <a:picLocks noChangeAspect="1"/>
          </p:cNvPicPr>
          <p:nvPr/>
        </p:nvPicPr>
        <p:blipFill>
          <a:blip r:embed="rId2"/>
          <a:stretch>
            <a:fillRect/>
          </a:stretch>
        </p:blipFill>
        <p:spPr>
          <a:xfrm>
            <a:off x="-33410" y="0"/>
            <a:ext cx="12258820" cy="5728996"/>
          </a:xfrm>
          <a:prstGeom prst="rect">
            <a:avLst/>
          </a:prstGeom>
        </p:spPr>
      </p:pic>
    </p:spTree>
    <p:extLst>
      <p:ext uri="{BB962C8B-B14F-4D97-AF65-F5344CB8AC3E}">
        <p14:creationId xmlns:p14="http://schemas.microsoft.com/office/powerpoint/2010/main" val="1507318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BC21F-13C9-4C7A-9CD6-DEDC890EC68E}"/>
              </a:ext>
            </a:extLst>
          </p:cNvPr>
          <p:cNvSpPr txBox="1"/>
          <p:nvPr/>
        </p:nvSpPr>
        <p:spPr>
          <a:xfrm>
            <a:off x="1971367" y="855406"/>
            <a:ext cx="8249265" cy="4154984"/>
          </a:xfrm>
          <a:prstGeom prst="rect">
            <a:avLst/>
          </a:prstGeom>
          <a:noFill/>
        </p:spPr>
        <p:txBody>
          <a:bodyPr wrap="square" rtlCol="0">
            <a:spAutoFit/>
          </a:bodyPr>
          <a:lstStyle/>
          <a:p>
            <a:r>
              <a:rPr lang="en-US" sz="4400" dirty="0"/>
              <a:t>Break Through </a:t>
            </a:r>
            <a:r>
              <a:rPr lang="en-US" sz="4400" dirty="0" err="1"/>
              <a:t>Starshot</a:t>
            </a:r>
            <a:r>
              <a:rPr lang="en-US" sz="4400" dirty="0"/>
              <a:t> </a:t>
            </a:r>
          </a:p>
          <a:p>
            <a:endParaRPr lang="en-US" sz="4400" dirty="0"/>
          </a:p>
          <a:p>
            <a:r>
              <a:rPr lang="en-US" sz="4400" dirty="0"/>
              <a:t>Developing technology in the next 30 years that would allow for us to send a probe to the nearest star in the next 50 years </a:t>
            </a:r>
          </a:p>
        </p:txBody>
      </p:sp>
    </p:spTree>
    <p:extLst>
      <p:ext uri="{BB962C8B-B14F-4D97-AF65-F5344CB8AC3E}">
        <p14:creationId xmlns:p14="http://schemas.microsoft.com/office/powerpoint/2010/main" val="3131640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2EF2B-E62A-4970-8C08-ECE53FD87655}"/>
              </a:ext>
            </a:extLst>
          </p:cNvPr>
          <p:cNvPicPr>
            <a:picLocks noChangeAspect="1"/>
          </p:cNvPicPr>
          <p:nvPr/>
        </p:nvPicPr>
        <p:blipFill rotWithShape="1">
          <a:blip r:embed="rId2"/>
          <a:srcRect b="8537"/>
          <a:stretch/>
        </p:blipFill>
        <p:spPr>
          <a:xfrm>
            <a:off x="20" y="10"/>
            <a:ext cx="12191980" cy="6857990"/>
          </a:xfrm>
          <a:prstGeom prst="rect">
            <a:avLst/>
          </a:prstGeom>
        </p:spPr>
      </p:pic>
    </p:spTree>
    <p:extLst>
      <p:ext uri="{BB962C8B-B14F-4D97-AF65-F5344CB8AC3E}">
        <p14:creationId xmlns:p14="http://schemas.microsoft.com/office/powerpoint/2010/main" val="1177786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5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533C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Title 1"/>
          <p:cNvSpPr txBox="1">
            <a:spLocks noGrp="1"/>
          </p:cNvSpPr>
          <p:nvPr>
            <p:ph type="title"/>
          </p:nvPr>
        </p:nvSpPr>
        <p:spPr>
          <a:xfrm>
            <a:off x="435869" y="640080"/>
            <a:ext cx="3659246" cy="2862699"/>
          </a:xfrm>
          <a:prstGeom prst="rect">
            <a:avLst/>
          </a:prstGeom>
        </p:spPr>
        <p:txBody>
          <a:bodyPr vert="horz" lIns="91440" tIns="45720" rIns="91440" bIns="45720" rtlCol="0" anchor="b">
            <a:normAutofit/>
          </a:bodyPr>
          <a:lstStyle>
            <a:lvl1pPr defTabSz="713230">
              <a:defRPr sz="2900"/>
            </a:lvl1pPr>
          </a:lstStyle>
          <a:p>
            <a:pPr defTabSz="914400"/>
            <a:r>
              <a:rPr lang="en-US" sz="3700">
                <a:solidFill>
                  <a:srgbClr val="FFFFFF"/>
                </a:solidFill>
              </a:rPr>
              <a:t>Stars move relative to the Sun. Stars come close to Earth frequently, ~2/Myr within 1 light year</a:t>
            </a:r>
          </a:p>
        </p:txBody>
      </p:sp>
      <p:cxnSp>
        <p:nvCxnSpPr>
          <p:cNvPr id="59" name="Straight Connector 5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5" name="Content Placeholder 4" descr="Content Placeholder 4"/>
          <p:cNvPicPr>
            <a:picLocks noChangeAspect="1"/>
          </p:cNvPicPr>
          <p:nvPr/>
        </p:nvPicPr>
        <p:blipFill>
          <a:blip r:embed="rId2"/>
          <a:stretch>
            <a:fillRect/>
          </a:stretch>
        </p:blipFill>
        <p:spPr>
          <a:xfrm>
            <a:off x="4635094" y="0"/>
            <a:ext cx="7552666" cy="5928842"/>
          </a:xfrm>
          <a:prstGeom prst="rect">
            <a:avLst/>
          </a:prstGeom>
        </p:spPr>
      </p:pic>
      <p:sp>
        <p:nvSpPr>
          <p:cNvPr id="46" name="Slide Number Placeholder 3"/>
          <p:cNvSpPr txBox="1">
            <a:spLocks noGrp="1"/>
          </p:cNvSpPr>
          <p:nvPr>
            <p:ph type="sldNum" sz="quarter" idx="4294967295"/>
          </p:nvPr>
        </p:nvSpPr>
        <p:spPr>
          <a:xfrm>
            <a:off x="10993582" y="6446838"/>
            <a:ext cx="78001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a:spcAft>
                <a:spcPts val="600"/>
              </a:spcAft>
            </a:pPr>
            <a:fld id="{86CB4B4D-7CA3-9044-876B-883B54F8677D}" type="slidenum">
              <a:rPr lang="en-US" sz="1050">
                <a:solidFill>
                  <a:schemeClr val="tx1">
                    <a:lumMod val="85000"/>
                    <a:lumOff val="15000"/>
                  </a:schemeClr>
                </a:solidFill>
              </a:rPr>
              <a:pPr>
                <a:spcAft>
                  <a:spcPts val="600"/>
                </a:spcAft>
              </a:pPr>
              <a:t>2</a:t>
            </a:fld>
            <a:endParaRPr lang="en-US" sz="1050">
              <a:solidFill>
                <a:schemeClr val="tx1">
                  <a:lumMod val="85000"/>
                  <a:lumOff val="15000"/>
                </a:schemeClr>
              </a:solidFill>
            </a:endParaRPr>
          </a:p>
        </p:txBody>
      </p:sp>
      <p:sp>
        <p:nvSpPr>
          <p:cNvPr id="2" name="TextBox 1">
            <a:extLst>
              <a:ext uri="{FF2B5EF4-FFF2-40B4-BE49-F238E27FC236}">
                <a16:creationId xmlns:a16="http://schemas.microsoft.com/office/drawing/2014/main" id="{42131C46-AD32-4AF5-8A48-EA452FC6FEE6}"/>
              </a:ext>
            </a:extLst>
          </p:cNvPr>
          <p:cNvSpPr txBox="1"/>
          <p:nvPr/>
        </p:nvSpPr>
        <p:spPr>
          <a:xfrm>
            <a:off x="8804480" y="6446838"/>
            <a:ext cx="3384345" cy="369332"/>
          </a:xfrm>
          <a:prstGeom prst="rect">
            <a:avLst/>
          </a:prstGeom>
          <a:noFill/>
        </p:spPr>
        <p:txBody>
          <a:bodyPr wrap="square" rtlCol="0">
            <a:spAutoFit/>
          </a:bodyPr>
          <a:lstStyle/>
          <a:p>
            <a:pPr algn="r"/>
            <a:r>
              <a:rPr lang="en-US" dirty="0"/>
              <a:t>Data provided by James </a:t>
            </a:r>
            <a:r>
              <a:rPr lang="en-US" dirty="0" err="1"/>
              <a:t>Benford</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txBox="1">
            <a:spLocks noGrp="1"/>
          </p:cNvSpPr>
          <p:nvPr>
            <p:ph type="title"/>
          </p:nvPr>
        </p:nvSpPr>
        <p:spPr>
          <a:xfrm>
            <a:off x="1981200" y="274638"/>
            <a:ext cx="7467600" cy="1143002"/>
          </a:xfrm>
          <a:prstGeom prst="rect">
            <a:avLst/>
          </a:prstGeom>
        </p:spPr>
        <p:txBody>
          <a:bodyPr/>
          <a:lstStyle/>
          <a:p>
            <a:endParaRPr/>
          </a:p>
        </p:txBody>
      </p:sp>
      <p:sp>
        <p:nvSpPr>
          <p:cNvPr id="49" name="Text Placeholder 2"/>
          <p:cNvSpPr txBox="1">
            <a:spLocks noGrp="1"/>
          </p:cNvSpPr>
          <p:nvPr>
            <p:ph type="body" idx="1"/>
          </p:nvPr>
        </p:nvSpPr>
        <p:spPr>
          <a:xfrm>
            <a:off x="1981200" y="1600201"/>
            <a:ext cx="7467600" cy="4525963"/>
          </a:xfrm>
          <a:prstGeom prst="rect">
            <a:avLst/>
          </a:prstGeom>
        </p:spPr>
        <p:txBody>
          <a:bodyPr/>
          <a:lstStyle/>
          <a:p>
            <a:endParaRPr/>
          </a:p>
        </p:txBody>
      </p:sp>
      <p:pic>
        <p:nvPicPr>
          <p:cNvPr id="50" name="Picture 3" descr="Picture 3"/>
          <p:cNvPicPr>
            <a:picLocks noChangeAspect="1"/>
          </p:cNvPicPr>
          <p:nvPr/>
        </p:nvPicPr>
        <p:blipFill>
          <a:blip r:embed="rId2"/>
          <a:stretch>
            <a:fillRect/>
          </a:stretch>
        </p:blipFill>
        <p:spPr>
          <a:xfrm>
            <a:off x="0" y="-358119"/>
            <a:ext cx="12107475" cy="7990559"/>
          </a:xfrm>
          <a:prstGeom prst="rect">
            <a:avLst/>
          </a:prstGeom>
          <a:ln w="12700">
            <a:miter lim="400000"/>
          </a:ln>
        </p:spPr>
      </p:pic>
      <p:sp>
        <p:nvSpPr>
          <p:cNvPr id="5" name="TextBox 4">
            <a:extLst>
              <a:ext uri="{FF2B5EF4-FFF2-40B4-BE49-F238E27FC236}">
                <a16:creationId xmlns:a16="http://schemas.microsoft.com/office/drawing/2014/main" id="{D1893367-D93F-4C88-866F-D1DC4F877CD0}"/>
              </a:ext>
            </a:extLst>
          </p:cNvPr>
          <p:cNvSpPr txBox="1"/>
          <p:nvPr/>
        </p:nvSpPr>
        <p:spPr>
          <a:xfrm>
            <a:off x="-1607648" y="6596127"/>
            <a:ext cx="3384345" cy="369332"/>
          </a:xfrm>
          <a:prstGeom prst="rect">
            <a:avLst/>
          </a:prstGeom>
          <a:noFill/>
        </p:spPr>
        <p:txBody>
          <a:bodyPr wrap="square" rtlCol="0">
            <a:spAutoFit/>
          </a:bodyPr>
          <a:lstStyle/>
          <a:p>
            <a:pPr algn="r"/>
            <a:r>
              <a:rPr lang="en-US" dirty="0">
                <a:solidFill>
                  <a:schemeClr val="bg1">
                    <a:lumMod val="95000"/>
                  </a:schemeClr>
                </a:solidFill>
              </a:rPr>
              <a:t>by James </a:t>
            </a:r>
            <a:r>
              <a:rPr lang="en-US" dirty="0" err="1">
                <a:solidFill>
                  <a:schemeClr val="bg1">
                    <a:lumMod val="95000"/>
                  </a:schemeClr>
                </a:solidFill>
              </a:rPr>
              <a:t>Benford</a:t>
            </a:r>
            <a:endParaRPr lang="en-US" dirty="0">
              <a:solidFill>
                <a:schemeClr val="bg1">
                  <a:lumMod val="95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C12F7-4B0F-4607-B80E-5A08B1695786}"/>
              </a:ext>
            </a:extLst>
          </p:cNvPr>
          <p:cNvPicPr>
            <a:picLocks noChangeAspect="1"/>
          </p:cNvPicPr>
          <p:nvPr/>
        </p:nvPicPr>
        <p:blipFill rotWithShape="1">
          <a:blip r:embed="rId2"/>
          <a:srcRect r="4000"/>
          <a:stretch/>
        </p:blipFill>
        <p:spPr>
          <a:xfrm>
            <a:off x="0" y="0"/>
            <a:ext cx="12191998" cy="6858000"/>
          </a:xfrm>
          <a:prstGeom prst="rect">
            <a:avLst/>
          </a:prstGeom>
        </p:spPr>
      </p:pic>
    </p:spTree>
    <p:extLst>
      <p:ext uri="{BB962C8B-B14F-4D97-AF65-F5344CB8AC3E}">
        <p14:creationId xmlns:p14="http://schemas.microsoft.com/office/powerpoint/2010/main" val="3794263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07FDD-CEAD-4CB4-ACFD-C1A8D51783EC}"/>
              </a:ext>
            </a:extLst>
          </p:cNvPr>
          <p:cNvPicPr>
            <a:picLocks noChangeAspect="1"/>
          </p:cNvPicPr>
          <p:nvPr/>
        </p:nvPicPr>
        <p:blipFill rotWithShape="1">
          <a:blip r:embed="rId2"/>
          <a:srcRect/>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2D6F45F1-7E42-45F7-ADAE-86E0F608400D}"/>
              </a:ext>
            </a:extLst>
          </p:cNvPr>
          <p:cNvPicPr>
            <a:picLocks noChangeAspect="1"/>
          </p:cNvPicPr>
          <p:nvPr/>
        </p:nvPicPr>
        <p:blipFill>
          <a:blip r:embed="rId3"/>
          <a:stretch>
            <a:fillRect/>
          </a:stretch>
        </p:blipFill>
        <p:spPr>
          <a:xfrm>
            <a:off x="0" y="6554685"/>
            <a:ext cx="1632073" cy="303305"/>
          </a:xfrm>
          <a:prstGeom prst="rect">
            <a:avLst/>
          </a:prstGeom>
        </p:spPr>
      </p:pic>
    </p:spTree>
    <p:extLst>
      <p:ext uri="{BB962C8B-B14F-4D97-AF65-F5344CB8AC3E}">
        <p14:creationId xmlns:p14="http://schemas.microsoft.com/office/powerpoint/2010/main" val="2639714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B7E5751-716F-4533-AE02-5F8D2E8957D9}"/>
              </a:ext>
            </a:extLst>
          </p:cNvPr>
          <p:cNvPicPr>
            <a:picLocks noChangeAspect="1"/>
          </p:cNvPicPr>
          <p:nvPr/>
        </p:nvPicPr>
        <p:blipFill rotWithShape="1">
          <a:blip r:embed="rId2"/>
          <a:srcRect t="7304" b="3763"/>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1DA080C3-9CCA-4BA0-ACA8-22E466DD81F6}"/>
              </a:ext>
            </a:extLst>
          </p:cNvPr>
          <p:cNvPicPr>
            <a:picLocks noChangeAspect="1"/>
          </p:cNvPicPr>
          <p:nvPr/>
        </p:nvPicPr>
        <p:blipFill>
          <a:blip r:embed="rId3"/>
          <a:stretch>
            <a:fillRect/>
          </a:stretch>
        </p:blipFill>
        <p:spPr>
          <a:xfrm>
            <a:off x="10469714" y="6461449"/>
            <a:ext cx="1722266" cy="320067"/>
          </a:xfrm>
          <a:prstGeom prst="rect">
            <a:avLst/>
          </a:prstGeom>
        </p:spPr>
      </p:pic>
    </p:spTree>
    <p:extLst>
      <p:ext uri="{BB962C8B-B14F-4D97-AF65-F5344CB8AC3E}">
        <p14:creationId xmlns:p14="http://schemas.microsoft.com/office/powerpoint/2010/main" val="1612778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0EBA4-A060-49B6-8B10-DD924920AD32}"/>
              </a:ext>
            </a:extLst>
          </p:cNvPr>
          <p:cNvPicPr>
            <a:picLocks noChangeAspect="1"/>
          </p:cNvPicPr>
          <p:nvPr/>
        </p:nvPicPr>
        <p:blipFill rotWithShape="1">
          <a:blip r:embed="rId2"/>
          <a:srcRect t="7787"/>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5CE866B7-34BF-4399-ACD9-E4D21EB8C5B4}"/>
              </a:ext>
            </a:extLst>
          </p:cNvPr>
          <p:cNvPicPr>
            <a:picLocks noChangeAspect="1"/>
          </p:cNvPicPr>
          <p:nvPr/>
        </p:nvPicPr>
        <p:blipFill>
          <a:blip r:embed="rId3"/>
          <a:stretch>
            <a:fillRect/>
          </a:stretch>
        </p:blipFill>
        <p:spPr>
          <a:xfrm>
            <a:off x="10982130" y="6528686"/>
            <a:ext cx="1209849" cy="224839"/>
          </a:xfrm>
          <a:prstGeom prst="rect">
            <a:avLst/>
          </a:prstGeom>
        </p:spPr>
      </p:pic>
    </p:spTree>
    <p:extLst>
      <p:ext uri="{BB962C8B-B14F-4D97-AF65-F5344CB8AC3E}">
        <p14:creationId xmlns:p14="http://schemas.microsoft.com/office/powerpoint/2010/main" val="2615363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A31B67-8917-4C11-B661-36B4ACEBF27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403840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1C23-2E65-47FD-A17F-9895E09A275D}"/>
              </a:ext>
            </a:extLst>
          </p:cNvPr>
          <p:cNvPicPr>
            <a:picLocks noChangeAspect="1"/>
          </p:cNvPicPr>
          <p:nvPr/>
        </p:nvPicPr>
        <p:blipFill rotWithShape="1">
          <a:blip r:embed="rId2"/>
          <a:srcRect l="295" r="5038"/>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9B770BEB-EBF4-4C83-932E-B57315CE4835}"/>
              </a:ext>
            </a:extLst>
          </p:cNvPr>
          <p:cNvPicPr>
            <a:picLocks noChangeAspect="1"/>
          </p:cNvPicPr>
          <p:nvPr/>
        </p:nvPicPr>
        <p:blipFill>
          <a:blip r:embed="rId3"/>
          <a:stretch>
            <a:fillRect/>
          </a:stretch>
        </p:blipFill>
        <p:spPr>
          <a:xfrm>
            <a:off x="11054429" y="6579443"/>
            <a:ext cx="1137551" cy="211403"/>
          </a:xfrm>
          <a:prstGeom prst="rect">
            <a:avLst/>
          </a:prstGeom>
        </p:spPr>
      </p:pic>
    </p:spTree>
    <p:extLst>
      <p:ext uri="{BB962C8B-B14F-4D97-AF65-F5344CB8AC3E}">
        <p14:creationId xmlns:p14="http://schemas.microsoft.com/office/powerpoint/2010/main" val="235113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55ED14-B2FE-4048-9ABB-392706CE5F20}"/>
              </a:ext>
            </a:extLst>
          </p:cNvPr>
          <p:cNvPicPr>
            <a:picLocks noChangeAspect="1"/>
          </p:cNvPicPr>
          <p:nvPr/>
        </p:nvPicPr>
        <p:blipFill>
          <a:blip r:embed="rId2"/>
          <a:stretch>
            <a:fillRect/>
          </a:stretch>
        </p:blipFill>
        <p:spPr>
          <a:xfrm>
            <a:off x="1257717" y="801793"/>
            <a:ext cx="4218444" cy="5273056"/>
          </a:xfrm>
          <a:prstGeom prst="rect">
            <a:avLst/>
          </a:prstGeom>
        </p:spPr>
      </p:pic>
      <p:cxnSp>
        <p:nvCxnSpPr>
          <p:cNvPr id="14" name="Straight Connector 13">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56DCFA-A94B-42C6-B447-72102B7A953F}"/>
              </a:ext>
            </a:extLst>
          </p:cNvPr>
          <p:cNvPicPr>
            <a:picLocks noChangeAspect="1"/>
          </p:cNvPicPr>
          <p:nvPr/>
        </p:nvPicPr>
        <p:blipFill>
          <a:blip r:embed="rId3"/>
          <a:stretch>
            <a:fillRect/>
          </a:stretch>
        </p:blipFill>
        <p:spPr>
          <a:xfrm>
            <a:off x="6256866" y="1480073"/>
            <a:ext cx="5136388" cy="3916495"/>
          </a:xfrm>
          <a:prstGeom prst="rect">
            <a:avLst/>
          </a:prstGeom>
        </p:spPr>
      </p:pic>
    </p:spTree>
    <p:extLst>
      <p:ext uri="{BB962C8B-B14F-4D97-AF65-F5344CB8AC3E}">
        <p14:creationId xmlns:p14="http://schemas.microsoft.com/office/powerpoint/2010/main" val="19295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4557AD12-8E02-48A0-B0D1-8256C0A3C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6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C2722-FEE6-4D99-8625-4C93DF2E9446}"/>
              </a:ext>
            </a:extLst>
          </p:cNvPr>
          <p:cNvPicPr>
            <a:picLocks noChangeAspect="1"/>
          </p:cNvPicPr>
          <p:nvPr/>
        </p:nvPicPr>
        <p:blipFill rotWithShape="1">
          <a:blip r:embed="rId2"/>
          <a:srcRect/>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7AF90815-22ED-42BA-8456-1865FB1C85F6}"/>
              </a:ext>
            </a:extLst>
          </p:cNvPr>
          <p:cNvPicPr>
            <a:picLocks noChangeAspect="1"/>
          </p:cNvPicPr>
          <p:nvPr/>
        </p:nvPicPr>
        <p:blipFill>
          <a:blip r:embed="rId3"/>
          <a:stretch>
            <a:fillRect/>
          </a:stretch>
        </p:blipFill>
        <p:spPr>
          <a:xfrm>
            <a:off x="10559927" y="6554685"/>
            <a:ext cx="1632073" cy="303305"/>
          </a:xfrm>
          <a:prstGeom prst="rect">
            <a:avLst/>
          </a:prstGeom>
        </p:spPr>
      </p:pic>
    </p:spTree>
    <p:extLst>
      <p:ext uri="{BB962C8B-B14F-4D97-AF65-F5344CB8AC3E}">
        <p14:creationId xmlns:p14="http://schemas.microsoft.com/office/powerpoint/2010/main" val="1399240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009A8-BF7F-4335-BFF2-68A97241545B}"/>
              </a:ext>
            </a:extLst>
          </p:cNvPr>
          <p:cNvSpPr txBox="1"/>
          <p:nvPr/>
        </p:nvSpPr>
        <p:spPr>
          <a:xfrm>
            <a:off x="213601" y="0"/>
            <a:ext cx="10263673" cy="5262979"/>
          </a:xfrm>
          <a:prstGeom prst="rect">
            <a:avLst/>
          </a:prstGeom>
          <a:noFill/>
        </p:spPr>
        <p:txBody>
          <a:bodyPr wrap="square" rtlCol="0">
            <a:spAutoFit/>
          </a:bodyPr>
          <a:lstStyle/>
          <a:p>
            <a:r>
              <a:rPr lang="en-US" sz="4800" dirty="0"/>
              <a:t>Next Interstellar Symposium</a:t>
            </a:r>
          </a:p>
          <a:p>
            <a:r>
              <a:rPr lang="en-US" sz="4800" dirty="0"/>
              <a:t>2023</a:t>
            </a:r>
          </a:p>
          <a:p>
            <a:r>
              <a:rPr lang="en-US" sz="4800" dirty="0"/>
              <a:t>McGill University</a:t>
            </a:r>
          </a:p>
          <a:p>
            <a:r>
              <a:rPr lang="pt-BR" sz="4800" dirty="0"/>
              <a:t>Montreal, Quebec</a:t>
            </a:r>
          </a:p>
          <a:p>
            <a:r>
              <a:rPr lang="pt-BR" sz="4800" dirty="0"/>
              <a:t>Canada</a:t>
            </a:r>
          </a:p>
          <a:p>
            <a:endParaRPr lang="pt-BR" sz="4800" dirty="0"/>
          </a:p>
          <a:p>
            <a:r>
              <a:rPr lang="en-US" sz="4800" dirty="0"/>
              <a:t>https://irg.space/</a:t>
            </a:r>
          </a:p>
        </p:txBody>
      </p:sp>
      <p:pic>
        <p:nvPicPr>
          <p:cNvPr id="4" name="Picture 3">
            <a:extLst>
              <a:ext uri="{FF2B5EF4-FFF2-40B4-BE49-F238E27FC236}">
                <a16:creationId xmlns:a16="http://schemas.microsoft.com/office/drawing/2014/main" id="{D571A581-9200-4F52-9AA8-52236BCEE3CC}"/>
              </a:ext>
            </a:extLst>
          </p:cNvPr>
          <p:cNvPicPr>
            <a:picLocks noChangeAspect="1"/>
          </p:cNvPicPr>
          <p:nvPr/>
        </p:nvPicPr>
        <p:blipFill>
          <a:blip r:embed="rId2"/>
          <a:stretch>
            <a:fillRect/>
          </a:stretch>
        </p:blipFill>
        <p:spPr>
          <a:xfrm>
            <a:off x="4873785" y="960840"/>
            <a:ext cx="7318215" cy="5417574"/>
          </a:xfrm>
          <a:prstGeom prst="rect">
            <a:avLst/>
          </a:prstGeom>
        </p:spPr>
      </p:pic>
    </p:spTree>
    <p:extLst>
      <p:ext uri="{BB962C8B-B14F-4D97-AF65-F5344CB8AC3E}">
        <p14:creationId xmlns:p14="http://schemas.microsoft.com/office/powerpoint/2010/main" val="4282971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uestion mark on green pastel background">
            <a:extLst>
              <a:ext uri="{FF2B5EF4-FFF2-40B4-BE49-F238E27FC236}">
                <a16:creationId xmlns:a16="http://schemas.microsoft.com/office/drawing/2014/main" id="{BE79A883-3EB3-4A4D-9F83-AB66781636C3}"/>
              </a:ext>
            </a:extLst>
          </p:cNvPr>
          <p:cNvPicPr>
            <a:picLocks noChangeAspect="1"/>
          </p:cNvPicPr>
          <p:nvPr/>
        </p:nvPicPr>
        <p:blipFill rotWithShape="1">
          <a:blip r:embed="rId2">
            <a:alphaModFix amt="35000"/>
          </a:blip>
          <a:srcRect t="3582" b="21418"/>
          <a:stretch/>
        </p:blipFill>
        <p:spPr>
          <a:xfrm>
            <a:off x="20" y="10"/>
            <a:ext cx="12191980" cy="6857990"/>
          </a:xfrm>
          <a:prstGeom prst="rect">
            <a:avLst/>
          </a:prstGeom>
        </p:spPr>
      </p:pic>
      <p:sp>
        <p:nvSpPr>
          <p:cNvPr id="4" name="Title 3">
            <a:extLst>
              <a:ext uri="{FF2B5EF4-FFF2-40B4-BE49-F238E27FC236}">
                <a16:creationId xmlns:a16="http://schemas.microsoft.com/office/drawing/2014/main" id="{F294A3BE-7683-4A03-A2F6-82EDE0707377}"/>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5000">
                <a:solidFill>
                  <a:srgbClr val="FFFFFF"/>
                </a:solidFill>
              </a:rPr>
              <a:t>Questions?  </a:t>
            </a:r>
            <a:br>
              <a:rPr lang="en-US" sz="5000">
                <a:solidFill>
                  <a:srgbClr val="FFFFFF"/>
                </a:solidFill>
              </a:rPr>
            </a:br>
            <a:br>
              <a:rPr lang="en-US" sz="5000">
                <a:solidFill>
                  <a:srgbClr val="FFFFFF"/>
                </a:solidFill>
              </a:rPr>
            </a:br>
            <a:r>
              <a:rPr lang="en-US" sz="5000">
                <a:solidFill>
                  <a:srgbClr val="FFFFFF"/>
                </a:solidFill>
              </a:rPr>
              <a:t>Feedback? </a:t>
            </a:r>
            <a:br>
              <a:rPr lang="en-US" sz="5000">
                <a:solidFill>
                  <a:srgbClr val="FFFFFF"/>
                </a:solidFill>
              </a:rPr>
            </a:br>
            <a:br>
              <a:rPr lang="en-US" sz="5000">
                <a:solidFill>
                  <a:srgbClr val="FFFFFF"/>
                </a:solidFill>
              </a:rPr>
            </a:br>
            <a:r>
              <a:rPr lang="en-US" sz="5000">
                <a:solidFill>
                  <a:srgbClr val="FFFFFF"/>
                </a:solidFill>
              </a:rPr>
              <a:t>Thoughts?</a:t>
            </a:r>
          </a:p>
        </p:txBody>
      </p:sp>
      <p:cxnSp>
        <p:nvCxnSpPr>
          <p:cNvPr id="16" name="Straight Connector 15">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footer rectangle">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101954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6D51-EA2B-4A67-913B-270EE21B4B7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9295334-F022-4BBB-8993-1908D84D204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97316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9F6B-F62D-45ED-BA13-78D1E1CF00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DFFDD10-8D08-4369-91D4-D162EC8868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28095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7504-FD48-49A3-BB03-777B712A46F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A1562DB-714D-4EC5-9241-218F9A5D32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5412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E292-C946-498D-98FD-4E938D258A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F6C41C-C57C-4ABA-B43D-627DBFDEF07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0071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215BF08-3DA7-4357-9B6F-6377096490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22104" y="905933"/>
            <a:ext cx="3779796"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205066"/>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5AD5C6CE-832B-4EA3-B40B-94BD360A9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2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42136-1B29-4F61-945A-E44A3E25593A}"/>
              </a:ext>
            </a:extLst>
          </p:cNvPr>
          <p:cNvPicPr>
            <a:picLocks noChangeAspect="1"/>
          </p:cNvPicPr>
          <p:nvPr/>
        </p:nvPicPr>
        <p:blipFill>
          <a:blip r:embed="rId2"/>
          <a:stretch>
            <a:fillRect/>
          </a:stretch>
        </p:blipFill>
        <p:spPr>
          <a:xfrm>
            <a:off x="1397863" y="106392"/>
            <a:ext cx="9396274" cy="6645216"/>
          </a:xfrm>
          <a:prstGeom prst="rect">
            <a:avLst/>
          </a:prstGeom>
        </p:spPr>
      </p:pic>
    </p:spTree>
    <p:extLst>
      <p:ext uri="{BB962C8B-B14F-4D97-AF65-F5344CB8AC3E}">
        <p14:creationId xmlns:p14="http://schemas.microsoft.com/office/powerpoint/2010/main" val="421668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173ED-BBD3-458F-A54D-F48690C6110F}"/>
              </a:ext>
            </a:extLst>
          </p:cNvPr>
          <p:cNvPicPr>
            <a:picLocks noChangeAspect="1"/>
          </p:cNvPicPr>
          <p:nvPr/>
        </p:nvPicPr>
        <p:blipFill>
          <a:blip r:embed="rId2"/>
          <a:stretch>
            <a:fillRect/>
          </a:stretch>
        </p:blipFill>
        <p:spPr>
          <a:xfrm>
            <a:off x="1763654" y="517907"/>
            <a:ext cx="8664691" cy="5822185"/>
          </a:xfrm>
          <a:prstGeom prst="rect">
            <a:avLst/>
          </a:prstGeom>
        </p:spPr>
      </p:pic>
    </p:spTree>
    <p:extLst>
      <p:ext uri="{BB962C8B-B14F-4D97-AF65-F5344CB8AC3E}">
        <p14:creationId xmlns:p14="http://schemas.microsoft.com/office/powerpoint/2010/main" val="3159868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4C1B0-4896-46E3-AF40-F9B0C713FC87}"/>
              </a:ext>
            </a:extLst>
          </p:cNvPr>
          <p:cNvPicPr>
            <a:picLocks noChangeAspect="1"/>
          </p:cNvPicPr>
          <p:nvPr/>
        </p:nvPicPr>
        <p:blipFill>
          <a:blip r:embed="rId2"/>
          <a:stretch>
            <a:fillRect/>
          </a:stretch>
        </p:blipFill>
        <p:spPr>
          <a:xfrm>
            <a:off x="1245449" y="357874"/>
            <a:ext cx="9701101" cy="6142252"/>
          </a:xfrm>
          <a:prstGeom prst="rect">
            <a:avLst/>
          </a:prstGeom>
        </p:spPr>
      </p:pic>
    </p:spTree>
    <p:extLst>
      <p:ext uri="{BB962C8B-B14F-4D97-AF65-F5344CB8AC3E}">
        <p14:creationId xmlns:p14="http://schemas.microsoft.com/office/powerpoint/2010/main" val="1535868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0E0CE-9794-4B1C-A0C9-EF5223D21C4D}"/>
              </a:ext>
            </a:extLst>
          </p:cNvPr>
          <p:cNvPicPr>
            <a:picLocks noChangeAspect="1"/>
          </p:cNvPicPr>
          <p:nvPr/>
        </p:nvPicPr>
        <p:blipFill>
          <a:blip r:embed="rId2"/>
          <a:stretch>
            <a:fillRect/>
          </a:stretch>
        </p:blipFill>
        <p:spPr>
          <a:xfrm>
            <a:off x="2304721" y="529338"/>
            <a:ext cx="7582557" cy="5799323"/>
          </a:xfrm>
          <a:prstGeom prst="rect">
            <a:avLst/>
          </a:prstGeom>
        </p:spPr>
      </p:pic>
    </p:spTree>
    <p:extLst>
      <p:ext uri="{BB962C8B-B14F-4D97-AF65-F5344CB8AC3E}">
        <p14:creationId xmlns:p14="http://schemas.microsoft.com/office/powerpoint/2010/main" val="3098151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terstellar Research Group">
            <a:extLst>
              <a:ext uri="{FF2B5EF4-FFF2-40B4-BE49-F238E27FC236}">
                <a16:creationId xmlns:a16="http://schemas.microsoft.com/office/drawing/2014/main" id="{902F20B3-B093-447F-B60D-697E8B75B0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367" y="643467"/>
            <a:ext cx="5113866" cy="5113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410BBA-5A6F-42A3-B83C-6E29E78A27B1}"/>
              </a:ext>
            </a:extLst>
          </p:cNvPr>
          <p:cNvPicPr>
            <a:picLocks noChangeAspect="1"/>
          </p:cNvPicPr>
          <p:nvPr/>
        </p:nvPicPr>
        <p:blipFill>
          <a:blip r:embed="rId3"/>
          <a:stretch>
            <a:fillRect/>
          </a:stretch>
        </p:blipFill>
        <p:spPr>
          <a:xfrm>
            <a:off x="6192813" y="643467"/>
            <a:ext cx="5999187" cy="4574380"/>
          </a:xfrm>
          <a:prstGeom prst="rect">
            <a:avLst/>
          </a:prstGeom>
        </p:spPr>
      </p:pic>
      <p:sp>
        <p:nvSpPr>
          <p:cNvPr id="193" name="Rectangle 192">
            <a:extLst>
              <a:ext uri="{FF2B5EF4-FFF2-40B4-BE49-F238E27FC236}">
                <a16:creationId xmlns:a16="http://schemas.microsoft.com/office/drawing/2014/main" id="{50BC3489-C3CF-4390-987A-9726B968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012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710777C8-C51E-47D4-8FDC-B5A0BCB5F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57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394699D-8460-4470-8452-48D2B6764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53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025AEEA8-97FD-416F-A48E-D4594AE09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774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0B4E093D-CF14-4470-8563-D0D0ED92B7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D6DA3E5-C765-414E-83AE-92B7BA8D36F3}"/>
              </a:ext>
            </a:extLst>
          </p:cNvPr>
          <p:cNvPicPr>
            <a:picLocks noChangeAspect="1"/>
          </p:cNvPicPr>
          <p:nvPr/>
        </p:nvPicPr>
        <p:blipFill>
          <a:blip r:embed="rId2"/>
          <a:stretch>
            <a:fillRect/>
          </a:stretch>
        </p:blipFill>
        <p:spPr>
          <a:xfrm>
            <a:off x="1390242" y="1017061"/>
            <a:ext cx="9411516" cy="4823878"/>
          </a:xfrm>
          <a:prstGeom prst="rect">
            <a:avLst/>
          </a:prstGeom>
        </p:spPr>
      </p:pic>
    </p:spTree>
    <p:extLst>
      <p:ext uri="{BB962C8B-B14F-4D97-AF65-F5344CB8AC3E}">
        <p14:creationId xmlns:p14="http://schemas.microsoft.com/office/powerpoint/2010/main" val="1436661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BE275FD4-6BFC-497E-AA1C-7487F6F43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117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29240473-B93D-44D0-93C7-81929FDF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2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D85E2-C8C8-4E92-9413-C79777CD96C8}"/>
              </a:ext>
            </a:extLst>
          </p:cNvPr>
          <p:cNvPicPr>
            <a:picLocks noChangeAspect="1"/>
          </p:cNvPicPr>
          <p:nvPr/>
        </p:nvPicPr>
        <p:blipFill>
          <a:blip r:embed="rId2"/>
          <a:stretch>
            <a:fillRect/>
          </a:stretch>
        </p:blipFill>
        <p:spPr>
          <a:xfrm>
            <a:off x="-1967540" y="-5878115"/>
            <a:ext cx="14611116" cy="14652802"/>
          </a:xfrm>
          <a:prstGeom prst="rect">
            <a:avLst/>
          </a:prstGeom>
        </p:spPr>
      </p:pic>
    </p:spTree>
    <p:extLst>
      <p:ext uri="{BB962C8B-B14F-4D97-AF65-F5344CB8AC3E}">
        <p14:creationId xmlns:p14="http://schemas.microsoft.com/office/powerpoint/2010/main" val="518802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D6CF9C56-65A7-411E-9134-94B9C302A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40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F690EC45-3CF2-4B88-A1FC-8AF03EA20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08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E0BAD912-D188-48C3-A96C-D8BA166FA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82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070D3BB-397A-49E5-B65A-E4D6A9487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080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32DCE196-2AC0-4F86-AA76-2A511FE67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0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597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9DD7F-8BDC-4727-A426-276524CFBDFE}"/>
              </a:ext>
            </a:extLst>
          </p:cNvPr>
          <p:cNvPicPr>
            <a:picLocks noChangeAspect="1"/>
          </p:cNvPicPr>
          <p:nvPr/>
        </p:nvPicPr>
        <p:blipFill>
          <a:blip r:embed="rId2"/>
          <a:stretch>
            <a:fillRect/>
          </a:stretch>
        </p:blipFill>
        <p:spPr>
          <a:xfrm>
            <a:off x="1432156" y="281667"/>
            <a:ext cx="9327688" cy="6294665"/>
          </a:xfrm>
          <a:prstGeom prst="rect">
            <a:avLst/>
          </a:prstGeom>
        </p:spPr>
      </p:pic>
    </p:spTree>
    <p:extLst>
      <p:ext uri="{BB962C8B-B14F-4D97-AF65-F5344CB8AC3E}">
        <p14:creationId xmlns:p14="http://schemas.microsoft.com/office/powerpoint/2010/main" val="133889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762B9-94D1-4C91-BA13-5E57F7D216CC}"/>
              </a:ext>
            </a:extLst>
          </p:cNvPr>
          <p:cNvPicPr>
            <a:picLocks noChangeAspect="1"/>
          </p:cNvPicPr>
          <p:nvPr/>
        </p:nvPicPr>
        <p:blipFill>
          <a:blip r:embed="rId2"/>
          <a:stretch>
            <a:fillRect/>
          </a:stretch>
        </p:blipFill>
        <p:spPr>
          <a:xfrm>
            <a:off x="1384397" y="0"/>
            <a:ext cx="9423205" cy="6858000"/>
          </a:xfrm>
          <a:prstGeom prst="rect">
            <a:avLst/>
          </a:prstGeom>
        </p:spPr>
      </p:pic>
    </p:spTree>
    <p:extLst>
      <p:ext uri="{BB962C8B-B14F-4D97-AF65-F5344CB8AC3E}">
        <p14:creationId xmlns:p14="http://schemas.microsoft.com/office/powerpoint/2010/main" val="40905565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B12FB-7164-4794-B40B-485EB32328E7}"/>
              </a:ext>
            </a:extLst>
          </p:cNvPr>
          <p:cNvPicPr>
            <a:picLocks noChangeAspect="1"/>
          </p:cNvPicPr>
          <p:nvPr/>
        </p:nvPicPr>
        <p:blipFill>
          <a:blip r:embed="rId2"/>
          <a:stretch>
            <a:fillRect/>
          </a:stretch>
        </p:blipFill>
        <p:spPr>
          <a:xfrm>
            <a:off x="1199725" y="87340"/>
            <a:ext cx="9792549" cy="6683319"/>
          </a:xfrm>
          <a:prstGeom prst="rect">
            <a:avLst/>
          </a:prstGeom>
        </p:spPr>
      </p:pic>
    </p:spTree>
    <p:extLst>
      <p:ext uri="{BB962C8B-B14F-4D97-AF65-F5344CB8AC3E}">
        <p14:creationId xmlns:p14="http://schemas.microsoft.com/office/powerpoint/2010/main" val="319040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3D0A5-57EE-4039-B512-A53BA0377057}"/>
              </a:ext>
            </a:extLst>
          </p:cNvPr>
          <p:cNvPicPr>
            <a:picLocks noChangeAspect="1"/>
          </p:cNvPicPr>
          <p:nvPr/>
        </p:nvPicPr>
        <p:blipFill>
          <a:blip r:embed="rId2"/>
          <a:stretch>
            <a:fillRect/>
          </a:stretch>
        </p:blipFill>
        <p:spPr>
          <a:xfrm>
            <a:off x="1385341" y="0"/>
            <a:ext cx="9421318" cy="6858000"/>
          </a:xfrm>
          <a:prstGeom prst="rect">
            <a:avLst/>
          </a:prstGeom>
        </p:spPr>
      </p:pic>
    </p:spTree>
    <p:extLst>
      <p:ext uri="{BB962C8B-B14F-4D97-AF65-F5344CB8AC3E}">
        <p14:creationId xmlns:p14="http://schemas.microsoft.com/office/powerpoint/2010/main" val="3010307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0701C62-5D5B-4496-8A5C-3A73DC190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5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09125-B9FB-4999-8EC6-23AEDBDB47CA}"/>
              </a:ext>
            </a:extLst>
          </p:cNvPr>
          <p:cNvPicPr>
            <a:picLocks noChangeAspect="1"/>
          </p:cNvPicPr>
          <p:nvPr/>
        </p:nvPicPr>
        <p:blipFill rotWithShape="1">
          <a:blip r:embed="rId2"/>
          <a:srcRect t="10953" r="-2" b="11232"/>
          <a:stretch/>
        </p:blipFill>
        <p:spPr>
          <a:xfrm>
            <a:off x="1" y="10"/>
            <a:ext cx="6050280" cy="6340632"/>
          </a:xfrm>
          <a:prstGeom prst="rect">
            <a:avLst/>
          </a:prstGeom>
        </p:spPr>
      </p:pic>
      <p:pic>
        <p:nvPicPr>
          <p:cNvPr id="4" name="Picture 3">
            <a:extLst>
              <a:ext uri="{FF2B5EF4-FFF2-40B4-BE49-F238E27FC236}">
                <a16:creationId xmlns:a16="http://schemas.microsoft.com/office/drawing/2014/main" id="{9B6BE8EC-6C19-4D18-87C0-D9D7C9221083}"/>
              </a:ext>
            </a:extLst>
          </p:cNvPr>
          <p:cNvPicPr>
            <a:picLocks noChangeAspect="1"/>
          </p:cNvPicPr>
          <p:nvPr/>
        </p:nvPicPr>
        <p:blipFill rotWithShape="1">
          <a:blip r:embed="rId3"/>
          <a:srcRect l="12067" r="28533" b="-2"/>
          <a:stretch/>
        </p:blipFill>
        <p:spPr>
          <a:xfrm>
            <a:off x="6141718" y="10"/>
            <a:ext cx="6050280" cy="6340632"/>
          </a:xfrm>
          <a:prstGeom prst="rect">
            <a:avLst/>
          </a:prstGeom>
        </p:spPr>
      </p:pic>
    </p:spTree>
    <p:extLst>
      <p:ext uri="{BB962C8B-B14F-4D97-AF65-F5344CB8AC3E}">
        <p14:creationId xmlns:p14="http://schemas.microsoft.com/office/powerpoint/2010/main" val="179290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30953D-6B69-4463-B088-AFB71F1EB74C}"/>
              </a:ext>
            </a:extLst>
          </p:cNvPr>
          <p:cNvPicPr>
            <a:picLocks noChangeAspect="1"/>
          </p:cNvPicPr>
          <p:nvPr/>
        </p:nvPicPr>
        <p:blipFill>
          <a:blip r:embed="rId2"/>
          <a:stretch>
            <a:fillRect/>
          </a:stretch>
        </p:blipFill>
        <p:spPr>
          <a:xfrm>
            <a:off x="995527" y="905933"/>
            <a:ext cx="10232950" cy="5039728"/>
          </a:xfrm>
          <a:prstGeom prst="rect">
            <a:avLst/>
          </a:prstGeom>
        </p:spPr>
      </p:pic>
    </p:spTree>
    <p:extLst>
      <p:ext uri="{BB962C8B-B14F-4D97-AF65-F5344CB8AC3E}">
        <p14:creationId xmlns:p14="http://schemas.microsoft.com/office/powerpoint/2010/main" val="2346147774"/>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D8805-1180-405B-9E4F-601911E6DF7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324051599"/>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purl.org/dc/elements/1.1/"/>
    <ds:schemaRef ds:uri="http://schemas.microsoft.com/office/2006/metadata/properties"/>
    <ds:schemaRef ds:uri="http://purl.org/dc/terms/"/>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948</TotalTime>
  <Words>555</Words>
  <Application>Microsoft Office PowerPoint</Application>
  <PresentationFormat>Widescreen</PresentationFormat>
  <Paragraphs>37</Paragraphs>
  <Slides>91</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91</vt:i4>
      </vt:variant>
    </vt:vector>
  </HeadingPairs>
  <TitlesOfParts>
    <vt:vector size="99" baseType="lpstr">
      <vt:lpstr>Arial</vt:lpstr>
      <vt:lpstr>Calibri</vt:lpstr>
      <vt:lpstr>Calibri Light</vt:lpstr>
      <vt:lpstr>Georgia Pro Cond Light</vt:lpstr>
      <vt:lpstr>Roboto</vt:lpstr>
      <vt:lpstr>Speak Pro</vt:lpstr>
      <vt:lpstr>RetrospectVTI</vt:lpstr>
      <vt:lpstr>Office Theme</vt:lpstr>
      <vt:lpstr>Going Interstellar</vt:lpstr>
      <vt:lpstr>Nathan Price</vt:lpstr>
      <vt:lpstr>PowerPoint Presentation</vt:lpstr>
      <vt:lpstr>Semi-Annual Interstellar Symposium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More Topics to Breeze Through</vt:lpstr>
      <vt:lpstr>PowerPoint Presentation</vt:lpstr>
      <vt:lpstr>PowerPoint Presentation</vt:lpstr>
      <vt:lpstr>PowerPoint Presentation</vt:lpstr>
      <vt:lpstr>Stars move relative to the Sun. Stars come close to Earth frequently, ~2/Myr within 1 light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Feedback?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to the Moon</dc:title>
  <dc:creator>nathan price</dc:creator>
  <cp:lastModifiedBy>nathan price</cp:lastModifiedBy>
  <cp:revision>45</cp:revision>
  <dcterms:created xsi:type="dcterms:W3CDTF">2021-03-11T23:28:08Z</dcterms:created>
  <dcterms:modified xsi:type="dcterms:W3CDTF">2021-11-06T14:44:49Z</dcterms:modified>
</cp:coreProperties>
</file>