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431" r:id="rId2"/>
    <p:sldId id="501" r:id="rId3"/>
    <p:sldId id="517" r:id="rId4"/>
    <p:sldId id="516" r:id="rId5"/>
    <p:sldId id="526" r:id="rId6"/>
    <p:sldId id="528" r:id="rId7"/>
    <p:sldId id="513" r:id="rId8"/>
    <p:sldId id="522" r:id="rId9"/>
    <p:sldId id="500" r:id="rId10"/>
    <p:sldId id="515" r:id="rId11"/>
    <p:sldId id="514" r:id="rId12"/>
    <p:sldId id="519" r:id="rId13"/>
    <p:sldId id="527" r:id="rId14"/>
    <p:sldId id="509" r:id="rId15"/>
    <p:sldId id="520" r:id="rId16"/>
    <p:sldId id="529" r:id="rId17"/>
    <p:sldId id="523" r:id="rId18"/>
    <p:sldId id="524" r:id="rId19"/>
    <p:sldId id="525" r:id="rId20"/>
    <p:sldId id="397" r:id="rId21"/>
    <p:sldId id="396" r:id="rId22"/>
    <p:sldId id="447" r:id="rId23"/>
    <p:sldId id="398" r:id="rId2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A282D"/>
    <a:srgbClr val="232528"/>
    <a:srgbClr val="2B2C31"/>
    <a:srgbClr val="29282D"/>
    <a:srgbClr val="2E364D"/>
    <a:srgbClr val="2D3749"/>
    <a:srgbClr val="010812"/>
    <a:srgbClr val="539DB2"/>
    <a:srgbClr val="002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0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ountdowntothemo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131CF-F68F-4E5C-8457-40B2B8DF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995" y="6035041"/>
            <a:ext cx="2534004" cy="82296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4D9AA44-0B02-475E-846B-C74E8C7F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94961"/>
            <a:ext cx="6609995" cy="36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44DFC8-A34C-4687-BB54-C40DB3E45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233" y="457200"/>
            <a:ext cx="6543236" cy="3557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1" y="0"/>
            <a:ext cx="4464205" cy="914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Monthly Space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1" y="750613"/>
            <a:ext cx="4550469" cy="7230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</a:rPr>
              <a:t>Greg Stanley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</a:rPr>
              <a:t>Nov. 6, 2021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B6C352-B4A6-4B72-9F38-E35E29157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451" y="3429000"/>
            <a:ext cx="1053074" cy="2606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8AF58-9E00-4240-9B39-C9ABED919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9" y="1843744"/>
            <a:ext cx="2564926" cy="2238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CF095-E906-4691-87F5-25488096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994" y="5053994"/>
            <a:ext cx="808089" cy="9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9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C4F812-3F4A-470A-8EDB-46CA32BC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487"/>
            <a:ext cx="9144000" cy="600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55" y="85671"/>
            <a:ext cx="8588523" cy="6763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Lucy has a complex trajectory to save 80% of fuel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46" y="5171839"/>
            <a:ext cx="8934275" cy="1141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Lucy will fly by Earth 3 times for gravity assist!</a:t>
            </a:r>
          </a:p>
          <a:p>
            <a:r>
              <a:rPr lang="en-US" dirty="0">
                <a:solidFill>
                  <a:srgbClr val="FFC000"/>
                </a:solidFill>
              </a:rPr>
              <a:t>Most distant use of solar power (usually nuclear power for deep space)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18,000 watts of solar power near earth, but only 500 watts near Jupiter!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82F397-AAC3-40D8-9A29-5DBBA0BE89F5}"/>
              </a:ext>
            </a:extLst>
          </p:cNvPr>
          <p:cNvSpPr/>
          <p:nvPr/>
        </p:nvSpPr>
        <p:spPr>
          <a:xfrm>
            <a:off x="5268686" y="6538166"/>
            <a:ext cx="3783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NASA/SWRI (Southwest Research Institute)</a:t>
            </a:r>
          </a:p>
        </p:txBody>
      </p:sp>
    </p:spTree>
    <p:extLst>
      <p:ext uri="{BB962C8B-B14F-4D97-AF65-F5344CB8AC3E}">
        <p14:creationId xmlns:p14="http://schemas.microsoft.com/office/powerpoint/2010/main" val="131750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D36AB-1BAE-4395-B077-D840FCA2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408823"/>
            <a:ext cx="3172431" cy="6449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30" y="118092"/>
            <a:ext cx="8913341" cy="6542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New NASA SLS (Space Launch System) controversy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29" y="772320"/>
            <a:ext cx="6352583" cy="58570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Background on the SLS heavy launch rocket program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Started in 2011 by Boeing (prime contractor)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Original estimate: $10 billion cost, for launch in 2016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Now expected to first launch in 2022, after $21+ billion for the rocket &amp; ground systems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Will use up 16 old Space Shuttle engines for first 4 flights (Congressional mandate), then use Aerojet updated copies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 key part of Artemis back-to-the-moon program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Dropped from NASA 2024 Europa Clipper due to delays, cost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Then-Florida Senator Bill Nelson was a political architect, steering billions to Florida for ground systems, etc.</a:t>
            </a:r>
          </a:p>
          <a:p>
            <a:pPr marL="685800" lvl="2" indent="0">
              <a:buNone/>
            </a:pPr>
            <a:r>
              <a:rPr lang="en-US" dirty="0">
                <a:solidFill>
                  <a:srgbClr val="FFC000"/>
                </a:solidFill>
              </a:rPr>
              <a:t>“If we can’t do a rocket for $11.5 billion, we ought to close up shop” (Bill Nelson, 2011)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New NASA RFI (Request For Information), under NASA administrator Bill Nelson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Wants proposal by January 27, 2022 to fly SLS rocket for 30 years, with one crewed flight per year for the next decade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 “sustainable and affordable system” by saving 50% off “baseline per flight cost” (not stated)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 (Cost of one launch was estimated by OMB at over $2 billion in 2019), vs. Starship where estimates are in units of millions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1EF7BC-A85E-40DC-A8D2-0C9E49415BCA}"/>
              </a:ext>
            </a:extLst>
          </p:cNvPr>
          <p:cNvSpPr/>
          <p:nvPr/>
        </p:nvSpPr>
        <p:spPr>
          <a:xfrm>
            <a:off x="7415868" y="6526017"/>
            <a:ext cx="16128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credit:NASA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3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D0A14-FAB2-4D8F-BBF7-176F1A44B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1" y="170031"/>
            <a:ext cx="2705100" cy="6694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30" y="118092"/>
            <a:ext cx="8913341" cy="6542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SLS controversy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E60DCD-E86C-406B-B2E0-878AF143129C}"/>
              </a:ext>
            </a:extLst>
          </p:cNvPr>
          <p:cNvSpPr/>
          <p:nvPr/>
        </p:nvSpPr>
        <p:spPr>
          <a:xfrm>
            <a:off x="7545936" y="6526017"/>
            <a:ext cx="1482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credit:NASA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29" y="772320"/>
            <a:ext cx="7543820" cy="5880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SLS detractors say competition offers much lower costs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Technology changes faster now: we shouldn’t have 30-year time horizons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This is just old-school NASA/defense-style “pork”, appeasing Congress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Reusability, pioneered by SpaceX, is now proven to lower costs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Entire industry is planning to shift to reusability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SLS is disposable, although the old Shuttle engines could be reused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In orbit refueling with reusable craft (Falcon Heavy) would be cheaper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Entire Starship development expected to be $5 billion, largely self-funded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One flight per year is too low to achieve cost savings, and no one but NASA would pay the high SLS price</a:t>
            </a:r>
          </a:p>
          <a:p>
            <a:r>
              <a:rPr lang="en-US" dirty="0">
                <a:solidFill>
                  <a:srgbClr val="FFC000"/>
                </a:solidFill>
              </a:rPr>
              <a:t>Some think this RFI is a maneuver by Nelson to force Boeing and Congress to give up after the initial few SLS launches , since they couldn’t really make SLS “sustainable and affordable”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26" name="Picture 2" descr="The Blue Origin National Team crewed lander on the surface of the Moon.">
            <a:extLst>
              <a:ext uri="{FF2B5EF4-FFF2-40B4-BE49-F238E27FC236}">
                <a16:creationId xmlns:a16="http://schemas.microsoft.com/office/drawing/2014/main" id="{7944E7D5-AB0A-418B-BC5B-BB3702AA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05" y="147012"/>
            <a:ext cx="8776529" cy="9154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The first Artemis HLS contract dispute may be over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60C3D0-73C2-4A3D-948B-82F5E955EA54}"/>
              </a:ext>
            </a:extLst>
          </p:cNvPr>
          <p:cNvSpPr txBox="1">
            <a:spLocks/>
          </p:cNvSpPr>
          <p:nvPr/>
        </p:nvSpPr>
        <p:spPr>
          <a:xfrm>
            <a:off x="282009" y="975672"/>
            <a:ext cx="8733804" cy="915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A federal judge dismissed the Blue Origin lawsuit over NASA’s awarding the first Human Landing System contract to SpaceX for a manned lunar landing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94005" y="6433989"/>
            <a:ext cx="19228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 </a:t>
            </a:r>
            <a:r>
              <a:rPr lang="en-US" sz="1200" dirty="0">
                <a:solidFill>
                  <a:srgbClr val="FFC000"/>
                </a:solidFill>
                <a:latin typeface="Calibri Light" panose="020F0302020204030204"/>
              </a:rPr>
              <a:t>Blue Origin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4C3AB2-0990-45D6-B432-13CAD054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914" y="3295649"/>
            <a:ext cx="2162084" cy="1078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C000"/>
                </a:solidFill>
              </a:rPr>
              <a:t>Jeff Bezos conceded gracefully in a tweet.  But…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C000"/>
                </a:solidFill>
              </a:rPr>
              <a:t>Elon Musk tweet (quoting 1995 movie Judge Dredd: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320A97-E65A-4BAF-A704-B96E13B87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913" y="4328319"/>
            <a:ext cx="2162086" cy="25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7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BA4607-58B3-45FB-8241-66EE9AAF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7650"/>
            <a:ext cx="9144000" cy="2650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77" y="715420"/>
            <a:ext cx="8608753" cy="47367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What are they? (At least 2, also known as OTV = Orbital Test Vehicle)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Reusable, autonomous mini-shuttle (robotic space plane) built by Boeing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¼ size of the Space Shuttle (29 feet long, 15 feet wingspan, 11,000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Miniature payload bay for satellites or experiments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Launched on Atlas V or Falcon 9 rocket, Mach 25 deorbit, glide to land on a runway</a:t>
            </a:r>
          </a:p>
          <a:p>
            <a:r>
              <a:rPr lang="en-US" dirty="0">
                <a:solidFill>
                  <a:srgbClr val="FFC000"/>
                </a:solidFill>
              </a:rPr>
              <a:t>History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Started by NASA (1999), transferred to military classified project since 2004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First orbited by USAF (2010), now U.S. Space Force</a:t>
            </a:r>
          </a:p>
          <a:p>
            <a:r>
              <a:rPr lang="en-US" dirty="0">
                <a:solidFill>
                  <a:srgbClr val="FFC000"/>
                </a:solidFill>
              </a:rPr>
              <a:t>What do they do?  It’s classified, but officially…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“Demonstrate technologies for a reliable, reusable, uncrewed space test platform” for the U.S. Space Force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Focus on reusable spacecraft, operating experiments which can be returned to Earth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85671"/>
            <a:ext cx="8976220" cy="6149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X-37B Space plane lands after record 780 days in orbit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7A7E7-0A1B-4BA2-AADA-FD70C86E8EF7}"/>
              </a:ext>
            </a:extLst>
          </p:cNvPr>
          <p:cNvSpPr/>
          <p:nvPr/>
        </p:nvSpPr>
        <p:spPr>
          <a:xfrm>
            <a:off x="4819828" y="6495330"/>
            <a:ext cx="2849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Photo credit:  US Air Force</a:t>
            </a:r>
          </a:p>
        </p:txBody>
      </p:sp>
    </p:spTree>
    <p:extLst>
      <p:ext uri="{BB962C8B-B14F-4D97-AF65-F5344CB8AC3E}">
        <p14:creationId xmlns:p14="http://schemas.microsoft.com/office/powerpoint/2010/main" val="113034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26" name="Picture 2" descr="Diagram showing China’s hypersonic glide vehicle vs an intercontinental ballistic missile ">
            <a:extLst>
              <a:ext uri="{FF2B5EF4-FFF2-40B4-BE49-F238E27FC236}">
                <a16:creationId xmlns:a16="http://schemas.microsoft.com/office/drawing/2014/main" id="{1D20D0C3-245D-42C0-A573-5541378C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98" y="3122010"/>
            <a:ext cx="5058402" cy="373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85671"/>
            <a:ext cx="8976220" cy="5894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August Chinese hypersonic missile tests? Space plane?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17EEC-68B1-458E-A865-99BC9FB55C3C}"/>
              </a:ext>
            </a:extLst>
          </p:cNvPr>
          <p:cNvSpPr/>
          <p:nvPr/>
        </p:nvSpPr>
        <p:spPr>
          <a:xfrm>
            <a:off x="6640081" y="4886305"/>
            <a:ext cx="2329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  Financial Times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E648F6-2A01-4F49-9939-E99A14BA44A0}"/>
              </a:ext>
            </a:extLst>
          </p:cNvPr>
          <p:cNvSpPr txBox="1">
            <a:spLocks/>
          </p:cNvSpPr>
          <p:nvPr/>
        </p:nvSpPr>
        <p:spPr>
          <a:xfrm>
            <a:off x="83890" y="3230309"/>
            <a:ext cx="4035183" cy="3542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De-orbit burn &amp; release glider</a:t>
            </a:r>
          </a:p>
          <a:p>
            <a:r>
              <a:rPr lang="en-US" dirty="0">
                <a:solidFill>
                  <a:srgbClr val="FFC000"/>
                </a:solidFill>
              </a:rPr>
              <a:t>Hypersonic glide down to target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5x the speed of sound:  slower than a ballistic missile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Maneuverable, lower trajectories, does not follow a fixed parabolic trajectory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Hard to track, impossible to intercept with current defense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Could fly over South pole:  challenge since U.S. defenses are focused on Northern polar route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9" y="583474"/>
            <a:ext cx="8885940" cy="27431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China denies testing a nuclear-capable hypersonic missile twice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China didn’t announce launches, but now says they tested a reusable space vehicle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If true, indicates Chinese program is more advanced than we thought </a:t>
            </a:r>
          </a:p>
          <a:p>
            <a:r>
              <a:rPr lang="en-US" dirty="0">
                <a:solidFill>
                  <a:srgbClr val="FFC000"/>
                </a:solidFill>
              </a:rPr>
              <a:t>China, U.S., Russia, maybe N. Korea, lead work on hypersonic weapons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General John </a:t>
            </a:r>
            <a:r>
              <a:rPr lang="en-US" dirty="0" err="1">
                <a:solidFill>
                  <a:srgbClr val="FFC000"/>
                </a:solidFill>
              </a:rPr>
              <a:t>Hyten</a:t>
            </a:r>
            <a:r>
              <a:rPr lang="en-US" dirty="0">
                <a:solidFill>
                  <a:srgbClr val="FFC000"/>
                </a:solidFill>
              </a:rPr>
              <a:t> says U.S. is falling behind due to risk-averse culture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Claim: in last 5 years the U.S. did 9 hypersonic missile tests, China did hundreds</a:t>
            </a:r>
          </a:p>
          <a:p>
            <a:r>
              <a:rPr lang="en-US" dirty="0">
                <a:solidFill>
                  <a:srgbClr val="FFC000"/>
                </a:solidFill>
              </a:rPr>
              <a:t>Rocket launched and flies partly through a Very Low Earth Orbit (e.g., 150 km)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Circling earth in this test -- could stay in orbit for a while,  attack from space</a:t>
            </a:r>
          </a:p>
        </p:txBody>
      </p:sp>
    </p:spTree>
    <p:extLst>
      <p:ext uri="{BB962C8B-B14F-4D97-AF65-F5344CB8AC3E}">
        <p14:creationId xmlns:p14="http://schemas.microsoft.com/office/powerpoint/2010/main" val="2373346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97867-11D2-41EE-9BBD-6501723D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3624"/>
            <a:ext cx="9144000" cy="49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85671"/>
            <a:ext cx="8976220" cy="589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Hypersonic gliders aren’t a new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9" y="675128"/>
            <a:ext cx="8885940" cy="300963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Explored since the 1960s by Russia, US, …</a:t>
            </a:r>
          </a:p>
          <a:p>
            <a:r>
              <a:rPr lang="en-US" dirty="0">
                <a:solidFill>
                  <a:srgbClr val="FFC000"/>
                </a:solidFill>
              </a:rPr>
              <a:t>Any craft returning from Low Earth Orbit is hypersonic:  17,000 mph/Mach 25</a:t>
            </a:r>
          </a:p>
          <a:p>
            <a:r>
              <a:rPr lang="en-US" dirty="0">
                <a:solidFill>
                  <a:srgbClr val="FFC000"/>
                </a:solidFill>
              </a:rPr>
              <a:t>Space Shuttle was a controllable hypersonic glider, like other space planes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Difference?  Space planes are less aerodynamic, landing gear, no explosive payload</a:t>
            </a:r>
          </a:p>
          <a:p>
            <a:r>
              <a:rPr lang="en-US" dirty="0">
                <a:solidFill>
                  <a:srgbClr val="FFC000"/>
                </a:solidFill>
              </a:rPr>
              <a:t>China fielded the mobile </a:t>
            </a:r>
            <a:r>
              <a:rPr lang="en-US" dirty="0" err="1">
                <a:solidFill>
                  <a:srgbClr val="FFC000"/>
                </a:solidFill>
              </a:rPr>
              <a:t>Donfeng</a:t>
            </a:r>
            <a:r>
              <a:rPr lang="en-US" dirty="0">
                <a:solidFill>
                  <a:srgbClr val="FFC000"/>
                </a:solidFill>
              </a:rPr>
              <a:t> DF-17 medium range ballistic missile in 2019, equipped with a DF-ZF hypersonic glide vehicle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Conventional (or nuclear?) warhead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Range 1,100 – 1600 miles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 defense against these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17EEC-68B1-458E-A865-99BC9FB55C3C}"/>
              </a:ext>
            </a:extLst>
          </p:cNvPr>
          <p:cNvSpPr/>
          <p:nvPr/>
        </p:nvSpPr>
        <p:spPr>
          <a:xfrm>
            <a:off x="5190043" y="6396335"/>
            <a:ext cx="3953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Dongfeng-17 hypersonic glider in military parade, 2019.  Image credit:  Zoya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Rusinova</a:t>
            </a:r>
            <a:r>
              <a:rPr lang="en-US" sz="1200" dirty="0">
                <a:latin typeface="Calibri Light" panose="020F0302020204030204"/>
              </a:rPr>
              <a:t>/ Getty Images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634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77" y="715421"/>
            <a:ext cx="8788216" cy="5923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Chinese launched a classified military satellite to “test space debris mitigation technology”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Dual use (civilian/military): Approach a satellite and capture, disable, or move it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Details have not been provided on this satellite which went into geosynchronous orbit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Geosynchronous orbits (22,000 miles) are where the large, highest-value targets are</a:t>
            </a:r>
          </a:p>
          <a:p>
            <a:r>
              <a:rPr lang="en-US" dirty="0">
                <a:solidFill>
                  <a:srgbClr val="FFC000"/>
                </a:solidFill>
              </a:rPr>
              <a:t>The military (especially the US) depends heavily on space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Communications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GPS for guiding weapons:  smart bombs, missiles, drones, …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Identifying targets, and tracking moving targets (ship/submarine/troops/planes)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Detecting missile launches and calculating trajectories for anti-missile defense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General intelligence on economic and military capability, agriculture</a:t>
            </a:r>
          </a:p>
          <a:p>
            <a:r>
              <a:rPr lang="en-US" dirty="0">
                <a:solidFill>
                  <a:srgbClr val="FFC000"/>
                </a:solidFill>
              </a:rPr>
              <a:t>Brute force weapons kill satellites by crashing into them or exploding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Kinetic weapons tested by U.S., China, Russia, others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Launched from ground, sea, planes, or satellites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Problem: dangerous debris for all, some left over from previous tests, even without Kessler cascade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Large EMP (Electromagnetic pulse).  Problem:  kills enemy &amp; friendly assets.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Developed and retained “just in case” as a strategic deterrent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 Might be used by minor space powers with little to lose (N. Korea)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85459"/>
            <a:ext cx="8976220" cy="61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Clearing space junk/preparing for space war</a:t>
            </a:r>
          </a:p>
        </p:txBody>
      </p:sp>
    </p:spTree>
    <p:extLst>
      <p:ext uri="{BB962C8B-B14F-4D97-AF65-F5344CB8AC3E}">
        <p14:creationId xmlns:p14="http://schemas.microsoft.com/office/powerpoint/2010/main" val="303332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A411507-4ACA-4C30-A7C3-184489AA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51" y="4165590"/>
            <a:ext cx="4879648" cy="26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77" y="715420"/>
            <a:ext cx="8608753" cy="56341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Pentagon officially declared space is a warfighting domain</a:t>
            </a:r>
          </a:p>
          <a:p>
            <a:r>
              <a:rPr lang="en-US" dirty="0">
                <a:solidFill>
                  <a:srgbClr val="FFC000"/>
                </a:solidFill>
              </a:rPr>
              <a:t>Emphasis now is in disabling satellites in place, ideally with deniability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Chinese Shijian 17 satellite (2016) can approach &amp; capture satellites in geo orbit, and has a robot arm for grappling or damaging it (e.g., destroying solar panels)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Chinese working on grabbing a satellite, putting small explosive up into the thruster, which could look just like a simple failure, according to Chinese press (SCMP)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MEV satellites by Northrop Grumman grab a satellite and change its orbit, and newer versions will have a robotic arm for capability</a:t>
            </a:r>
          </a:p>
          <a:p>
            <a:r>
              <a:rPr lang="en-US" dirty="0">
                <a:solidFill>
                  <a:srgbClr val="FFC000"/>
                </a:solidFill>
              </a:rPr>
              <a:t>Other examples for offense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Lasers to blind or disable satellites from ground, sea, air, maybe other satellites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L3Harris: $121 million upgrading U.S. ground-based communications jamming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Cyberattacks on satellites</a:t>
            </a:r>
          </a:p>
          <a:p>
            <a:r>
              <a:rPr lang="en-US" dirty="0">
                <a:solidFill>
                  <a:srgbClr val="FFC000"/>
                </a:solidFill>
              </a:rPr>
              <a:t>Problem: how to respond to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 laser blinding a satellite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Tailgating by a satellite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85671"/>
            <a:ext cx="8976220" cy="6149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Ongoing preparation for space war/deterrence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7A7E7-0A1B-4BA2-AADA-FD70C86E8EF7}"/>
              </a:ext>
            </a:extLst>
          </p:cNvPr>
          <p:cNvSpPr/>
          <p:nvPr/>
        </p:nvSpPr>
        <p:spPr>
          <a:xfrm>
            <a:off x="5964964" y="6495330"/>
            <a:ext cx="2991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C000"/>
                </a:solidFill>
                <a:latin typeface="Calibri Light" panose="020F0302020204030204"/>
              </a:rPr>
              <a:t>Credit:  Adobe stock/spacenews.com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548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85671"/>
            <a:ext cx="8976220" cy="6149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Defensive strategies for space war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99F48-E155-4674-B3F7-E45F455D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279" y="3196046"/>
            <a:ext cx="4577443" cy="36619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F30137-45DC-430D-B3B0-0F5E21C7D2A5}"/>
              </a:ext>
            </a:extLst>
          </p:cNvPr>
          <p:cNvSpPr/>
          <p:nvPr/>
        </p:nvSpPr>
        <p:spPr>
          <a:xfrm>
            <a:off x="47003" y="6510234"/>
            <a:ext cx="9049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Objects in Earth orbit (5% satellites and 95% debris), density correlating with live satellites.   Credit:  NASA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77" y="715421"/>
            <a:ext cx="8719849" cy="3266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French military satellite just launched has cameras to identify &amp; monitor attackers, extreme anti-jamming, EMP resistance, moves to avoid attack</a:t>
            </a:r>
          </a:p>
          <a:p>
            <a:r>
              <a:rPr lang="en-US" dirty="0">
                <a:solidFill>
                  <a:srgbClr val="FFC000"/>
                </a:solidFill>
              </a:rPr>
              <a:t>School of fish strategy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Shift to from current large geo satellites (“juicy targets”) to constellations of smaller LEO satellites:  easier to launch and replace, too many to easily destroy.</a:t>
            </a:r>
          </a:p>
          <a:p>
            <a:r>
              <a:rPr lang="en-US" dirty="0">
                <a:solidFill>
                  <a:srgbClr val="FFC000"/>
                </a:solidFill>
              </a:rPr>
              <a:t>Backup redundancy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US wants backup communications, GPS, intelligence gathering, in constellations of smaller commercial satellites, including Starlink </a:t>
            </a:r>
          </a:p>
        </p:txBody>
      </p:sp>
    </p:spTree>
    <p:extLst>
      <p:ext uri="{BB962C8B-B14F-4D97-AF65-F5344CB8AC3E}">
        <p14:creationId xmlns:p14="http://schemas.microsoft.com/office/powerpoint/2010/main" val="358942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D6EBC38-C7F6-4A07-BB2D-C6B7D166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271"/>
            <a:ext cx="9144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7" y="147012"/>
            <a:ext cx="8731197" cy="7350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Low Earth Orbit (LEO) news:  Chinese space station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2EFC4-D74E-4704-AD90-9420389498BA}"/>
              </a:ext>
            </a:extLst>
          </p:cNvPr>
          <p:cNvSpPr/>
          <p:nvPr/>
        </p:nvSpPr>
        <p:spPr>
          <a:xfrm>
            <a:off x="0" y="64064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FFC000"/>
                </a:solidFill>
                <a:latin typeface="Calibri Light" panose="020F0302020204030204"/>
              </a:rPr>
              <a:t>Chinese space station configuration Oct, 2021 (artist illustration).  C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redit: </a:t>
            </a:r>
            <a:r>
              <a:rPr lang="it-IT" sz="1600" b="1" dirty="0">
                <a:solidFill>
                  <a:srgbClr val="FFC000"/>
                </a:solidFill>
                <a:latin typeface="Calibri Light" panose="020F0302020204030204"/>
              </a:rPr>
              <a:t>CMSA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807869"/>
            <a:ext cx="8874034" cy="168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Chinese sent a second crew of 3 to their space station for 6 month tour</a:t>
            </a:r>
          </a:p>
          <a:p>
            <a:r>
              <a:rPr lang="en-US" dirty="0">
                <a:solidFill>
                  <a:srgbClr val="FFC000"/>
                </a:solidFill>
              </a:rPr>
              <a:t>Under construction with initial target configuration of 3 modules in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E911A6-B96D-4BD5-926E-34CC04E4E39D}"/>
              </a:ext>
            </a:extLst>
          </p:cNvPr>
          <p:cNvSpPr/>
          <p:nvPr/>
        </p:nvSpPr>
        <p:spPr>
          <a:xfrm>
            <a:off x="1107830" y="2972249"/>
            <a:ext cx="1692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FFC000"/>
                </a:solidFill>
                <a:latin typeface="Calibri Light" panose="020F0302020204030204"/>
              </a:rPr>
              <a:t>Cargo craft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808D2-6C69-4D43-96E2-B19CE61027A5}"/>
              </a:ext>
            </a:extLst>
          </p:cNvPr>
          <p:cNvSpPr/>
          <p:nvPr/>
        </p:nvSpPr>
        <p:spPr>
          <a:xfrm>
            <a:off x="2879866" y="5272287"/>
            <a:ext cx="3006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Shenzhou 13 crew spacecraft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DE328-2A68-4DAB-8E87-8AF856D57557}"/>
              </a:ext>
            </a:extLst>
          </p:cNvPr>
          <p:cNvSpPr/>
          <p:nvPr/>
        </p:nvSpPr>
        <p:spPr>
          <a:xfrm>
            <a:off x="2879866" y="2972249"/>
            <a:ext cx="2713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Tianhe core module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3EC96-821B-47B6-853B-FDF982729361}"/>
              </a:ext>
            </a:extLst>
          </p:cNvPr>
          <p:cNvSpPr/>
          <p:nvPr/>
        </p:nvSpPr>
        <p:spPr>
          <a:xfrm>
            <a:off x="5756178" y="2972249"/>
            <a:ext cx="1692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FFC000"/>
                </a:solidFill>
                <a:latin typeface="Calibri Light" panose="020F0302020204030204"/>
              </a:rPr>
              <a:t>Cargo craft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FC3DBA-21AD-4AEE-962C-5CCB89387D02}"/>
              </a:ext>
            </a:extLst>
          </p:cNvPr>
          <p:cNvSpPr/>
          <p:nvPr/>
        </p:nvSpPr>
        <p:spPr>
          <a:xfrm>
            <a:off x="7073625" y="5133787"/>
            <a:ext cx="1692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i="1" dirty="0">
                <a:solidFill>
                  <a:srgbClr val="FFC000"/>
                </a:solidFill>
                <a:latin typeface="Calibri Light" panose="020F0302020204030204"/>
              </a:rPr>
              <a:t>Length:  120 feet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768FD-CA08-465A-8956-2E64E9C12A7C}"/>
              </a:ext>
            </a:extLst>
          </p:cNvPr>
          <p:cNvSpPr/>
          <p:nvPr/>
        </p:nvSpPr>
        <p:spPr>
          <a:xfrm>
            <a:off x="3120186" y="4576172"/>
            <a:ext cx="1692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i="1" dirty="0">
                <a:solidFill>
                  <a:srgbClr val="FFC000"/>
                </a:solidFill>
                <a:latin typeface="Calibri Light" panose="020F0302020204030204"/>
              </a:rPr>
              <a:t>Diameter:  14 feet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783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C37721-3998-468C-BACF-1F47F256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808D231-2632-4D14-995C-191909C5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" y="153370"/>
            <a:ext cx="9049996" cy="5453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How many launches since the last meeting (Oct 2)?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41DE8-4ABB-42BF-9AE8-BA7524CB1A25}"/>
              </a:ext>
            </a:extLst>
          </p:cNvPr>
          <p:cNvSpPr txBox="1"/>
          <p:nvPr/>
        </p:nvSpPr>
        <p:spPr>
          <a:xfrm>
            <a:off x="201169" y="807390"/>
            <a:ext cx="8752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This includes failed launches only if they lift off the launch pad and only includes launches that attempt going into orbit</a:t>
            </a:r>
          </a:p>
          <a:p>
            <a:endParaRPr lang="en-US" sz="1400" i="1" dirty="0">
              <a:solidFill>
                <a:srgbClr val="FFC000"/>
              </a:solidFill>
            </a:endParaRPr>
          </a:p>
          <a:p>
            <a:r>
              <a:rPr lang="en-US" sz="1400" i="1" dirty="0">
                <a:solidFill>
                  <a:srgbClr val="FFC000"/>
                </a:solidFill>
              </a:rPr>
              <a:t>Does NOT include the Chinese hypersonic missile test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233421-1000-4001-A5E2-64E4F207B04D}"/>
              </a:ext>
            </a:extLst>
          </p:cNvPr>
          <p:cNvGrpSpPr/>
          <p:nvPr/>
        </p:nvGrpSpPr>
        <p:grpSpPr>
          <a:xfrm>
            <a:off x="7289950" y="1609451"/>
            <a:ext cx="1524213" cy="2893192"/>
            <a:chOff x="7414548" y="3698244"/>
            <a:chExt cx="1524213" cy="2893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C14E15-F09A-4120-8149-E94B6B804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4548" y="5076750"/>
              <a:ext cx="1524213" cy="15146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4E0F33-071F-4D11-8C86-C641EB408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3802" y="3698244"/>
              <a:ext cx="647790" cy="1114581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E761A-538A-408D-BCED-C5A8D684CA6E}"/>
              </a:ext>
            </a:extLst>
          </p:cNvPr>
          <p:cNvSpPr/>
          <p:nvPr/>
        </p:nvSpPr>
        <p:spPr>
          <a:xfrm>
            <a:off x="47003" y="6510234"/>
            <a:ext cx="9049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Long March 2F rocket carrying 3 astronauts to Chinese space station.                                                                         Credit:  Xinhua</a:t>
            </a:r>
          </a:p>
        </p:txBody>
      </p:sp>
    </p:spTree>
    <p:extLst>
      <p:ext uri="{BB962C8B-B14F-4D97-AF65-F5344CB8AC3E}">
        <p14:creationId xmlns:p14="http://schemas.microsoft.com/office/powerpoint/2010/main" val="2659406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760" y="104337"/>
            <a:ext cx="8621640" cy="7507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Launches since last meeting (Oct 2, 2021) 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1200" dirty="0">
              <a:solidFill>
                <a:srgbClr val="FFC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E391AC-7ECC-457C-8D63-AB22EB23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216" y="6214589"/>
            <a:ext cx="415498" cy="284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9C2019-BB7E-41D7-BC8B-C0D9A3E2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30" y="724620"/>
            <a:ext cx="8621640" cy="59206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Oct 5 – Soyuz – International Space Station – crew, actress, movie director</a:t>
            </a:r>
          </a:p>
          <a:p>
            <a:r>
              <a:rPr lang="en-US" dirty="0">
                <a:solidFill>
                  <a:srgbClr val="FFC000"/>
                </a:solidFill>
              </a:rPr>
              <a:t>Oct 14 – Soyuz – 36 more OneWeb satellites for internet service</a:t>
            </a:r>
          </a:p>
          <a:p>
            <a:r>
              <a:rPr lang="en-US" dirty="0">
                <a:solidFill>
                  <a:srgbClr val="FFC000"/>
                </a:solidFill>
              </a:rPr>
              <a:t>Oct 14 – Long March 2D – Solar observatory, 10 small secondary payloads</a:t>
            </a:r>
          </a:p>
          <a:p>
            <a:r>
              <a:rPr lang="en-US" dirty="0">
                <a:solidFill>
                  <a:srgbClr val="FFC000"/>
                </a:solidFill>
              </a:rPr>
              <a:t>Oct 15 – Long March 2F – 3 astronauts to Chinese space station</a:t>
            </a:r>
          </a:p>
          <a:p>
            <a:r>
              <a:rPr lang="en-US" dirty="0">
                <a:solidFill>
                  <a:srgbClr val="FFC000"/>
                </a:solidFill>
              </a:rPr>
              <a:t>Oct 16 – Atlas 5 – NASA’s Lucy spacecraft flying to 8 asteroids in 12 years</a:t>
            </a:r>
          </a:p>
          <a:p>
            <a:r>
              <a:rPr lang="en-US" dirty="0">
                <a:solidFill>
                  <a:srgbClr val="FFC000"/>
                </a:solidFill>
              </a:rPr>
              <a:t>Oct 21 – Nuri (S. Korea) – first test flight to orbit (FAIL)</a:t>
            </a:r>
          </a:p>
          <a:p>
            <a:r>
              <a:rPr lang="en-US" dirty="0">
                <a:solidFill>
                  <a:srgbClr val="FFC000"/>
                </a:solidFill>
              </a:rPr>
              <a:t>Oct 23 – Long March 3B – Classified satellite military/space debris mitigation</a:t>
            </a:r>
          </a:p>
          <a:p>
            <a:r>
              <a:rPr lang="en-US" dirty="0">
                <a:solidFill>
                  <a:srgbClr val="FFC000"/>
                </a:solidFill>
              </a:rPr>
              <a:t>Oct 23 – Ariane 5 – 2 Telecom satellites: 1 commercial, 1 French military</a:t>
            </a:r>
          </a:p>
          <a:p>
            <a:r>
              <a:rPr lang="en-US" dirty="0">
                <a:solidFill>
                  <a:srgbClr val="FFC000"/>
                </a:solidFill>
              </a:rPr>
              <a:t>Oct 25 – H-2A (Japan) – Navigation service satellite</a:t>
            </a:r>
          </a:p>
          <a:p>
            <a:r>
              <a:rPr lang="en-US" dirty="0">
                <a:solidFill>
                  <a:srgbClr val="FFC000"/>
                </a:solidFill>
              </a:rPr>
              <a:t>Oct 27 – </a:t>
            </a:r>
            <a:r>
              <a:rPr lang="en-US" dirty="0" err="1">
                <a:solidFill>
                  <a:srgbClr val="FFC000"/>
                </a:solidFill>
              </a:rPr>
              <a:t>Kuaizhou</a:t>
            </a:r>
            <a:r>
              <a:rPr lang="en-US" dirty="0">
                <a:solidFill>
                  <a:srgbClr val="FFC000"/>
                </a:solidFill>
              </a:rPr>
              <a:t> 1A – Small earth observation sat. for Jilin 1 constellation</a:t>
            </a:r>
          </a:p>
          <a:p>
            <a:r>
              <a:rPr lang="en-US" dirty="0">
                <a:solidFill>
                  <a:srgbClr val="FFC000"/>
                </a:solidFill>
              </a:rPr>
              <a:t>Oct 27 – Soyuz – 79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Progress cargo ship – 5,000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r>
              <a:rPr lang="en-US" dirty="0">
                <a:solidFill>
                  <a:srgbClr val="FFC000"/>
                </a:solidFill>
              </a:rPr>
              <a:t> to the ISS</a:t>
            </a:r>
          </a:p>
          <a:p>
            <a:r>
              <a:rPr lang="en-US" dirty="0">
                <a:solidFill>
                  <a:srgbClr val="FFC000"/>
                </a:solidFill>
              </a:rPr>
              <a:t>Nov 3 – Long March 2C – 2 classified military satellites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6A6A1-125D-4550-929F-CAFA8062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8" y="1953409"/>
            <a:ext cx="443841" cy="303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C22335-46DA-49F2-B212-50C099E0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8" y="1546808"/>
            <a:ext cx="443841" cy="303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4030F-03E0-432C-9815-4422A08DB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45" y="2344286"/>
            <a:ext cx="442746" cy="289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A7B715-394A-4AD6-9E2A-ACCE5D992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39" y="1138801"/>
            <a:ext cx="455558" cy="303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8E5FF1-8FCC-405C-8C4A-54D844414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40" y="739458"/>
            <a:ext cx="455557" cy="303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2F515-5741-46DA-B3E0-5F250DABB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45" y="2724372"/>
            <a:ext cx="442746" cy="2951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4B2DBC-D3A1-48C1-ADE1-F26740B6A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39" y="3498962"/>
            <a:ext cx="455558" cy="311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6A59F5-62E1-441C-9610-87823B78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8" y="3114501"/>
            <a:ext cx="443841" cy="303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40C730-6EDC-42E2-82A7-8A0BE13A4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8" y="4269098"/>
            <a:ext cx="443841" cy="303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4C3273-AF67-4386-B16B-1CC443F61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40" y="4667984"/>
            <a:ext cx="455557" cy="303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48AA5-37A0-47DA-942B-3BAC097FB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440" y="3886371"/>
            <a:ext cx="456357" cy="3042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9DA0B6-66D7-423E-8A8E-A032F775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5" y="5063428"/>
            <a:ext cx="443841" cy="3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C37721-3998-468C-BACF-1F47F256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0A3CBAD-1069-45E2-B235-7C4D0563F62D}"/>
              </a:ext>
            </a:extLst>
          </p:cNvPr>
          <p:cNvGrpSpPr/>
          <p:nvPr/>
        </p:nvGrpSpPr>
        <p:grpSpPr>
          <a:xfrm>
            <a:off x="4226121" y="0"/>
            <a:ext cx="4896347" cy="6858000"/>
            <a:chOff x="4226121" y="0"/>
            <a:chExt cx="4896347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F1D1A5-D0CE-4165-906D-15365AA5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6121" y="0"/>
              <a:ext cx="4896347" cy="6858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5F1BAE-BBDB-4ACF-80F5-ED93157DC12C}"/>
                </a:ext>
              </a:extLst>
            </p:cNvPr>
            <p:cNvSpPr/>
            <p:nvPr/>
          </p:nvSpPr>
          <p:spPr>
            <a:xfrm>
              <a:off x="5073357" y="6581001"/>
              <a:ext cx="13585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Image:  NASA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" y="153370"/>
            <a:ext cx="9049996" cy="7824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Discussion &amp; questions?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233421-1000-4001-A5E2-64E4F207B04D}"/>
              </a:ext>
            </a:extLst>
          </p:cNvPr>
          <p:cNvGrpSpPr/>
          <p:nvPr/>
        </p:nvGrpSpPr>
        <p:grpSpPr>
          <a:xfrm>
            <a:off x="3809894" y="1701287"/>
            <a:ext cx="1524213" cy="2893192"/>
            <a:chOff x="7414548" y="3698244"/>
            <a:chExt cx="1524213" cy="2893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C14E15-F09A-4120-8149-E94B6B804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4548" y="5076750"/>
              <a:ext cx="1524213" cy="15146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4E0F33-071F-4D11-8C86-C641EB408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3802" y="3698244"/>
              <a:ext cx="647790" cy="1114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80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7291" y="146649"/>
            <a:ext cx="5869264" cy="6653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Featured speaker:  Nathan Price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9C1403-45B5-42A9-B9B0-8257598FDE6B}"/>
              </a:ext>
            </a:extLst>
          </p:cNvPr>
          <p:cNvSpPr txBox="1">
            <a:spLocks/>
          </p:cNvSpPr>
          <p:nvPr/>
        </p:nvSpPr>
        <p:spPr>
          <a:xfrm>
            <a:off x="2937290" y="4720383"/>
            <a:ext cx="6074374" cy="1800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TOPIC: Going Interstellar:  What I learned at the 7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Interstellar Symposium</a:t>
            </a:r>
          </a:p>
          <a:p>
            <a:r>
              <a:rPr lang="en-US" dirty="0">
                <a:solidFill>
                  <a:srgbClr val="FFC000"/>
                </a:solidFill>
              </a:rPr>
              <a:t>Interstellar Symposia every 2 years provide an exciting vision for our long range future in space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813535-EC47-4ECD-A450-371C6A29956C}"/>
              </a:ext>
            </a:extLst>
          </p:cNvPr>
          <p:cNvSpPr txBox="1">
            <a:spLocks/>
          </p:cNvSpPr>
          <p:nvPr/>
        </p:nvSpPr>
        <p:spPr>
          <a:xfrm>
            <a:off x="2937290" y="707571"/>
            <a:ext cx="6074374" cy="3923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Lifelong passion for space exploration/development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Countdown to the Moon program interviewing a person a day     </a:t>
            </a:r>
            <a:r>
              <a:rPr lang="en-US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https://CountdownToTheMoon.org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Volunteer at Space Center Houston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Started NSS North Houston chapter meetings in Jan, 2018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President, and the person who does the most to make this chapter successful !</a:t>
            </a:r>
          </a:p>
          <a:p>
            <a:r>
              <a:rPr lang="en-US" dirty="0">
                <a:solidFill>
                  <a:srgbClr val="FFC000"/>
                </a:solidFill>
              </a:rPr>
              <a:t>Manager and Solutions Architect at Anaplan, previously Development Lead at HP</a:t>
            </a:r>
          </a:p>
          <a:p>
            <a:r>
              <a:rPr lang="en-US" dirty="0">
                <a:solidFill>
                  <a:srgbClr val="FFC000"/>
                </a:solidFill>
              </a:rPr>
              <a:t>BS in Mathematics, minor in Economics, University of Houston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C3D3D-1229-4053-9449-1278328CD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42375" cy="244570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09CCFC6-8CFC-4552-8ACA-25D7C1E7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6" y="2934833"/>
            <a:ext cx="2942376" cy="39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3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7" y="147013"/>
            <a:ext cx="8731197" cy="5845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Space stations galore (potentially)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37F09-B323-4182-8E6B-84D7FE390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535" y="5254916"/>
            <a:ext cx="4048079" cy="1603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C91E8F-E70F-406C-99C4-85E157EF331D}"/>
              </a:ext>
            </a:extLst>
          </p:cNvPr>
          <p:cNvSpPr/>
          <p:nvPr/>
        </p:nvSpPr>
        <p:spPr>
          <a:xfrm>
            <a:off x="3590489" y="6526017"/>
            <a:ext cx="2505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credit:NASA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6C8B5-3A6C-49A2-9403-E031A80D5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581" y="3031124"/>
            <a:ext cx="3256419" cy="13917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2DD25F-0418-4B85-B13E-E1344514F310}"/>
              </a:ext>
            </a:extLst>
          </p:cNvPr>
          <p:cNvSpPr/>
          <p:nvPr/>
        </p:nvSpPr>
        <p:spPr>
          <a:xfrm>
            <a:off x="7056830" y="4103903"/>
            <a:ext cx="1813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credit:CMSA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B9AB36-B1BD-4F7A-B233-89C4357C1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374" y="3622210"/>
            <a:ext cx="2564926" cy="22386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46DF84-6A5B-46A3-A0E3-B96060F824CD}"/>
              </a:ext>
            </a:extLst>
          </p:cNvPr>
          <p:cNvSpPr/>
          <p:nvPr/>
        </p:nvSpPr>
        <p:spPr>
          <a:xfrm>
            <a:off x="2944535" y="3806903"/>
            <a:ext cx="2234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credit:Axiom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635726"/>
            <a:ext cx="8874034" cy="323221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ISS life may be extended to 2028-2030, but the end is coming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Concern over stress cracks, air leaks in Russian Zarya module (the oldest - 1998)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Cost $150 billion to build, $4 billion/year to operate</a:t>
            </a:r>
          </a:p>
          <a:p>
            <a:r>
              <a:rPr lang="en-US" dirty="0">
                <a:solidFill>
                  <a:srgbClr val="FFC000"/>
                </a:solidFill>
              </a:rPr>
              <a:t>Chinese space station</a:t>
            </a:r>
          </a:p>
          <a:p>
            <a:r>
              <a:rPr lang="en-US" dirty="0">
                <a:solidFill>
                  <a:srgbClr val="FFC000"/>
                </a:solidFill>
              </a:rPr>
              <a:t>Axiom building detachable ISS modules, launching in 2024 ($140m NASA funding)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Axiom says it has lost some business to the Chinese station </a:t>
            </a:r>
          </a:p>
          <a:p>
            <a:r>
              <a:rPr lang="en-US" dirty="0">
                <a:solidFill>
                  <a:srgbClr val="FFC000"/>
                </a:solidFill>
              </a:rPr>
              <a:t>NASA Commercial LEO Destinations Project (CLD) program analogous to Commercial Crew has proposals already, funding up to 4 at $400 million initially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Orbital Reef: Blue Origin/Sierra Space/Boeing/others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Starlab: Nanoracks/Lockheed Martin (2027)</a:t>
            </a:r>
          </a:p>
          <a:p>
            <a:r>
              <a:rPr lang="en-US" dirty="0">
                <a:solidFill>
                  <a:srgbClr val="FFC000"/>
                </a:solidFill>
              </a:rPr>
              <a:t>Previous business failures:  Bigelow Aerospace, Orion Span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94F4E-B96B-44EA-BA5A-FFA4D81A5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3903"/>
            <a:ext cx="3151595" cy="2754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EAD745-2B7D-4798-8F4D-1AEC2139D52B}"/>
              </a:ext>
            </a:extLst>
          </p:cNvPr>
          <p:cNvSpPr/>
          <p:nvPr/>
        </p:nvSpPr>
        <p:spPr>
          <a:xfrm>
            <a:off x="139338" y="4194987"/>
            <a:ext cx="1698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credit:Nanoracks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8C7628-2CC7-4575-B8EF-E750C68B8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635276" y="5171840"/>
            <a:ext cx="2508723" cy="1686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9C824C-4051-430E-8EC5-A16CE04032A8}"/>
              </a:ext>
            </a:extLst>
          </p:cNvPr>
          <p:cNvSpPr/>
          <p:nvPr/>
        </p:nvSpPr>
        <p:spPr>
          <a:xfrm>
            <a:off x="7117520" y="6526016"/>
            <a:ext cx="1753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</a:t>
            </a:r>
            <a:r>
              <a:rPr lang="it-IT" sz="1200" dirty="0">
                <a:solidFill>
                  <a:srgbClr val="FFC000"/>
                </a:solidFill>
                <a:latin typeface="Calibri Light" panose="020F0302020204030204"/>
              </a:rPr>
              <a:t>Blue Origin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1606608"/>
            <a:ext cx="8874034" cy="13379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DC31E-809B-472C-8CB8-BEA348DD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408"/>
            <a:ext cx="9144000" cy="55905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C91E8F-E70F-406C-99C4-85E157EF331D}"/>
              </a:ext>
            </a:extLst>
          </p:cNvPr>
          <p:cNvSpPr/>
          <p:nvPr/>
        </p:nvSpPr>
        <p:spPr>
          <a:xfrm>
            <a:off x="139338" y="6526017"/>
            <a:ext cx="2270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</a:t>
            </a:r>
            <a:r>
              <a:rPr lang="it-IT" sz="1200" dirty="0">
                <a:solidFill>
                  <a:srgbClr val="FFC000"/>
                </a:solidFill>
                <a:latin typeface="Calibri Light" panose="020F0302020204030204"/>
              </a:rPr>
              <a:t>Blue Origin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7" y="147012"/>
            <a:ext cx="8874034" cy="8699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Orbital Reef: “Mixed use business park”, open spaces…</a:t>
            </a:r>
          </a:p>
        </p:txBody>
      </p:sp>
    </p:spTree>
    <p:extLst>
      <p:ext uri="{BB962C8B-B14F-4D97-AF65-F5344CB8AC3E}">
        <p14:creationId xmlns:p14="http://schemas.microsoft.com/office/powerpoint/2010/main" val="407566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1E3E33C-8279-42FB-9608-266C45C4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811577"/>
            <a:ext cx="9063624" cy="604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7" y="147013"/>
            <a:ext cx="8731197" cy="5845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… compared to ISS (International Space Station)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59" y="1733006"/>
            <a:ext cx="4598127" cy="31368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91E8F-E70F-406C-99C4-85E157EF331D}"/>
              </a:ext>
            </a:extLst>
          </p:cNvPr>
          <p:cNvSpPr/>
          <p:nvPr/>
        </p:nvSpPr>
        <p:spPr>
          <a:xfrm>
            <a:off x="3391374" y="6526017"/>
            <a:ext cx="2607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credit:NASA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1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7" y="147013"/>
            <a:ext cx="8731197" cy="5845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Movie making at the ISS (International Space Station)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796954"/>
            <a:ext cx="8874034" cy="2147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Russian Soyuz took director, actress to the ISS to film “The Challenge”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Actress </a:t>
            </a:r>
            <a:r>
              <a:rPr lang="en-US" dirty="0" err="1">
                <a:solidFill>
                  <a:srgbClr val="FFC000"/>
                </a:solidFill>
              </a:rPr>
              <a:t>Yulia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Peresild</a:t>
            </a:r>
            <a:r>
              <a:rPr lang="en-US" dirty="0">
                <a:solidFill>
                  <a:srgbClr val="FFC000"/>
                </a:solidFill>
              </a:rPr>
              <a:t> plays a surgeon making an emergency house call to ISS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After 12 days of filming, the director and actress returned to Earth</a:t>
            </a:r>
          </a:p>
          <a:p>
            <a:r>
              <a:rPr lang="en-US" dirty="0">
                <a:solidFill>
                  <a:srgbClr val="FFC000"/>
                </a:solidFill>
              </a:rPr>
              <a:t>Real-life minor drama:  Automated docking failed, Soyuz docked manually</a:t>
            </a:r>
          </a:p>
          <a:p>
            <a:r>
              <a:rPr lang="en-US" dirty="0">
                <a:solidFill>
                  <a:srgbClr val="FFC000"/>
                </a:solidFill>
              </a:rPr>
              <a:t>Russians accidentally fired a thruster again, tilting ISS 57 degrees, destabilizing ISS for 30 minutes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F5C1F-E2BA-4D70-A5BE-7AE889865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6872"/>
            <a:ext cx="9144000" cy="36211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C91E8F-E70F-406C-99C4-85E157EF331D}"/>
              </a:ext>
            </a:extLst>
          </p:cNvPr>
          <p:cNvSpPr/>
          <p:nvPr/>
        </p:nvSpPr>
        <p:spPr>
          <a:xfrm>
            <a:off x="1400960" y="6526017"/>
            <a:ext cx="19904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Image credit:NASA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6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0E80F7-080C-4307-907A-1B347230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" y="539931"/>
            <a:ext cx="9144000" cy="6327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8670" cy="77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Suborbital space tourism starts a controversy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31" y="662976"/>
            <a:ext cx="7600464" cy="20628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Captain Kirk (William Shatner) finally made it to the edge of space (66 miles/10 minutes)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Free ride on Blue Origin New Shepard suborbital flight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Now the oldest person to get to space (age 90)</a:t>
            </a:r>
          </a:p>
          <a:p>
            <a:r>
              <a:rPr lang="en-US" dirty="0">
                <a:solidFill>
                  <a:srgbClr val="FFC000"/>
                </a:solidFill>
              </a:rPr>
              <a:t>But Prince William (British royal family) wasn’t happy about it…</a:t>
            </a:r>
          </a:p>
          <a:p>
            <a:pPr marL="342900" lvl="1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4CF0E0-1653-4801-83C6-29DF71F89084}"/>
              </a:ext>
            </a:extLst>
          </p:cNvPr>
          <p:cNvSpPr/>
          <p:nvPr/>
        </p:nvSpPr>
        <p:spPr>
          <a:xfrm>
            <a:off x="4850674" y="6505303"/>
            <a:ext cx="19245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</a:t>
            </a:r>
            <a:r>
              <a:rPr lang="it-IT" sz="1200" dirty="0">
                <a:latin typeface="Calibri Light" panose="020F0302020204030204"/>
              </a:rPr>
              <a:t>Blue Origin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62DFB3-4F4E-4AAE-B1AA-C62F732B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" y="2371085"/>
            <a:ext cx="1323703" cy="16168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8C64C5-3E74-4482-9D3D-63DC29D5A343}"/>
              </a:ext>
            </a:extLst>
          </p:cNvPr>
          <p:cNvSpPr/>
          <p:nvPr/>
        </p:nvSpPr>
        <p:spPr>
          <a:xfrm>
            <a:off x="-8708" y="6505303"/>
            <a:ext cx="4302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</a:t>
            </a:r>
            <a:r>
              <a:rPr lang="it-IT" sz="1200" dirty="0">
                <a:latin typeface="Calibri Light" panose="020F0302020204030204"/>
              </a:rPr>
              <a:t>https://flickr.com/photos/10246637@N04/38060065682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5A31AA-007F-47E2-8DC5-07438CA5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77" y="2377384"/>
            <a:ext cx="1257515" cy="16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A7523D-6948-45D3-BBD6-838E4473E6CE}"/>
              </a:ext>
            </a:extLst>
          </p:cNvPr>
          <p:cNvSpPr/>
          <p:nvPr/>
        </p:nvSpPr>
        <p:spPr>
          <a:xfrm>
            <a:off x="7877777" y="6505303"/>
            <a:ext cx="1257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NBC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05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4CF0E0-1653-4801-83C6-29DF71F89084}"/>
              </a:ext>
            </a:extLst>
          </p:cNvPr>
          <p:cNvSpPr/>
          <p:nvPr/>
        </p:nvSpPr>
        <p:spPr>
          <a:xfrm>
            <a:off x="8708" y="6487886"/>
            <a:ext cx="908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</a:t>
            </a:r>
            <a:r>
              <a:rPr lang="it-IT" sz="1200" dirty="0">
                <a:latin typeface="Calibri Light" panose="020F0302020204030204"/>
              </a:rPr>
              <a:t>Blue Origin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2DE22-066E-4660-A5DA-DDAD19EE3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102" y="1"/>
            <a:ext cx="3264898" cy="3267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8670" cy="77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Prince William is unhappy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30DBCF-0970-4961-9329-6C47E7FE977D}"/>
              </a:ext>
            </a:extLst>
          </p:cNvPr>
          <p:cNvSpPr txBox="1">
            <a:spLocks/>
          </p:cNvSpPr>
          <p:nvPr/>
        </p:nvSpPr>
        <p:spPr>
          <a:xfrm>
            <a:off x="115331" y="3057526"/>
            <a:ext cx="8810955" cy="36678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Space programs are a major factor in providing data to enable climate modeling and understanding, and improving earth life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GPS, temperatures, cloud cover, ice extent, atmospheric composition, deforestation, land use, solar input, …</a:t>
            </a:r>
          </a:p>
          <a:p>
            <a:r>
              <a:rPr lang="en-US" dirty="0">
                <a:solidFill>
                  <a:srgbClr val="FFC000"/>
                </a:solidFill>
              </a:rPr>
              <a:t>Modeling the environment is essential for settling space, and includes studies with much shorter time scales to see the effects faster than on earth </a:t>
            </a:r>
          </a:p>
          <a:p>
            <a:r>
              <a:rPr lang="en-US" dirty="0">
                <a:solidFill>
                  <a:srgbClr val="FFC000"/>
                </a:solidFill>
              </a:rPr>
              <a:t>Even joyrides by a privileged few lead to an appreciation of earth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Environmentalism got a big jolt with the “Blue Marble” view of Earth from space</a:t>
            </a:r>
          </a:p>
          <a:p>
            <a:r>
              <a:rPr lang="en-US" dirty="0">
                <a:solidFill>
                  <a:srgbClr val="FFC000"/>
                </a:solidFill>
              </a:rPr>
              <a:t>The vast resources of space will enrich humankind (material, energy, places to go, …)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Environmentally-friendly space solar power, specialized industry, new technology, diverse governments, new hopes and challenges for the human spirit,  surviving cataclysms,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8A33A-59B2-4869-822F-E8536A62B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" y="692390"/>
            <a:ext cx="405809" cy="4956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31" y="662976"/>
            <a:ext cx="5850040" cy="2242149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“We need some of the world’s greatest brains and minds fixed on trying to repair this planet, not trying to find the next place to go and live” </a:t>
            </a:r>
          </a:p>
          <a:p>
            <a:pPr lvl="1"/>
            <a:endParaRPr lang="en-US" i="1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Space vs. environment is a false dichotomy! 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Space development and environmental stewardship are not mutually exclusive – each helps the other</a:t>
            </a:r>
          </a:p>
          <a:p>
            <a:pPr marL="342900" lvl="1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152371-EA64-4A58-AEA8-6B33F15D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" y="1736725"/>
            <a:ext cx="9144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55" y="85671"/>
            <a:ext cx="8588523" cy="6763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Lucy launched to explore 8 asteroids in 12 years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D42887-D87E-49DF-ACC1-6E5134D4E958}"/>
              </a:ext>
            </a:extLst>
          </p:cNvPr>
          <p:cNvSpPr/>
          <p:nvPr/>
        </p:nvSpPr>
        <p:spPr>
          <a:xfrm>
            <a:off x="1994263" y="6495331"/>
            <a:ext cx="7057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 Light" panose="020F0302020204030204"/>
              </a:rPr>
              <a:t>Artist’s visualization of modified Crew Dragon with glass dome observation window.  Credit: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1200" dirty="0">
                <a:latin typeface="Calibri Light" panose="020F0302020204030204"/>
              </a:rPr>
              <a:t>SpaceX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46" y="681487"/>
            <a:ext cx="8934275" cy="20704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NASA’s Lucy will fly by Jupiter’s “trojan” asteroids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Asteroids trapped by Jupiter’s gravity near Lagrange points L4 and L5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Expected to be about the same as 4 billion years ago -  window to the distant past</a:t>
            </a:r>
          </a:p>
          <a:p>
            <a:r>
              <a:rPr lang="en-US" dirty="0">
                <a:solidFill>
                  <a:srgbClr val="FFC000"/>
                </a:solidFill>
              </a:rPr>
              <a:t>Will obtain detailed images, analysis with imaging spectrometers, temperatures, mass estimates by velocity changes through doppler effect</a:t>
            </a:r>
          </a:p>
          <a:p>
            <a:r>
              <a:rPr lang="en-US" dirty="0">
                <a:solidFill>
                  <a:srgbClr val="FFC000"/>
                </a:solidFill>
              </a:rPr>
              <a:t>Solar powered.  But one solar array didn’t fully open and latch.  No action yet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1E48EF-FB13-49A8-8EE0-414BC58B6955}"/>
              </a:ext>
            </a:extLst>
          </p:cNvPr>
          <p:cNvSpPr/>
          <p:nvPr/>
        </p:nvSpPr>
        <p:spPr>
          <a:xfrm>
            <a:off x="3827305" y="5653293"/>
            <a:ext cx="3391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i="1" dirty="0">
                <a:solidFill>
                  <a:srgbClr val="FFC000"/>
                </a:solidFill>
                <a:latin typeface="Calibri Light" panose="020F0302020204030204"/>
              </a:rPr>
              <a:t>Wingspan:  52 feet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Weight: 3,300 lbs (half propellant)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82F397-AAC3-40D8-9A29-5DBBA0BE89F5}"/>
              </a:ext>
            </a:extLst>
          </p:cNvPr>
          <p:cNvSpPr/>
          <p:nvPr/>
        </p:nvSpPr>
        <p:spPr>
          <a:xfrm>
            <a:off x="117446" y="6538166"/>
            <a:ext cx="89342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Illustration of final phase of deploying solar arrays on NASA’s Lucy spacecraft.  Credit: NASA</a:t>
            </a:r>
          </a:p>
        </p:txBody>
      </p:sp>
    </p:spTree>
    <p:extLst>
      <p:ext uri="{BB962C8B-B14F-4D97-AF65-F5344CB8AC3E}">
        <p14:creationId xmlns:p14="http://schemas.microsoft.com/office/powerpoint/2010/main" val="290190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2586</Words>
  <Application>Microsoft Office PowerPoint</Application>
  <PresentationFormat>On-screen Show (4:3)</PresentationFormat>
  <Paragraphs>219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Monthly Space News</vt:lpstr>
      <vt:lpstr>Low Earth Orbit (LEO) news:  Chinese space station</vt:lpstr>
      <vt:lpstr>Space stations galore (potentially)</vt:lpstr>
      <vt:lpstr>Orbital Reef: “Mixed use business park”, open spaces…</vt:lpstr>
      <vt:lpstr>… compared to ISS (International Space Station)</vt:lpstr>
      <vt:lpstr>Movie making at the ISS (International Space Station)</vt:lpstr>
      <vt:lpstr>Suborbital space tourism starts a controversy</vt:lpstr>
      <vt:lpstr>Prince William is unhappy</vt:lpstr>
      <vt:lpstr>Lucy launched to explore 8 asteroids in 12 years</vt:lpstr>
      <vt:lpstr>Lucy has a complex trajectory to save 80% of fuel</vt:lpstr>
      <vt:lpstr>New NASA SLS (Space Launch System) controversy</vt:lpstr>
      <vt:lpstr>SLS controversy</vt:lpstr>
      <vt:lpstr>The first Artemis HLS contract dispute may be over</vt:lpstr>
      <vt:lpstr>X-37B Space plane lands after record 780 days in orbit</vt:lpstr>
      <vt:lpstr>August Chinese hypersonic missile tests? Space plane?</vt:lpstr>
      <vt:lpstr>Hypersonic gliders aren’t a new concept</vt:lpstr>
      <vt:lpstr>Clearing space junk/preparing for space war</vt:lpstr>
      <vt:lpstr>Ongoing preparation for space war/deterrence</vt:lpstr>
      <vt:lpstr>Defensive strategies for space war</vt:lpstr>
      <vt:lpstr>How many launches since the last meeting (Oct 2)?</vt:lpstr>
      <vt:lpstr>Launches since last meeting (Oct 2, 2021)  </vt:lpstr>
      <vt:lpstr>Discussion &amp; questions?</vt:lpstr>
      <vt:lpstr>Featured speaker:  Nathan Price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 - Space News</dc:title>
  <dc:creator>Greg Stanley</dc:creator>
  <cp:lastModifiedBy>Nathan Price</cp:lastModifiedBy>
  <cp:revision>2272</cp:revision>
  <cp:lastPrinted>2021-07-10T03:17:49Z</cp:lastPrinted>
  <dcterms:created xsi:type="dcterms:W3CDTF">2019-05-04T18:09:33Z</dcterms:created>
  <dcterms:modified xsi:type="dcterms:W3CDTF">2021-11-06T20:11:24Z</dcterms:modified>
</cp:coreProperties>
</file>