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354" r:id="rId2"/>
    <p:sldId id="428" r:id="rId3"/>
    <p:sldId id="431" r:id="rId4"/>
    <p:sldId id="426" r:id="rId5"/>
    <p:sldId id="441" r:id="rId6"/>
    <p:sldId id="406" r:id="rId7"/>
    <p:sldId id="442" r:id="rId8"/>
    <p:sldId id="443" r:id="rId9"/>
    <p:sldId id="433" r:id="rId10"/>
    <p:sldId id="430" r:id="rId11"/>
    <p:sldId id="436" r:id="rId12"/>
    <p:sldId id="435" r:id="rId13"/>
    <p:sldId id="437" r:id="rId14"/>
    <p:sldId id="432" r:id="rId15"/>
    <p:sldId id="434" r:id="rId16"/>
    <p:sldId id="439" r:id="rId17"/>
    <p:sldId id="438" r:id="rId18"/>
    <p:sldId id="440" r:id="rId19"/>
    <p:sldId id="429" r:id="rId20"/>
    <p:sldId id="397" r:id="rId21"/>
    <p:sldId id="396" r:id="rId22"/>
    <p:sldId id="398" r:id="rId23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CFA"/>
    <a:srgbClr val="E2DEDB"/>
    <a:srgbClr val="E4DDD7"/>
    <a:srgbClr val="F3F2F0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62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765F-08B4-4DD4-86F4-EE5090E5A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AF5F2-9B45-4670-B602-9A077C9FB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9B4CF-B69E-4BE6-B36E-BFF62F51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6414-2759-4B86-8AA7-607CD593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1DA6-7E55-43A0-A640-85D89E1A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8B5B-79EA-4679-87DA-3EBE2BF1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C0E6C-830A-43E6-98A8-013C0B3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650D-C00F-4A48-A2AE-871175B3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8847-D9FA-4F00-A9F7-C39AF279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AF7C-F080-4D59-B9EB-EC671188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E3EBC-56F3-4451-89DF-2BC90733A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3D37C-EA79-4D5B-A590-B02866F8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BFD3-C2DC-4B37-B96C-E8A47CAC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BBCDD-18A3-4D5B-8538-18F38A7C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3763-B795-4DF9-9344-C905283E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FF51-E54D-4880-B845-FE3B849D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F354-58EF-4FB2-B011-01599C7AA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1AD3-2272-4F53-B191-9597DE0F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55A2-2DA7-431E-A133-DC294191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1AF72-8874-4EA6-AEAE-216C0C49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0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2E67-F84E-406F-B1CF-48E58445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A396A-2747-4EAC-807B-2F5C439C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F6E0-F811-4268-A2B3-06E668DE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4E454-97D9-4FD7-B6B9-102F8B14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0F831-025E-4AF6-9BBE-C580BD72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38B9-E687-482B-8306-9D10A727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13EF-2422-4902-902A-5D4DF69C5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70592-FB3E-46E6-8248-5CF946FA6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D8A46-98B2-4C6B-9B42-7E902FAC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C6D17-05FF-4E71-A900-DB21E970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D2D33-F996-454D-87EA-E56E90E3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86D6-964D-40D1-A709-BEC63196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3B5CC-50E2-4CFC-9B17-07DED7F8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23780-E6BC-4B0F-BFFD-B5C3B6C1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FA075-8825-49A8-A41B-267F61AD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17C66-610C-4A1C-9B83-023A8D37B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126A0-3CF5-4021-A34D-FEEA7D8A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8495-F3BD-41BC-8CD9-A2D69FE7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0E54A-0155-46E9-A5AB-7056E112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16FB-DC87-4C56-A22F-4E02A609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B55E2-C737-46EB-8866-7CC88D06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38673-E8ED-401A-AE45-90EC5F9F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5BC65-2CB9-4643-9BC3-D90FC847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72CD8-8934-41A3-A08D-4AC52750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FF633-5509-41C1-8131-B1F25E25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BD10-78D2-4A9F-A0F3-0A4CB392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3638-F3C8-4862-8C5A-E4A14E61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95047-ACDF-4202-A981-727CE338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1343-A7EE-498F-A0CD-DE3E65A9A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24576-9EB4-48A8-9D2B-5F253CF2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9BA21-DF8D-48E0-BDB7-1DBA24E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3A97-48AE-4340-BCB7-5634D58C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A227-56CB-46A4-AE7D-0FFFDC1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10C6-B173-4C6F-83FD-6A4BFA4B5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C9098-0312-4050-90DC-8EF39C66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9EC4C-3A06-423E-B227-13E29ABC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CE58D-63E6-4D1D-9F1D-978043B8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0135-D09B-4B9A-AC76-A146F865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8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9EB42A-388B-4B69-8D7D-0BC56C15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3BF58-9C5B-4DBC-8A4A-B5109B8D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3CD-5BC4-4D0C-9EFC-07D677073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F080-22D5-42E0-B8AA-41D992DEED52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A0C8-9615-4F93-A212-15D766013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4D08-FF53-4423-9E2D-C15E493DB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38BE7-1515-4DEA-98A7-286AFE9A0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6207361"/>
            <a:ext cx="2194560" cy="6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D59ECE-7B39-4B32-8070-E2099896A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18" y="1795806"/>
            <a:ext cx="9150518" cy="5062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5B45C-D778-44EC-A441-0AB38F377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163" y="216816"/>
            <a:ext cx="8263156" cy="34007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NSS North Houston Space Society</a:t>
            </a:r>
            <a:br>
              <a:rPr lang="en-US" dirty="0">
                <a:solidFill>
                  <a:srgbClr val="FFC000"/>
                </a:solidFill>
              </a:rPr>
            </a:br>
            <a:br>
              <a:rPr lang="en-US" dirty="0">
                <a:solidFill>
                  <a:srgbClr val="FFC000"/>
                </a:solidFill>
              </a:rPr>
            </a:br>
            <a:br>
              <a:rPr lang="en-US" dirty="0">
                <a:solidFill>
                  <a:srgbClr val="FFC000"/>
                </a:solidFill>
              </a:rPr>
            </a:b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Space News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E9130A3-621D-43A3-B6CB-A1AB5834B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741" y="3617567"/>
            <a:ext cx="6858000" cy="107063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November 7, 2020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E2E597C1-9564-4446-9ECA-19EE77BE194D}"/>
              </a:ext>
            </a:extLst>
          </p:cNvPr>
          <p:cNvSpPr txBox="1">
            <a:spLocks/>
          </p:cNvSpPr>
          <p:nvPr/>
        </p:nvSpPr>
        <p:spPr>
          <a:xfrm>
            <a:off x="3314001" y="6131066"/>
            <a:ext cx="2515998" cy="726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C000"/>
                </a:solidFill>
              </a:rPr>
              <a:t>Greg Stanley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E3F916-E299-446D-8FFF-0B662FEEA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996" y="6086367"/>
            <a:ext cx="2534004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8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3"/>
            <a:ext cx="8588523" cy="7673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Missions to land on asteroids and get samples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11A2E3-D268-42F9-A565-921A22899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7" y="1527142"/>
            <a:ext cx="9004755" cy="506517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556" y="942630"/>
            <a:ext cx="7442551" cy="20975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Japanese probe Hayabusa returned 1 mg sample from 25143 Itokawa in 2010 (launched in 2003)</a:t>
            </a:r>
          </a:p>
          <a:p>
            <a:r>
              <a:rPr lang="en-US" dirty="0">
                <a:solidFill>
                  <a:srgbClr val="FFC000"/>
                </a:solidFill>
              </a:rPr>
              <a:t>Japanese probe Hayabusa 2 will return 100 mg sample from half-mile wide 162173 </a:t>
            </a:r>
            <a:r>
              <a:rPr lang="en-US" dirty="0" err="1">
                <a:solidFill>
                  <a:srgbClr val="FFC000"/>
                </a:solidFill>
              </a:rPr>
              <a:t>Ryugu</a:t>
            </a:r>
            <a:r>
              <a:rPr lang="en-US" dirty="0">
                <a:solidFill>
                  <a:srgbClr val="FFC000"/>
                </a:solidFill>
              </a:rPr>
              <a:t> in Dec., 2020 (launched Dec., 2014)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Had dropped robotic explorers, used explosives to blast a 60 foot crater</a:t>
            </a:r>
          </a:p>
          <a:p>
            <a:r>
              <a:rPr lang="en-US" dirty="0">
                <a:solidFill>
                  <a:srgbClr val="FFC000"/>
                </a:solidFill>
              </a:rPr>
              <a:t>Now, NASA missions …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5220292" y="6572487"/>
            <a:ext cx="36283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Credits:  Shutterstock via Space.com, JAXA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6BA90-2ED1-4C1C-A364-A37307C77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3146"/>
            <a:ext cx="1711883" cy="230485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E0A6C13-B3B8-446B-ABD6-00568BBEA5E7}"/>
              </a:ext>
            </a:extLst>
          </p:cNvPr>
          <p:cNvGrpSpPr/>
          <p:nvPr/>
        </p:nvGrpSpPr>
        <p:grpSpPr>
          <a:xfrm>
            <a:off x="1711883" y="4139833"/>
            <a:ext cx="3185978" cy="2478352"/>
            <a:chOff x="2210915" y="4219732"/>
            <a:chExt cx="3185978" cy="24783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D7932D-9E38-4330-B529-D43E61835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0915" y="4219732"/>
              <a:ext cx="3185978" cy="247835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7C1926-9B64-40FE-AE41-FA897BAB97F0}"/>
                </a:ext>
              </a:extLst>
            </p:cNvPr>
            <p:cNvSpPr/>
            <p:nvPr/>
          </p:nvSpPr>
          <p:spPr>
            <a:xfrm>
              <a:off x="2935141" y="6315317"/>
              <a:ext cx="188536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C000"/>
                  </a:solidFill>
                  <a:latin typeface="Calibri Light" panose="020F0302020204030204"/>
                  <a:ea typeface="+mj-ea"/>
                  <a:cs typeface="+mj-cs"/>
                </a:rPr>
                <a:t>Psyche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D217A8-0017-4F02-A459-A4500F138F06}"/>
              </a:ext>
            </a:extLst>
          </p:cNvPr>
          <p:cNvGrpSpPr/>
          <p:nvPr/>
        </p:nvGrpSpPr>
        <p:grpSpPr>
          <a:xfrm>
            <a:off x="4771883" y="4830209"/>
            <a:ext cx="1316625" cy="1435908"/>
            <a:chOff x="7733107" y="1924205"/>
            <a:chExt cx="1316625" cy="14359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763FE3-FB75-44CD-BC42-B519064BB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33107" y="1924205"/>
              <a:ext cx="1316625" cy="12445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4DF55C-D1CB-4496-B31B-174EB0A4CC1C}"/>
                </a:ext>
              </a:extLst>
            </p:cNvPr>
            <p:cNvSpPr/>
            <p:nvPr/>
          </p:nvSpPr>
          <p:spPr>
            <a:xfrm>
              <a:off x="7852527" y="3083114"/>
              <a:ext cx="119720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C000"/>
                  </a:solidFill>
                  <a:latin typeface="Calibri Light" panose="020F0302020204030204"/>
                  <a:ea typeface="+mj-ea"/>
                  <a:cs typeface="+mj-cs"/>
                </a:rPr>
                <a:t>Bennu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7451AB-A251-4488-A3EF-9D45F6138069}"/>
              </a:ext>
            </a:extLst>
          </p:cNvPr>
          <p:cNvGrpSpPr/>
          <p:nvPr/>
        </p:nvGrpSpPr>
        <p:grpSpPr>
          <a:xfrm>
            <a:off x="7448313" y="727604"/>
            <a:ext cx="1608555" cy="898762"/>
            <a:chOff x="4050373" y="2919095"/>
            <a:chExt cx="1540256" cy="89876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005255-4D27-4917-89F6-0A1CA67F5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0373" y="2919095"/>
              <a:ext cx="1540256" cy="75643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A08698-A1B2-4C99-8314-E18A48245D9B}"/>
                </a:ext>
              </a:extLst>
            </p:cNvPr>
            <p:cNvSpPr/>
            <p:nvPr/>
          </p:nvSpPr>
          <p:spPr>
            <a:xfrm>
              <a:off x="4295955" y="3540858"/>
              <a:ext cx="87936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C000"/>
                  </a:solidFill>
                  <a:latin typeface="Calibri Light" panose="020F0302020204030204"/>
                  <a:ea typeface="+mj-ea"/>
                  <a:cs typeface="+mj-cs"/>
                </a:rPr>
                <a:t>Itokawa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CA75B78-32E1-49F8-B265-5B315FA85E5B}"/>
              </a:ext>
            </a:extLst>
          </p:cNvPr>
          <p:cNvSpPr/>
          <p:nvPr/>
        </p:nvSpPr>
        <p:spPr>
          <a:xfrm>
            <a:off x="1961409" y="6572486"/>
            <a:ext cx="28315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NASA JPL/Caltech/ASU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961D03-C4D7-41A2-BCE9-19D597A2C588}"/>
              </a:ext>
            </a:extLst>
          </p:cNvPr>
          <p:cNvGrpSpPr/>
          <p:nvPr/>
        </p:nvGrpSpPr>
        <p:grpSpPr>
          <a:xfrm>
            <a:off x="7568885" y="1660137"/>
            <a:ext cx="1479145" cy="1556884"/>
            <a:chOff x="5180306" y="4887018"/>
            <a:chExt cx="1479145" cy="15568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A2C579D-D583-4E6C-A69B-D968B67B7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80306" y="4887018"/>
              <a:ext cx="1479145" cy="142829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E3DA240-4415-49B1-8199-1E4741A07962}"/>
                </a:ext>
              </a:extLst>
            </p:cNvPr>
            <p:cNvSpPr/>
            <p:nvPr/>
          </p:nvSpPr>
          <p:spPr>
            <a:xfrm>
              <a:off x="5597956" y="6166903"/>
              <a:ext cx="68354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FFC000"/>
                  </a:solidFill>
                  <a:latin typeface="Calibri Light" panose="020F0302020204030204"/>
                  <a:ea typeface="+mj-ea"/>
                  <a:cs typeface="+mj-cs"/>
                </a:rPr>
                <a:t>Ryugu</a:t>
              </a:r>
              <a:endPara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477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C3AA-0A6C-4CA4-BDA1-5EE9908EA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856" y="1517714"/>
            <a:ext cx="5494143" cy="51932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9382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Asteroid Bennu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514" y="1085266"/>
            <a:ext cx="3817841" cy="32227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1/3 mile diameter</a:t>
            </a:r>
          </a:p>
          <a:p>
            <a:r>
              <a:rPr lang="en-US" dirty="0">
                <a:solidFill>
                  <a:srgbClr val="FFC000"/>
                </a:solidFill>
              </a:rPr>
              <a:t>200 million miles away</a:t>
            </a:r>
          </a:p>
          <a:p>
            <a:r>
              <a:rPr lang="en-US" dirty="0">
                <a:solidFill>
                  <a:srgbClr val="FFC000"/>
                </a:solidFill>
              </a:rPr>
              <a:t>1 in 2700 chance of hitting earth in late 2100’s</a:t>
            </a:r>
          </a:p>
          <a:p>
            <a:r>
              <a:rPr lang="en-US" dirty="0">
                <a:solidFill>
                  <a:srgbClr val="FFC000"/>
                </a:solidFill>
              </a:rPr>
              <a:t>A “time capsule” little changed from birth of the solar system</a:t>
            </a:r>
          </a:p>
          <a:p>
            <a:r>
              <a:rPr lang="en-US" dirty="0">
                <a:solidFill>
                  <a:srgbClr val="FFC000"/>
                </a:solidFill>
              </a:rPr>
              <a:t>A lot of carbonaceous material (organic molecules)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6028043" y="6572487"/>
            <a:ext cx="30216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NASA/Goddard/University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2162223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4AE6DF-1665-4A7D-B803-1277EBEAD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66237"/>
            <a:ext cx="7620000" cy="5683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9382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OSIRIS-</a:t>
            </a:r>
            <a:r>
              <a:rPr lang="en-US" dirty="0" err="1">
                <a:solidFill>
                  <a:srgbClr val="FFC000"/>
                </a:solidFill>
              </a:rPr>
              <a:t>REx</a:t>
            </a:r>
            <a:r>
              <a:rPr lang="en-US" dirty="0">
                <a:solidFill>
                  <a:srgbClr val="FFC000"/>
                </a:solidFill>
              </a:rPr>
              <a:t> mission to Bennu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1" y="1085266"/>
            <a:ext cx="3004861" cy="54062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C000"/>
                </a:solidFill>
              </a:rPr>
              <a:t>rigins,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C000"/>
                </a:solidFill>
              </a:rPr>
              <a:t>pectral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C000"/>
                </a:solidFill>
              </a:rPr>
              <a:t>nterpretation,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FFC000"/>
                </a:solidFill>
              </a:rPr>
              <a:t>esource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C000"/>
                </a:solidFill>
              </a:rPr>
              <a:t>dentification,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C000"/>
                </a:solidFill>
              </a:rPr>
              <a:t>ecurity,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>
                <a:solidFill>
                  <a:srgbClr val="FFC000"/>
                </a:solidFill>
              </a:rPr>
              <a:t>egolith </a:t>
            </a:r>
            <a:r>
              <a:rPr lang="en-US" dirty="0">
                <a:solidFill>
                  <a:srgbClr val="FF0000"/>
                </a:solidFill>
              </a:rPr>
              <a:t>Ex</a:t>
            </a:r>
            <a:r>
              <a:rPr lang="en-US" dirty="0">
                <a:solidFill>
                  <a:srgbClr val="FFC000"/>
                </a:solidFill>
              </a:rPr>
              <a:t>plorer</a:t>
            </a:r>
          </a:p>
          <a:p>
            <a:r>
              <a:rPr lang="en-US" dirty="0">
                <a:solidFill>
                  <a:srgbClr val="FFC000"/>
                </a:solidFill>
              </a:rPr>
              <a:t>Van-sized craft, 4650 </a:t>
            </a:r>
            <a:r>
              <a:rPr lang="en-US" dirty="0" err="1">
                <a:solidFill>
                  <a:srgbClr val="FFC000"/>
                </a:solidFill>
              </a:rPr>
              <a:t>lbs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Launched Sept. 2016</a:t>
            </a:r>
          </a:p>
          <a:p>
            <a:r>
              <a:rPr lang="en-US" dirty="0">
                <a:solidFill>
                  <a:srgbClr val="FFC000"/>
                </a:solidFill>
              </a:rPr>
              <a:t>3 billion km trip, with Earth gravity assist in Sept. 2017</a:t>
            </a:r>
          </a:p>
          <a:p>
            <a:r>
              <a:rPr lang="en-US" dirty="0">
                <a:solidFill>
                  <a:srgbClr val="FFC000"/>
                </a:solidFill>
              </a:rPr>
              <a:t>Arrived Dec 2018</a:t>
            </a:r>
          </a:p>
          <a:p>
            <a:r>
              <a:rPr lang="en-US" dirty="0">
                <a:solidFill>
                  <a:srgbClr val="FFC000"/>
                </a:solidFill>
              </a:rPr>
              <a:t>Orbited Bennu for 2 years, searching for ideal landing spot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0" y="6500030"/>
            <a:ext cx="42899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NASA/Goddard/University of Arizona/Lockheed Martin</a:t>
            </a:r>
          </a:p>
        </p:txBody>
      </p:sp>
    </p:spTree>
    <p:extLst>
      <p:ext uri="{BB962C8B-B14F-4D97-AF65-F5344CB8AC3E}">
        <p14:creationId xmlns:p14="http://schemas.microsoft.com/office/powerpoint/2010/main" val="2163289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4AE6DF-1665-4A7D-B803-1277EBEAD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66237"/>
            <a:ext cx="7620000" cy="5683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9382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OSIRIS-</a:t>
            </a:r>
            <a:r>
              <a:rPr lang="en-US" dirty="0" err="1">
                <a:solidFill>
                  <a:srgbClr val="FFC000"/>
                </a:solidFill>
              </a:rPr>
              <a:t>REx</a:t>
            </a:r>
            <a:r>
              <a:rPr lang="en-US" dirty="0">
                <a:solidFill>
                  <a:srgbClr val="FFC000"/>
                </a:solidFill>
              </a:rPr>
              <a:t> “smash and grab” at Bennu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90" y="1112338"/>
            <a:ext cx="3704719" cy="540625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6 second touchdown of robot arm at 0.2 mph on Oct. 20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Robot arm sunk 19” into soft surface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Blast of N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r>
              <a:rPr lang="en-US" dirty="0">
                <a:solidFill>
                  <a:srgbClr val="FFC000"/>
                </a:solidFill>
              </a:rPr>
              <a:t> to stir up particles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Collected 2 </a:t>
            </a:r>
            <a:r>
              <a:rPr lang="en-US" dirty="0" err="1">
                <a:solidFill>
                  <a:srgbClr val="FFC000"/>
                </a:solidFill>
              </a:rPr>
              <a:t>lb</a:t>
            </a:r>
            <a:r>
              <a:rPr lang="en-US" dirty="0">
                <a:solidFill>
                  <a:srgbClr val="FFC000"/>
                </a:solidFill>
              </a:rPr>
              <a:t> sample, reversed thrusters to back away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Autonomous operation</a:t>
            </a:r>
          </a:p>
          <a:p>
            <a:r>
              <a:rPr lang="en-US" dirty="0">
                <a:solidFill>
                  <a:srgbClr val="FFC000"/>
                </a:solidFill>
              </a:rPr>
              <a:t>Will leave in March, 2021</a:t>
            </a:r>
          </a:p>
          <a:p>
            <a:r>
              <a:rPr lang="en-US" dirty="0">
                <a:solidFill>
                  <a:srgbClr val="FFC000"/>
                </a:solidFill>
              </a:rPr>
              <a:t>Sample return to Earth (Utah): Sept. 2023</a:t>
            </a:r>
          </a:p>
          <a:p>
            <a:r>
              <a:rPr lang="en-US" dirty="0">
                <a:solidFill>
                  <a:srgbClr val="FFC000"/>
                </a:solidFill>
              </a:rPr>
              <a:t>Already have some results: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Low density, porous, loose collection of rocks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Outer layers would mostly break up and burn up in Earth’s atmosphere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Returned sample will thus be different than in intact meteorites that fell to earth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0" y="6500030"/>
            <a:ext cx="42899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NASA/Goddard/University of Arizona/Lockheed Martin</a:t>
            </a:r>
          </a:p>
        </p:txBody>
      </p:sp>
    </p:spTree>
    <p:extLst>
      <p:ext uri="{BB962C8B-B14F-4D97-AF65-F5344CB8AC3E}">
        <p14:creationId xmlns:p14="http://schemas.microsoft.com/office/powerpoint/2010/main" val="906528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7187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OSIREX-</a:t>
            </a:r>
            <a:r>
              <a:rPr lang="en-US" dirty="0" err="1">
                <a:solidFill>
                  <a:srgbClr val="FFC000"/>
                </a:solidFill>
              </a:rPr>
              <a:t>REx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466" y="823500"/>
            <a:ext cx="8870534" cy="2195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             OSIREX-</a:t>
            </a:r>
            <a:r>
              <a:rPr lang="en-US" dirty="0" err="1">
                <a:solidFill>
                  <a:srgbClr val="FFC000"/>
                </a:solidFill>
              </a:rPr>
              <a:t>REx</a:t>
            </a:r>
            <a:r>
              <a:rPr lang="en-US" dirty="0">
                <a:solidFill>
                  <a:srgbClr val="FFC000"/>
                </a:solidFill>
              </a:rPr>
              <a:t> craft                                                      Impact!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4325757" y="6459848"/>
            <a:ext cx="46621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NASA Goddard-University of Arizona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E89C73-4ACC-4490-83B1-7E777C0C0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06069"/>
            <a:ext cx="4340099" cy="48767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4D015B-9119-43BB-B2AB-E957D9965C1E}"/>
              </a:ext>
            </a:extLst>
          </p:cNvPr>
          <p:cNvSpPr/>
          <p:nvPr/>
        </p:nvSpPr>
        <p:spPr>
          <a:xfrm>
            <a:off x="650327" y="6034500"/>
            <a:ext cx="30451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Artist’s Illustration:  NASA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932579-6B40-487A-AF3A-E7AA25483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379" y="1388227"/>
            <a:ext cx="5071621" cy="50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122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ECCB3-9D0C-4723-8976-98EEA146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179"/>
            <a:ext cx="9144000" cy="5143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6825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Future NASA asteroid missions - DART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5495033" y="6442502"/>
            <a:ext cx="36489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Artist impression. Credit:  NASA/Johns Hopkins APL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1024BA-DAA7-4CB6-A7DD-61C84271BD12}"/>
              </a:ext>
            </a:extLst>
          </p:cNvPr>
          <p:cNvSpPr txBox="1">
            <a:spLocks/>
          </p:cNvSpPr>
          <p:nvPr/>
        </p:nvSpPr>
        <p:spPr>
          <a:xfrm>
            <a:off x="5015060" y="2100221"/>
            <a:ext cx="2686623" cy="335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“</a:t>
            </a:r>
            <a:r>
              <a:rPr lang="en-US" dirty="0" err="1">
                <a:solidFill>
                  <a:srgbClr val="FFC000"/>
                </a:solidFill>
              </a:rPr>
              <a:t>Didymoon</a:t>
            </a:r>
            <a:r>
              <a:rPr lang="en-US" dirty="0">
                <a:solidFill>
                  <a:srgbClr val="FFC000"/>
                </a:solidFill>
              </a:rPr>
              <a:t>: 535 ft. diameter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44B2C6-621C-4109-9917-B844A8CAC9D0}"/>
              </a:ext>
            </a:extLst>
          </p:cNvPr>
          <p:cNvSpPr txBox="1">
            <a:spLocks/>
          </p:cNvSpPr>
          <p:nvPr/>
        </p:nvSpPr>
        <p:spPr>
          <a:xfrm>
            <a:off x="-188521" y="4286089"/>
            <a:ext cx="5203581" cy="2156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rgbClr val="FFC000"/>
                </a:solidFill>
              </a:rPr>
              <a:t>May produce first human-caused meteor shower, ejecting between 22,000 and 220,000 </a:t>
            </a:r>
            <a:r>
              <a:rPr lang="en-US" dirty="0" err="1">
                <a:solidFill>
                  <a:srgbClr val="FFC000"/>
                </a:solidFill>
              </a:rPr>
              <a:t>lbs</a:t>
            </a:r>
            <a:r>
              <a:rPr lang="en-US" dirty="0">
                <a:solidFill>
                  <a:srgbClr val="FFC000"/>
                </a:solidFill>
              </a:rPr>
              <a:t> of centimeter-sized debris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Small amount of debris may reach Earth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Will measure orbit change orbit of the moonlet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Intercepting </a:t>
            </a:r>
            <a:r>
              <a:rPr lang="en-US" dirty="0" err="1">
                <a:solidFill>
                  <a:srgbClr val="FFC000"/>
                </a:solidFill>
              </a:rPr>
              <a:t>Didymos</a:t>
            </a:r>
            <a:r>
              <a:rPr lang="en-US" dirty="0">
                <a:solidFill>
                  <a:srgbClr val="FFC000"/>
                </a:solidFill>
              </a:rPr>
              <a:t> in Sept. 2022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F1131C-F075-49F2-BF23-E3CF39FE4B1B}"/>
              </a:ext>
            </a:extLst>
          </p:cNvPr>
          <p:cNvSpPr txBox="1">
            <a:spLocks/>
          </p:cNvSpPr>
          <p:nvPr/>
        </p:nvSpPr>
        <p:spPr>
          <a:xfrm>
            <a:off x="1621407" y="3708841"/>
            <a:ext cx="2686623" cy="335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“</a:t>
            </a:r>
            <a:r>
              <a:rPr lang="en-US" dirty="0" err="1">
                <a:solidFill>
                  <a:srgbClr val="FFC000"/>
                </a:solidFill>
              </a:rPr>
              <a:t>Didymos</a:t>
            </a:r>
            <a:r>
              <a:rPr lang="en-US" dirty="0">
                <a:solidFill>
                  <a:srgbClr val="FFC000"/>
                </a:solidFill>
              </a:rPr>
              <a:t>: 2560 ft. diameter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466" y="800333"/>
            <a:ext cx="8484020" cy="12741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DART (Double Asteroid Redirection Test) launching in July, 2021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Planetary defense test of diverting an asteroid if on collision course with Earth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1100 </a:t>
            </a:r>
            <a:r>
              <a:rPr lang="en-US" dirty="0" err="1">
                <a:solidFill>
                  <a:srgbClr val="FFC000"/>
                </a:solidFill>
              </a:rPr>
              <a:t>lb</a:t>
            </a:r>
            <a:r>
              <a:rPr lang="en-US" dirty="0">
                <a:solidFill>
                  <a:srgbClr val="FFC000"/>
                </a:solidFill>
              </a:rPr>
              <a:t> craft will slam into a moonlet orbiting a larger asteroid (</a:t>
            </a:r>
            <a:r>
              <a:rPr lang="en-US" dirty="0" err="1">
                <a:solidFill>
                  <a:srgbClr val="FFC000"/>
                </a:solidFill>
              </a:rPr>
              <a:t>Didymos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6497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44058B-882B-496D-9E1F-CCF56B9FF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725" y="2432115"/>
            <a:ext cx="6456421" cy="4381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8616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Future NASA asteroid missions: NEA Scout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156" y="907391"/>
            <a:ext cx="8796001" cy="18829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NEA (Near Earth Asteroid) Scout, mapping a small asteroid (&lt; 300 ft diameter)</a:t>
            </a:r>
          </a:p>
          <a:p>
            <a:r>
              <a:rPr lang="en-US" dirty="0">
                <a:solidFill>
                  <a:srgbClr val="FFC000"/>
                </a:solidFill>
              </a:rPr>
              <a:t>Launching in 2021 as secondary payload of Artemis 1 moon launch </a:t>
            </a:r>
          </a:p>
          <a:p>
            <a:r>
              <a:rPr lang="en-US" dirty="0">
                <a:solidFill>
                  <a:srgbClr val="FFC000"/>
                </a:solidFill>
              </a:rPr>
              <a:t>First CubeSat to reach an asteroid (large shoebox size)</a:t>
            </a:r>
          </a:p>
          <a:p>
            <a:r>
              <a:rPr lang="en-US" dirty="0">
                <a:solidFill>
                  <a:srgbClr val="FFC000"/>
                </a:solidFill>
              </a:rPr>
              <a:t>Propelled by 282 sq. ft. solar sail (aluminized polymer)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5667785" y="6536259"/>
            <a:ext cx="33913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NASA/JPL/California Institute Of Technology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E73852-43A5-4433-A271-ED1CEC1B3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25" y="4067667"/>
            <a:ext cx="2228500" cy="20565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425D9F-07FB-494C-9B61-8B9EE51DE80F}"/>
              </a:ext>
            </a:extLst>
          </p:cNvPr>
          <p:cNvSpPr/>
          <p:nvPr/>
        </p:nvSpPr>
        <p:spPr>
          <a:xfrm>
            <a:off x="1142920" y="5033340"/>
            <a:ext cx="42609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Enlargement of </a:t>
            </a:r>
            <a:r>
              <a:rPr lang="en-US" sz="1200" dirty="0" err="1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Cubesat</a:t>
            </a:r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 in picture to the right  </a:t>
            </a:r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</a:t>
            </a:r>
            <a:endParaRPr lang="en-US" sz="1200" dirty="0">
              <a:solidFill>
                <a:srgbClr val="FFC000"/>
              </a:solidFill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6647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016E00-E3AA-4DF4-9C2F-5EC555BB4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6390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Future NASA asteroid missions,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990" y="786045"/>
            <a:ext cx="8484020" cy="39498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Lucy launching in 2021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Will pass “Trojan asteroids” trapped in Jupiter’s orbit (near Jupiter L4 &amp; L5 points)</a:t>
            </a:r>
          </a:p>
          <a:p>
            <a:r>
              <a:rPr lang="en-US" dirty="0">
                <a:solidFill>
                  <a:srgbClr val="FFC000"/>
                </a:solidFill>
              </a:rPr>
              <a:t>Psyche mission launching in 2022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Unique metal asteroid, maybe the nickel-iron core of an early Earth-like planet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1 percent of the mass of the entire asteroid belt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140 mile wide, surface area of Texas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Worth $10 quintillion at current prices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Reminder of vast resources of space!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Mars flyby/gravity assist in 2023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Arrives at Psyche in 2026</a:t>
            </a:r>
          </a:p>
          <a:p>
            <a:pPr lvl="1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5667785" y="6536259"/>
            <a:ext cx="33913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NASA/JPL/California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501515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5977" y="1348033"/>
            <a:ext cx="3968967" cy="35091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Lucy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873393-E003-440C-BDE9-29CCCA602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1637"/>
            <a:ext cx="3185978" cy="2478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414958-98CD-4C58-90D8-DBEBA618D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041" y="1042934"/>
            <a:ext cx="6315959" cy="5815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760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Psyche, continued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6881567" y="6536259"/>
            <a:ext cx="21775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Arizona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149928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F6B23E2-1D78-4653-80CD-158778A557C2}"/>
              </a:ext>
            </a:extLst>
          </p:cNvPr>
          <p:cNvSpPr txBox="1">
            <a:spLocks/>
          </p:cNvSpPr>
          <p:nvPr/>
        </p:nvSpPr>
        <p:spPr>
          <a:xfrm>
            <a:off x="282011" y="147012"/>
            <a:ext cx="8588523" cy="938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C000"/>
                </a:solidFill>
              </a:rPr>
              <a:t>Miscellaneous news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12" y="1254550"/>
            <a:ext cx="7542236" cy="4760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International Space Station has now been inhabited continuously for two decades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Orbited 117,000 times with humans on board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Hosted 240+ astronauts from 19 countries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More active than ever doing research projects</a:t>
            </a:r>
          </a:p>
          <a:p>
            <a:r>
              <a:rPr lang="en-US" dirty="0">
                <a:solidFill>
                  <a:srgbClr val="FFC000"/>
                </a:solidFill>
              </a:rPr>
              <a:t>Phosphine gas detection on Venus (hinting at possible life) may just have been noise with flawed data analysis</a:t>
            </a:r>
          </a:p>
          <a:p>
            <a:r>
              <a:rPr lang="en-US" dirty="0">
                <a:solidFill>
                  <a:srgbClr val="FFC000"/>
                </a:solidFill>
              </a:rPr>
              <a:t>Voyager 2, after 43 years, responded to NASA call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125 AU (Astronomical Units = Earth/Sun distance)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17 hour time delay</a:t>
            </a:r>
          </a:p>
          <a:p>
            <a:r>
              <a:rPr lang="en-US" dirty="0">
                <a:solidFill>
                  <a:srgbClr val="FFC000"/>
                </a:solidFill>
              </a:rPr>
              <a:t>7 Nations joined the US in the Artemis accords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(Australia, Canada, Italy, Japan, Luxembourg, UAE, UK)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79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1" y="1267127"/>
            <a:ext cx="6756354" cy="5443861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Lunar news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A1C513-EAFD-473F-8769-49D73EC05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458"/>
            <a:ext cx="9144000" cy="5093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71870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Lunar news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6566359" y="6507495"/>
            <a:ext cx="27454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NASA Artemis document</a:t>
            </a:r>
          </a:p>
        </p:txBody>
      </p:sp>
    </p:spTree>
    <p:extLst>
      <p:ext uri="{BB962C8B-B14F-4D97-AF65-F5344CB8AC3E}">
        <p14:creationId xmlns:p14="http://schemas.microsoft.com/office/powerpoint/2010/main" val="3548570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3C37721-3998-468C-BACF-1F47F2567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2" y="153370"/>
            <a:ext cx="9049996" cy="7824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How many launches since the last meeting (Oct 3)?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14E15-F09A-4120-8149-E94B6B804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615" y="3297525"/>
            <a:ext cx="1524213" cy="1514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41DE8-4ABB-42BF-9AE8-BA7524CB1A25}"/>
              </a:ext>
            </a:extLst>
          </p:cNvPr>
          <p:cNvSpPr txBox="1"/>
          <p:nvPr/>
        </p:nvSpPr>
        <p:spPr>
          <a:xfrm>
            <a:off x="1982623" y="807390"/>
            <a:ext cx="4717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</a:rPr>
              <a:t>This includes failed launches only if they lift off the launch pad</a:t>
            </a:r>
          </a:p>
          <a:p>
            <a:r>
              <a:rPr lang="en-US" sz="1400" i="1" dirty="0">
                <a:solidFill>
                  <a:srgbClr val="FFC000"/>
                </a:solidFill>
              </a:rPr>
              <a:t> and only includes launches that attempt going into orbit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4E0F33-071F-4D11-8C86-C641EB408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869" y="1919019"/>
            <a:ext cx="647790" cy="1114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052613-AB25-44ED-828E-49E73BCB7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1867"/>
            <a:ext cx="9136589" cy="51012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02B7EB-FC4E-4D40-8965-D1999E851DFC}"/>
              </a:ext>
            </a:extLst>
          </p:cNvPr>
          <p:cNvSpPr/>
          <p:nvPr/>
        </p:nvSpPr>
        <p:spPr>
          <a:xfrm>
            <a:off x="47002" y="6566130"/>
            <a:ext cx="13387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Blue Origin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E4B30C-EC24-435D-8B4F-5CE81BB2A0C8}"/>
              </a:ext>
            </a:extLst>
          </p:cNvPr>
          <p:cNvSpPr txBox="1">
            <a:spLocks/>
          </p:cNvSpPr>
          <p:nvPr/>
        </p:nvSpPr>
        <p:spPr>
          <a:xfrm>
            <a:off x="4996206" y="3297525"/>
            <a:ext cx="4140383" cy="17854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This Blue Origin New Shepard test in West Texas didn’t count</a:t>
            </a:r>
          </a:p>
          <a:p>
            <a:r>
              <a:rPr lang="en-US" dirty="0">
                <a:solidFill>
                  <a:srgbClr val="FFC000"/>
                </a:solidFill>
              </a:rPr>
              <a:t>Suborbital, with 12 research payloads</a:t>
            </a:r>
          </a:p>
          <a:p>
            <a:r>
              <a:rPr lang="en-US" dirty="0">
                <a:solidFill>
                  <a:srgbClr val="FFC000"/>
                </a:solidFill>
              </a:rPr>
              <a:t>Testing rocket, 6 person crew capsule, and precision landing for lunar missions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06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7857"/>
            <a:ext cx="7886700" cy="9470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Launches since last meeting (Oct 3, 2020)</a:t>
            </a:r>
            <a:br>
              <a:rPr lang="en-US" dirty="0">
                <a:solidFill>
                  <a:srgbClr val="FFC000"/>
                </a:solidFill>
              </a:rPr>
            </a:b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75" y="1219260"/>
            <a:ext cx="8094450" cy="51626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Oct 6  – Falcon 9 – 13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Starlink launch - 60 satellites - internet service</a:t>
            </a:r>
          </a:p>
          <a:p>
            <a:r>
              <a:rPr lang="en-US" dirty="0">
                <a:solidFill>
                  <a:srgbClr val="FFC000"/>
                </a:solidFill>
              </a:rPr>
              <a:t>Oct 11 – Long March 3B – 13 </a:t>
            </a:r>
            <a:r>
              <a:rPr lang="en-US" dirty="0" err="1">
                <a:solidFill>
                  <a:srgbClr val="FFC000"/>
                </a:solidFill>
              </a:rPr>
              <a:t>geosynch</a:t>
            </a:r>
            <a:r>
              <a:rPr lang="en-US" dirty="0">
                <a:solidFill>
                  <a:srgbClr val="FFC000"/>
                </a:solidFill>
              </a:rPr>
              <a:t>. earth observation satellites</a:t>
            </a:r>
          </a:p>
          <a:p>
            <a:r>
              <a:rPr lang="en-US" dirty="0">
                <a:solidFill>
                  <a:srgbClr val="FFC000"/>
                </a:solidFill>
              </a:rPr>
              <a:t>Oct 14 –  Soyuz – Crew to ISS – END OF AN ERA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Last seat NASA contracted to Russia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Fastest trip to ISS (3 h)</a:t>
            </a:r>
          </a:p>
          <a:p>
            <a:r>
              <a:rPr lang="en-US" dirty="0">
                <a:solidFill>
                  <a:srgbClr val="FFC000"/>
                </a:solidFill>
              </a:rPr>
              <a:t>Oct 18 – Falcon 9 – 14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Starlink launch - 60 satellites - internet service</a:t>
            </a:r>
          </a:p>
          <a:p>
            <a:r>
              <a:rPr lang="en-US" dirty="0">
                <a:solidFill>
                  <a:srgbClr val="FFC000"/>
                </a:solidFill>
              </a:rPr>
              <a:t>Oct 24 – Falcon 9 – 15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Starlink launch - 60 satellites - internet service</a:t>
            </a:r>
          </a:p>
          <a:p>
            <a:r>
              <a:rPr lang="en-US" dirty="0">
                <a:solidFill>
                  <a:srgbClr val="FFC000"/>
                </a:solidFill>
              </a:rPr>
              <a:t>Oct 25 – Soyuz – navigation satellite</a:t>
            </a:r>
          </a:p>
          <a:p>
            <a:r>
              <a:rPr lang="en-US" dirty="0">
                <a:solidFill>
                  <a:srgbClr val="FFC000"/>
                </a:solidFill>
              </a:rPr>
              <a:t>Oct 26 – Long March 2C – 3 military spy satellites, small data relay </a:t>
            </a:r>
          </a:p>
          <a:p>
            <a:r>
              <a:rPr lang="en-US" dirty="0">
                <a:solidFill>
                  <a:srgbClr val="FFC000"/>
                </a:solidFill>
              </a:rPr>
              <a:t>Oct 28 – Electron – 10 earth imaging satellites</a:t>
            </a:r>
          </a:p>
          <a:p>
            <a:r>
              <a:rPr lang="en-US" dirty="0">
                <a:solidFill>
                  <a:srgbClr val="FFC000"/>
                </a:solidFill>
              </a:rPr>
              <a:t>Nov 5 – Falcon 9 – 5 ton GPS satellite</a:t>
            </a:r>
          </a:p>
          <a:p>
            <a:r>
              <a:rPr lang="en-US" dirty="0">
                <a:solidFill>
                  <a:srgbClr val="FFC000"/>
                </a:solidFill>
              </a:rPr>
              <a:t>Nov 5 – Long March 6 – 13 satellites (10 for Argentina)</a:t>
            </a:r>
          </a:p>
          <a:p>
            <a:r>
              <a:rPr lang="en-US" dirty="0">
                <a:solidFill>
                  <a:srgbClr val="FFC000"/>
                </a:solidFill>
              </a:rPr>
              <a:t>Nov 7 – Polar Satellite Launch Vehicle (PLSV – India) – 10 satellites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C0A23FC-A1C1-4CC9-B3E5-3B96B1A67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28" y="1301525"/>
            <a:ext cx="453611" cy="2888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3F5916-38EC-4FA8-B399-F1066E54E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60" y="3054136"/>
            <a:ext cx="442746" cy="2819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D149E6-3ECC-4E90-BAA7-11F02B56C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84" y="4169836"/>
            <a:ext cx="415498" cy="276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8DD3F1-DAB0-4ED9-8B12-D9B60FCB4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84" y="1676047"/>
            <a:ext cx="415498" cy="276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E33B65-413C-47F6-99CF-1E8B1DE45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87" y="3801848"/>
            <a:ext cx="418693" cy="279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FF37E9-A07A-4C5E-AC46-832BDF638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60" y="3431089"/>
            <a:ext cx="442746" cy="281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4D0AAD-6487-4821-BA48-97ABD5048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87" y="2115131"/>
            <a:ext cx="418693" cy="279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3485B6-DADF-4746-A4AF-C2C0020B3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67" y="4610238"/>
            <a:ext cx="456933" cy="228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7E2B80-465D-4F8D-824C-78DE00CAA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60" y="4981322"/>
            <a:ext cx="442746" cy="281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B12662-EE67-49A3-92C0-06889615B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84" y="5367966"/>
            <a:ext cx="415498" cy="276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5A6217-7E25-4136-B989-3D1A85D89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56" y="5785238"/>
            <a:ext cx="415038" cy="2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16" y="0"/>
            <a:ext cx="7886700" cy="81607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Featured Speaker:  Elliot Roth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256" y="746409"/>
            <a:ext cx="8898903" cy="264836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Founder of </a:t>
            </a:r>
            <a:r>
              <a:rPr lang="en-US" dirty="0" err="1">
                <a:solidFill>
                  <a:srgbClr val="FFC000"/>
                </a:solidFill>
              </a:rPr>
              <a:t>Spira</a:t>
            </a:r>
            <a:r>
              <a:rPr lang="en-US" dirty="0">
                <a:solidFill>
                  <a:srgbClr val="FFC000"/>
                </a:solidFill>
              </a:rPr>
              <a:t> (company that creates better-tasting spirulina as an ingredient for food companies)</a:t>
            </a:r>
          </a:p>
          <a:p>
            <a:r>
              <a:rPr lang="en-US" dirty="0">
                <a:solidFill>
                  <a:srgbClr val="FFC000"/>
                </a:solidFill>
              </a:rPr>
              <a:t>“DIY astrobiologist and writer” with 10 years of synthetic biology experience</a:t>
            </a:r>
          </a:p>
          <a:p>
            <a:r>
              <a:rPr lang="en-US" dirty="0">
                <a:solidFill>
                  <a:srgbClr val="FFC000"/>
                </a:solidFill>
              </a:rPr>
              <a:t>Participant in NASA HI-SEAS program simulating living on the moon (in Hawaii)</a:t>
            </a:r>
          </a:p>
          <a:p>
            <a:r>
              <a:rPr lang="en-US" dirty="0">
                <a:solidFill>
                  <a:srgbClr val="FFC000"/>
                </a:solidFill>
              </a:rPr>
              <a:t>Founder of multiple companies and nonprofits</a:t>
            </a:r>
          </a:p>
          <a:p>
            <a:r>
              <a:rPr lang="en-US" dirty="0">
                <a:solidFill>
                  <a:srgbClr val="FFC000"/>
                </a:solidFill>
              </a:rPr>
              <a:t>5 years as consultant in product design and business strategy</a:t>
            </a:r>
          </a:p>
          <a:p>
            <a:r>
              <a:rPr lang="en-US" dirty="0">
                <a:solidFill>
                  <a:srgbClr val="FFC000"/>
                </a:solidFill>
              </a:rPr>
              <a:t>Future Founders Fellow at Stanford </a:t>
            </a:r>
            <a:r>
              <a:rPr lang="en-US" dirty="0" err="1">
                <a:solidFill>
                  <a:srgbClr val="FFC000"/>
                </a:solidFill>
              </a:rPr>
              <a:t>d.school</a:t>
            </a:r>
            <a:r>
              <a:rPr lang="en-US" dirty="0">
                <a:solidFill>
                  <a:srgbClr val="FFC000"/>
                </a:solidFill>
              </a:rPr>
              <a:t>  (1 year entrepreneurs program)</a:t>
            </a:r>
          </a:p>
          <a:p>
            <a:r>
              <a:rPr lang="en-US" dirty="0">
                <a:solidFill>
                  <a:srgbClr val="FFC000"/>
                </a:solidFill>
              </a:rPr>
              <a:t>Degree in Biomedical Engineering from Virginia Commonwealth University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713AB-3264-4BEE-A8DC-32B9DCE0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375" y="3389516"/>
            <a:ext cx="3525625" cy="3468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D2CBCF-9087-4C28-8409-00D1D3DFB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" y="3388526"/>
            <a:ext cx="6071330" cy="34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3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182CE1-521E-46A2-9B17-0975AB202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268" y="542895"/>
            <a:ext cx="4171200" cy="4613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7187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NASA found water in sunlit areas of the Moon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99DC8B-C60C-4144-897A-202C58C72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0" y="4509303"/>
            <a:ext cx="5740047" cy="23335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113121" y="6567026"/>
            <a:ext cx="13585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NASA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584483-D6CE-4797-A154-943BC7FA8000}"/>
              </a:ext>
            </a:extLst>
          </p:cNvPr>
          <p:cNvSpPr/>
          <p:nvPr/>
        </p:nvSpPr>
        <p:spPr>
          <a:xfrm>
            <a:off x="6247577" y="754292"/>
            <a:ext cx="13585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SpaceX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0" y="880843"/>
            <a:ext cx="5949108" cy="414364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Found 100 – 412 ppm ice over large areas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Small 1cm “cold traps”, not just large shaded craters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Maybe in a glass formed after comet material impact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15,000 sq. miles have this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12 ounces water in a cubic meter of regolith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Sahara desert has 100x this amount of water</a:t>
            </a:r>
          </a:p>
          <a:p>
            <a:r>
              <a:rPr lang="en-US" dirty="0">
                <a:solidFill>
                  <a:srgbClr val="FFC000"/>
                </a:solidFill>
              </a:rPr>
              <a:t>May improve chances of living off the land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As water, if we determine how to free it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Broken down by electrolysis into O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r>
              <a:rPr lang="en-US" dirty="0">
                <a:solidFill>
                  <a:srgbClr val="FFC000"/>
                </a:solidFill>
              </a:rPr>
              <a:t> and H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r>
              <a:rPr lang="en-US" dirty="0">
                <a:solidFill>
                  <a:srgbClr val="FFC000"/>
                </a:solidFill>
              </a:rPr>
              <a:t> for breathing and rocket fuel </a:t>
            </a:r>
          </a:p>
          <a:p>
            <a:r>
              <a:rPr lang="en-US" dirty="0">
                <a:solidFill>
                  <a:srgbClr val="FFC000"/>
                </a:solidFill>
              </a:rPr>
              <a:t>Found by SOFIA flying infrared observatory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C000"/>
                </a:solidFill>
              </a:rPr>
              <a:t>tratospheric 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C000"/>
                </a:solidFill>
              </a:rPr>
              <a:t>bservatory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FFC000"/>
                </a:solidFill>
              </a:rPr>
              <a:t>or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C000"/>
                </a:solidFill>
              </a:rPr>
              <a:t>nfrared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FFC000"/>
                </a:solidFill>
              </a:rPr>
              <a:t>stronomy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Stratosphere above clouds, most water in atmosphere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Will this save SOFIA from termination?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95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095" y="5156713"/>
            <a:ext cx="3391373" cy="1686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4A5464-A270-4A46-8455-C6DACE641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21" y="0"/>
            <a:ext cx="48963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2" y="147013"/>
            <a:ext cx="5562608" cy="11067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$370 million for 14 New NASA “Tipping Point” contracts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2" y="1300531"/>
            <a:ext cx="6118789" cy="27529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$256 million focused on in-space refueling, propellant depots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Cryogenic fluid management transferring liquid H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r>
              <a:rPr lang="en-US" dirty="0">
                <a:solidFill>
                  <a:srgbClr val="FFC000"/>
                </a:solidFill>
              </a:rPr>
              <a:t>, methane, O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Mostly to ULA, SpaceX, Lockheed Martin, Eta Space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 shift, undermining need for largest, expensive rockets like Space Launch System (SLS)</a:t>
            </a:r>
          </a:p>
          <a:p>
            <a:r>
              <a:rPr lang="en-US" dirty="0">
                <a:solidFill>
                  <a:srgbClr val="FFC000"/>
                </a:solidFill>
              </a:rPr>
              <a:t>Rest for power, precision landing, communications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83C43F-258B-4A70-BC46-AE01EE8AD024}"/>
              </a:ext>
            </a:extLst>
          </p:cNvPr>
          <p:cNvSpPr/>
          <p:nvPr/>
        </p:nvSpPr>
        <p:spPr>
          <a:xfrm>
            <a:off x="5073357" y="6581001"/>
            <a:ext cx="13585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NASA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31454D-0561-4F2B-8467-F26A761D028D}"/>
              </a:ext>
            </a:extLst>
          </p:cNvPr>
          <p:cNvSpPr txBox="1">
            <a:spLocks/>
          </p:cNvSpPr>
          <p:nvPr/>
        </p:nvSpPr>
        <p:spPr>
          <a:xfrm>
            <a:off x="282011" y="4901938"/>
            <a:ext cx="4896346" cy="145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“Tipping point” refers to accelerating technology and commercialization  through public/private partnerships</a:t>
            </a:r>
          </a:p>
        </p:txBody>
      </p:sp>
    </p:spTree>
    <p:extLst>
      <p:ext uri="{BB962C8B-B14F-4D97-AF65-F5344CB8AC3E}">
        <p14:creationId xmlns:p14="http://schemas.microsoft.com/office/powerpoint/2010/main" val="2312638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3678FE-75C5-4F02-8393-EC458B5BD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0044" cy="20243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EBAEC4-8220-4B2F-83A0-561B5360B175}"/>
              </a:ext>
            </a:extLst>
          </p:cNvPr>
          <p:cNvSpPr/>
          <p:nvPr/>
        </p:nvSpPr>
        <p:spPr>
          <a:xfrm>
            <a:off x="7931446" y="6513920"/>
            <a:ext cx="1101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Credit:  SpaceX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B55BB-991F-4948-A394-BBA312A8A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5F33E4-4A2A-477C-A3D6-493B0C9973B9}"/>
              </a:ext>
            </a:extLst>
          </p:cNvPr>
          <p:cNvSpPr/>
          <p:nvPr/>
        </p:nvSpPr>
        <p:spPr>
          <a:xfrm>
            <a:off x="0" y="-22917"/>
            <a:ext cx="1180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SpaceX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339CB9-6FC4-4C1A-8FC4-80021C56A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582" y="8263"/>
            <a:ext cx="5203839" cy="470513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504440E-1908-405E-A216-C250B01FC474}"/>
              </a:ext>
            </a:extLst>
          </p:cNvPr>
          <p:cNvSpPr txBox="1">
            <a:spLocks/>
          </p:cNvSpPr>
          <p:nvPr/>
        </p:nvSpPr>
        <p:spPr>
          <a:xfrm>
            <a:off x="15088" y="4194928"/>
            <a:ext cx="5999213" cy="23189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</a:t>
            </a:r>
          </a:p>
          <a:p>
            <a:pPr lvl="1">
              <a:spcBef>
                <a:spcPts val="75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1: 1440 satellites in 72 orbital planes of 20 satellites each, in 340 mile orbits, 53</a:t>
            </a:r>
            <a:r>
              <a:rPr lang="en-US" baseline="30000" dirty="0">
                <a:solidFill>
                  <a:srgbClr val="FFC000"/>
                </a:solidFill>
              </a:rPr>
              <a:t> ◦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inclination</a:t>
            </a:r>
          </a:p>
          <a:p>
            <a:pPr lvl="1">
              <a:spcBef>
                <a:spcPts val="75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FCC approved: 12,000+ satellites</a:t>
            </a:r>
          </a:p>
          <a:p>
            <a:pPr lvl="1">
              <a:spcBef>
                <a:spcPts val="75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 for:  another 30,000 satellites</a:t>
            </a:r>
          </a:p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Satellite status (10/24/2020)</a:t>
            </a:r>
          </a:p>
          <a:p>
            <a:pPr lvl="1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895 launched, 51 deorbited, 844 orbiting</a:t>
            </a:r>
          </a:p>
          <a:p>
            <a:pPr>
              <a:defRPr/>
            </a:pPr>
            <a:endParaRPr lang="en-US" dirty="0">
              <a:solidFill>
                <a:srgbClr val="FFC000"/>
              </a:solidFill>
              <a:latin typeface="Calibri" panose="020F0502020204030204"/>
            </a:endParaRPr>
          </a:p>
          <a:p>
            <a:pPr>
              <a:defRPr/>
            </a:pPr>
            <a:endParaRPr lang="en-US" dirty="0">
              <a:solidFill>
                <a:srgbClr val="FFC000"/>
              </a:solidFill>
              <a:latin typeface="Calibri" panose="020F0502020204030204"/>
            </a:endParaRPr>
          </a:p>
          <a:p>
            <a:pPr lvl="1"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B4067D-0463-41E7-B87A-DD04900C1CF0}"/>
              </a:ext>
            </a:extLst>
          </p:cNvPr>
          <p:cNvSpPr/>
          <p:nvPr/>
        </p:nvSpPr>
        <p:spPr>
          <a:xfrm>
            <a:off x="3873956" y="6526017"/>
            <a:ext cx="52700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Image:  https://www.bcsatellite.net/blog/leo-update-the-big-three-which-is-best/</a:t>
            </a:r>
            <a:endParaRPr lang="en-US" sz="1200" dirty="0">
              <a:solidFill>
                <a:srgbClr val="FFC000"/>
              </a:solidFill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BE7FD-E959-4089-BC85-FA7676B3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045" y="92690"/>
            <a:ext cx="3755332" cy="134018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SpaceX Starlink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update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71CD208-20CC-4251-8602-6FAC60688CA1}"/>
              </a:ext>
            </a:extLst>
          </p:cNvPr>
          <p:cNvSpPr txBox="1">
            <a:spLocks/>
          </p:cNvSpPr>
          <p:nvPr/>
        </p:nvSpPr>
        <p:spPr>
          <a:xfrm>
            <a:off x="43579" y="2047283"/>
            <a:ext cx="3943959" cy="1921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Near-global satellite based internet service</a:t>
            </a:r>
          </a:p>
          <a:p>
            <a:pPr lvl="1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Pays for ambitious Mars plans – launch market is too small for that</a:t>
            </a:r>
          </a:p>
          <a:p>
            <a:pPr lvl="1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Constellation of LEO satellites</a:t>
            </a:r>
            <a:endParaRPr lang="en-US" dirty="0">
              <a:solidFill>
                <a:srgbClr val="FFC000"/>
              </a:solidFill>
              <a:latin typeface="Calibri" panose="020F0502020204030204"/>
            </a:endParaRPr>
          </a:p>
          <a:p>
            <a:pPr>
              <a:defRPr/>
            </a:pPr>
            <a:endParaRPr lang="en-US" dirty="0">
              <a:solidFill>
                <a:srgbClr val="FFC000"/>
              </a:solidFill>
              <a:latin typeface="Calibri" panose="020F0502020204030204"/>
            </a:endParaRPr>
          </a:p>
          <a:p>
            <a:pPr lvl="1"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073118-2009-4BC6-9831-C9DCBBE8E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377" y="5116084"/>
            <a:ext cx="4095995" cy="135823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F75A6DB-C56B-4F58-979E-90F073CBDDFF}"/>
              </a:ext>
            </a:extLst>
          </p:cNvPr>
          <p:cNvSpPr/>
          <p:nvPr/>
        </p:nvSpPr>
        <p:spPr>
          <a:xfrm>
            <a:off x="3873957" y="-3834"/>
            <a:ext cx="522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Lamid58, https://commons.wikimedia.org/w/index.php?curid=83888262</a:t>
            </a:r>
            <a:endParaRPr lang="en-US" sz="1200" dirty="0">
              <a:solidFill>
                <a:srgbClr val="FFC000"/>
              </a:solidFill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966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3678FE-75C5-4F02-8393-EC458B5BD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0044" cy="2024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F3EFC6-9F80-4137-9585-2A8FE4757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095" y="5156713"/>
            <a:ext cx="3391373" cy="1686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682C4C-0727-4C8A-9B3B-44287E7D4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815" y="15127"/>
            <a:ext cx="6325430" cy="6858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AB53FB-1154-4259-A60E-7CA91E8B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55" y="4833633"/>
            <a:ext cx="3391372" cy="18837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Red:  no coverage</a:t>
            </a:r>
          </a:p>
          <a:p>
            <a:r>
              <a:rPr lang="en-US" dirty="0">
                <a:solidFill>
                  <a:srgbClr val="FFC000"/>
                </a:solidFill>
              </a:rPr>
              <a:t>Blue: daily coverage</a:t>
            </a:r>
          </a:p>
          <a:p>
            <a:r>
              <a:rPr lang="en-US" dirty="0">
                <a:solidFill>
                  <a:srgbClr val="FFC000"/>
                </a:solidFill>
              </a:rPr>
              <a:t>Star:  100% coverage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BE7FD-E959-4089-BC85-FA7676B3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044" y="92690"/>
            <a:ext cx="7337519" cy="97253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Starlink satellite coverage Nov 5, 2020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3469105-4FA3-4B08-B13D-C3EFB0F67790}"/>
              </a:ext>
            </a:extLst>
          </p:cNvPr>
          <p:cNvSpPr txBox="1">
            <a:spLocks/>
          </p:cNvSpPr>
          <p:nvPr/>
        </p:nvSpPr>
        <p:spPr>
          <a:xfrm>
            <a:off x="41753" y="2283017"/>
            <a:ext cx="3391372" cy="2185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Antenna angle from horizon matters</a:t>
            </a:r>
          </a:p>
          <a:p>
            <a:pPr lvl="1">
              <a:spcBef>
                <a:spcPts val="750"/>
              </a:spcBef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25 degrees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blockage more likely</a:t>
            </a:r>
          </a:p>
          <a:p>
            <a:pPr lvl="1">
              <a:spcBef>
                <a:spcPts val="750"/>
              </a:spcBef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35 deg: target as more satellites come online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62BA65-69FC-4E70-BFD7-E6924ED141E5}"/>
              </a:ext>
            </a:extLst>
          </p:cNvPr>
          <p:cNvSpPr/>
          <p:nvPr/>
        </p:nvSpPr>
        <p:spPr>
          <a:xfrm>
            <a:off x="3808428" y="6457533"/>
            <a:ext cx="44588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https://sebsebmc.github.io/starlink-coverage/index.html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C57F12-6409-435A-95BE-69515EC8CD9B}"/>
              </a:ext>
            </a:extLst>
          </p:cNvPr>
          <p:cNvSpPr/>
          <p:nvPr/>
        </p:nvSpPr>
        <p:spPr>
          <a:xfrm>
            <a:off x="0" y="-22917"/>
            <a:ext cx="1180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SpaceX</a:t>
            </a:r>
          </a:p>
        </p:txBody>
      </p:sp>
    </p:spTree>
    <p:extLst>
      <p:ext uri="{BB962C8B-B14F-4D97-AF65-F5344CB8AC3E}">
        <p14:creationId xmlns:p14="http://schemas.microsoft.com/office/powerpoint/2010/main" val="2301971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A339CB9-6FC4-4C1A-8FC4-80021C56A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126" y="8263"/>
            <a:ext cx="3379296" cy="3055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FBE7FD-E959-4089-BC85-FA7676B3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045" y="92690"/>
            <a:ext cx="4971390" cy="69060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Starlink beta test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3678FE-75C5-4F02-8393-EC458B5BD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0044" cy="20243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EBAEC4-8220-4B2F-83A0-561B5360B175}"/>
              </a:ext>
            </a:extLst>
          </p:cNvPr>
          <p:cNvSpPr/>
          <p:nvPr/>
        </p:nvSpPr>
        <p:spPr>
          <a:xfrm>
            <a:off x="7931446" y="6513920"/>
            <a:ext cx="1101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Credit:  SpaceX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B55BB-991F-4948-A394-BBA312A8A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AB53FB-1154-4259-A60E-7CA91E8B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92" y="2137469"/>
            <a:ext cx="8606671" cy="37448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“Better Than Nothing Beta” test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Estimated speeds 50Mbps – 150 Mbps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Estimated latency 20 </a:t>
            </a:r>
            <a:r>
              <a:rPr lang="en-US" dirty="0" err="1">
                <a:solidFill>
                  <a:srgbClr val="FFC000"/>
                </a:solidFill>
              </a:rPr>
              <a:t>ms</a:t>
            </a:r>
            <a:r>
              <a:rPr lang="en-US" dirty="0">
                <a:solidFill>
                  <a:srgbClr val="FFC000"/>
                </a:solidFill>
              </a:rPr>
              <a:t> to 40 </a:t>
            </a:r>
            <a:r>
              <a:rPr lang="en-US" dirty="0" err="1">
                <a:solidFill>
                  <a:srgbClr val="FFC000"/>
                </a:solidFill>
              </a:rPr>
              <a:t>ms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dirty="0">
                <a:solidFill>
                  <a:srgbClr val="FFC000"/>
                </a:solidFill>
              </a:rPr>
              <a:t>Expecting 16 </a:t>
            </a:r>
            <a:r>
              <a:rPr lang="en-US" dirty="0" err="1">
                <a:solidFill>
                  <a:srgbClr val="FFC000"/>
                </a:solidFill>
              </a:rPr>
              <a:t>ms</a:t>
            </a:r>
            <a:r>
              <a:rPr lang="en-US" dirty="0">
                <a:solidFill>
                  <a:srgbClr val="FFC000"/>
                </a:solidFill>
              </a:rPr>
              <a:t> to 19 </a:t>
            </a:r>
            <a:r>
              <a:rPr lang="en-US" dirty="0" err="1">
                <a:solidFill>
                  <a:srgbClr val="FFC000"/>
                </a:solidFill>
              </a:rPr>
              <a:t>ms</a:t>
            </a:r>
            <a:r>
              <a:rPr lang="en-US" dirty="0">
                <a:solidFill>
                  <a:srgbClr val="FFC000"/>
                </a:solidFill>
              </a:rPr>
              <a:t> by summer 2021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Some interruptions in connectivity to be expected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$499 for phased array antenna and Wi-Fi router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$99/month subscription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Offered at higher latitudes (44</a:t>
            </a:r>
            <a:r>
              <a:rPr lang="en-US" baseline="30000" dirty="0">
                <a:solidFill>
                  <a:srgbClr val="FFC000"/>
                </a:solidFill>
              </a:rPr>
              <a:t>◦</a:t>
            </a:r>
            <a:r>
              <a:rPr lang="en-US" dirty="0">
                <a:solidFill>
                  <a:srgbClr val="FFC000"/>
                </a:solidFill>
              </a:rPr>
              <a:t> – 52</a:t>
            </a:r>
            <a:r>
              <a:rPr lang="en-US" baseline="30000" dirty="0">
                <a:solidFill>
                  <a:srgbClr val="FFC000"/>
                </a:solidFill>
              </a:rPr>
              <a:t>◦</a:t>
            </a:r>
            <a:r>
              <a:rPr lang="en-US" dirty="0">
                <a:solidFill>
                  <a:srgbClr val="FFC000"/>
                </a:solidFill>
              </a:rPr>
              <a:t> N), e.g., Montana, Washington state, Canada</a:t>
            </a:r>
          </a:p>
          <a:p>
            <a:r>
              <a:rPr lang="en-US" dirty="0">
                <a:solidFill>
                  <a:srgbClr val="FFC000"/>
                </a:solidFill>
              </a:rPr>
              <a:t>Washington state emergency services has been happily using it (for free)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5F33E4-4A2A-477C-A3D6-493B0C9973B9}"/>
              </a:ext>
            </a:extLst>
          </p:cNvPr>
          <p:cNvSpPr/>
          <p:nvPr/>
        </p:nvSpPr>
        <p:spPr>
          <a:xfrm>
            <a:off x="0" y="-8263"/>
            <a:ext cx="1180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SpaceX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24B5DF-3ACC-4A5B-9D62-CC951B55A948}"/>
              </a:ext>
            </a:extLst>
          </p:cNvPr>
          <p:cNvSpPr/>
          <p:nvPr/>
        </p:nvSpPr>
        <p:spPr>
          <a:xfrm>
            <a:off x="3917536" y="6526017"/>
            <a:ext cx="522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Lamid58, https://commons.wikimedia.org/w/index.php?curid=83888262</a:t>
            </a:r>
            <a:endParaRPr lang="en-US" sz="1200" dirty="0">
              <a:solidFill>
                <a:srgbClr val="FFC000"/>
              </a:solidFill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1184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6B55BB-991F-4948-A394-BBA312A8A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3678FE-75C5-4F02-8393-EC458B5BD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631597" cy="1172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FBE7FD-E959-4089-BC85-FA7676B3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97" y="92689"/>
            <a:ext cx="4030988" cy="102868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Starlink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Ground station problem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3469105-4FA3-4B08-B13D-C3EFB0F67790}"/>
              </a:ext>
            </a:extLst>
          </p:cNvPr>
          <p:cNvSpPr txBox="1">
            <a:spLocks/>
          </p:cNvSpPr>
          <p:nvPr/>
        </p:nvSpPr>
        <p:spPr>
          <a:xfrm>
            <a:off x="43611" y="1265655"/>
            <a:ext cx="4990301" cy="1795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terminals connect user to satellite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“Gateway” ground stations are also needed</a:t>
            </a:r>
          </a:p>
          <a:p>
            <a:pPr lvl="1">
              <a:spcBef>
                <a:spcPts val="750"/>
              </a:spcBef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Tie to existing fiber optic infrastructure</a:t>
            </a:r>
          </a:p>
          <a:p>
            <a:pPr lvl="1">
              <a:spcBef>
                <a:spcPts val="750"/>
              </a:spcBef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Original FCC registration had 26 locations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8A0575-8AED-4836-B99E-2E48C82B4AE8}"/>
              </a:ext>
            </a:extLst>
          </p:cNvPr>
          <p:cNvSpPr txBox="1">
            <a:spLocks/>
          </p:cNvSpPr>
          <p:nvPr/>
        </p:nvSpPr>
        <p:spPr>
          <a:xfrm>
            <a:off x="43611" y="5087592"/>
            <a:ext cx="8834942" cy="14981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But planned laser based crosslinks are not in place yet</a:t>
            </a:r>
          </a:p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Limits coverage to presence of gateways</a:t>
            </a:r>
          </a:p>
          <a:p>
            <a:pPr lvl="1"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Higher costs to cover land areas with many more gateways</a:t>
            </a:r>
          </a:p>
          <a:p>
            <a:pPr lvl="1"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Rules out coverage of vast areas of seas, some deserts, unfriendly countries that don’t want citizens or foreigners with uncensored access, much military use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504440E-1908-405E-A216-C250B01FC474}"/>
              </a:ext>
            </a:extLst>
          </p:cNvPr>
          <p:cNvSpPr txBox="1">
            <a:spLocks/>
          </p:cNvSpPr>
          <p:nvPr/>
        </p:nvSpPr>
        <p:spPr>
          <a:xfrm>
            <a:off x="3902697" y="3516198"/>
            <a:ext cx="5197692" cy="1315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Gateway – satellite – user link could reach 500 miles (“bent pipe” architecture)</a:t>
            </a:r>
          </a:p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Beyond 500 miles, need satellite crosslinks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E7D022-62BA-4665-8780-6E139EB02B40}"/>
              </a:ext>
            </a:extLst>
          </p:cNvPr>
          <p:cNvGrpSpPr/>
          <p:nvPr/>
        </p:nvGrpSpPr>
        <p:grpSpPr>
          <a:xfrm>
            <a:off x="4554844" y="1"/>
            <a:ext cx="4589156" cy="3060967"/>
            <a:chOff x="4554844" y="1"/>
            <a:chExt cx="4589156" cy="30609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4B5804-E968-4E27-9285-8D0F7068C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4844" y="1"/>
              <a:ext cx="4589156" cy="306096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B4067D-0463-41E7-B87A-DD04900C1CF0}"/>
                </a:ext>
              </a:extLst>
            </p:cNvPr>
            <p:cNvSpPr/>
            <p:nvPr/>
          </p:nvSpPr>
          <p:spPr>
            <a:xfrm>
              <a:off x="5397626" y="158677"/>
              <a:ext cx="370276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solidFill>
                    <a:srgbClr val="FFC000"/>
                  </a:solidFill>
                  <a:latin typeface="Calibri Light" panose="020F0302020204030204"/>
                  <a:ea typeface="+mj-ea"/>
                  <a:cs typeface="+mj-cs"/>
                </a:rPr>
                <a:t>Image: Wisconsin resident r/darkpenguin22 via Reddit</a:t>
              </a:r>
              <a:endPara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A2F9A73-DBEC-40EA-9D76-C2097CEEBA35}"/>
                </a:ext>
              </a:extLst>
            </p:cNvPr>
            <p:cNvSpPr/>
            <p:nvPr/>
          </p:nvSpPr>
          <p:spPr>
            <a:xfrm>
              <a:off x="7443984" y="1465268"/>
              <a:ext cx="143456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alibri Light" panose="020F0302020204030204"/>
                  <a:ea typeface="+mj-ea"/>
                  <a:cs typeface="+mj-cs"/>
                </a:rPr>
                <a:t>Gateway</a:t>
              </a:r>
              <a:endParaRPr lang="en-US" sz="1200" dirty="0"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BE9808-B5EC-4D5B-B258-7692DAA380FD}"/>
                </a:ext>
              </a:extLst>
            </p:cNvPr>
            <p:cNvSpPr/>
            <p:nvPr/>
          </p:nvSpPr>
          <p:spPr>
            <a:xfrm>
              <a:off x="4572000" y="1742267"/>
              <a:ext cx="143456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solidFill>
                    <a:srgbClr val="FFC000"/>
                  </a:solidFill>
                  <a:latin typeface="Calibri Light" panose="020F0302020204030204"/>
                  <a:ea typeface="+mj-ea"/>
                  <a:cs typeface="+mj-cs"/>
                </a:rPr>
                <a:t>Terminal</a:t>
              </a:r>
              <a:endPara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01861B-4C0D-40BD-BFE1-D7EC02993955}"/>
              </a:ext>
            </a:extLst>
          </p:cNvPr>
          <p:cNvGrpSpPr/>
          <p:nvPr/>
        </p:nvGrpSpPr>
        <p:grpSpPr>
          <a:xfrm>
            <a:off x="0" y="3080281"/>
            <a:ext cx="3799002" cy="1942277"/>
            <a:chOff x="0" y="3080281"/>
            <a:chExt cx="3799002" cy="194227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D7AA2B8-B3CA-4E3E-BB58-DAA27F964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080281"/>
              <a:ext cx="3695307" cy="19422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95E846-A325-47C8-A302-0DA1194106E0}"/>
                </a:ext>
              </a:extLst>
            </p:cNvPr>
            <p:cNvSpPr/>
            <p:nvPr/>
          </p:nvSpPr>
          <p:spPr>
            <a:xfrm>
              <a:off x="2441542" y="4404248"/>
              <a:ext cx="82013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alibri Light" panose="020F0302020204030204"/>
                  <a:ea typeface="+mj-ea"/>
                  <a:cs typeface="+mj-cs"/>
                </a:rPr>
                <a:t>Gateway</a:t>
              </a:r>
              <a:endParaRPr lang="en-US" sz="1200" dirty="0"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D2DAF81-4A05-497D-A06F-8BB2180EA3A9}"/>
                </a:ext>
              </a:extLst>
            </p:cNvPr>
            <p:cNvSpPr/>
            <p:nvPr/>
          </p:nvSpPr>
          <p:spPr>
            <a:xfrm>
              <a:off x="1592344" y="3935781"/>
              <a:ext cx="5106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alibri Light" panose="020F0302020204030204"/>
                  <a:ea typeface="+mj-ea"/>
                  <a:cs typeface="+mj-cs"/>
                </a:rPr>
                <a:t>User</a:t>
              </a:r>
              <a:endParaRPr lang="en-US" sz="1200" dirty="0"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B5D473-DA3F-4380-8DCF-3F05DD3E2B6F}"/>
                </a:ext>
              </a:extLst>
            </p:cNvPr>
            <p:cNvSpPr/>
            <p:nvPr/>
          </p:nvSpPr>
          <p:spPr>
            <a:xfrm>
              <a:off x="60488" y="4542747"/>
              <a:ext cx="5106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alibri Light" panose="020F0302020204030204"/>
                  <a:ea typeface="+mj-ea"/>
                  <a:cs typeface="+mj-cs"/>
                </a:rPr>
                <a:t>User</a:t>
              </a:r>
              <a:endParaRPr lang="en-US" sz="1200" dirty="0"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6DA95E9-26F7-4C4D-B9A8-7DBBC79254AE}"/>
                </a:ext>
              </a:extLst>
            </p:cNvPr>
            <p:cNvSpPr/>
            <p:nvPr/>
          </p:nvSpPr>
          <p:spPr>
            <a:xfrm>
              <a:off x="1241586" y="4639577"/>
              <a:ext cx="51061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alibri Light" panose="020F0302020204030204"/>
                  <a:ea typeface="+mj-ea"/>
                  <a:cs typeface="+mj-cs"/>
                </a:rPr>
                <a:t>User</a:t>
              </a:r>
              <a:endParaRPr lang="en-US" sz="1200" dirty="0"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E5B1A01-DB3B-444B-AF23-6BBA8533053B}"/>
                </a:ext>
              </a:extLst>
            </p:cNvPr>
            <p:cNvSpPr/>
            <p:nvPr/>
          </p:nvSpPr>
          <p:spPr>
            <a:xfrm>
              <a:off x="2978870" y="3688661"/>
              <a:ext cx="8201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alibri Light" panose="020F0302020204030204"/>
                  <a:ea typeface="+mj-ea"/>
                  <a:cs typeface="+mj-cs"/>
                </a:rPr>
                <a:t>Internet/</a:t>
              </a:r>
            </a:p>
            <a:p>
              <a:pPr algn="ctr"/>
              <a:r>
                <a:rPr lang="it-IT" sz="1200" dirty="0">
                  <a:latin typeface="Calibri Light" panose="020F0302020204030204"/>
                  <a:ea typeface="+mj-ea"/>
                  <a:cs typeface="+mj-cs"/>
                </a:rPr>
                <a:t>Servers</a:t>
              </a:r>
              <a:endParaRPr lang="en-US" sz="1200" dirty="0">
                <a:latin typeface="Calibri Light" panose="020F0302020204030204"/>
                <a:ea typeface="+mj-ea"/>
                <a:cs typeface="+mj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FD3FBD7-0822-42ED-B3D0-309FFAD538E4}"/>
                </a:ext>
              </a:extLst>
            </p:cNvPr>
            <p:cNvSpPr/>
            <p:nvPr/>
          </p:nvSpPr>
          <p:spPr>
            <a:xfrm>
              <a:off x="1003948" y="3207287"/>
              <a:ext cx="89908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>
                  <a:latin typeface="Calibri Light" panose="020F0302020204030204"/>
                  <a:ea typeface="+mj-ea"/>
                  <a:cs typeface="+mj-cs"/>
                </a:rPr>
                <a:t> Crosslink</a:t>
              </a:r>
              <a:endParaRPr lang="en-US" sz="1200" dirty="0">
                <a:latin typeface="Calibri Light" panose="020F0302020204030204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865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9DDD0D-0131-464F-9A45-BE721CE7B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5836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1" y="5157670"/>
            <a:ext cx="6756354" cy="1686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Can we mine them, and live amongst them?  </a:t>
            </a:r>
          </a:p>
          <a:p>
            <a:r>
              <a:rPr lang="en-US" dirty="0">
                <a:solidFill>
                  <a:srgbClr val="FFC000"/>
                </a:solidFill>
              </a:rPr>
              <a:t>How do we prevent some of them from hitting Earth?</a:t>
            </a:r>
          </a:p>
          <a:p>
            <a:r>
              <a:rPr lang="en-US" dirty="0">
                <a:solidFill>
                  <a:srgbClr val="FFC000"/>
                </a:solidFill>
              </a:rPr>
              <a:t>Do they give hints to origins of solar system and life?</a:t>
            </a:r>
          </a:p>
          <a:p>
            <a:r>
              <a:rPr lang="en-US" dirty="0">
                <a:solidFill>
                  <a:srgbClr val="FFC000"/>
                </a:solidFill>
              </a:rPr>
              <a:t>We need visits and samples to answer those questions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71870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Asteroids!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5972557" y="6566831"/>
            <a:ext cx="31714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NSS - Space Settlement Summit 2020</a:t>
            </a:r>
          </a:p>
        </p:txBody>
      </p:sp>
    </p:spTree>
    <p:extLst>
      <p:ext uri="{BB962C8B-B14F-4D97-AF65-F5344CB8AC3E}">
        <p14:creationId xmlns:p14="http://schemas.microsoft.com/office/powerpoint/2010/main" val="1572895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18758</TotalTime>
  <Words>1754</Words>
  <Application>Microsoft Office PowerPoint</Application>
  <PresentationFormat>On-screen Show (4:3)</PresentationFormat>
  <Paragraphs>211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NSS North Houston Space Society    Space News</vt:lpstr>
      <vt:lpstr>Lunar news</vt:lpstr>
      <vt:lpstr>NASA found water in sunlit areas of the Moon</vt:lpstr>
      <vt:lpstr>$370 million for 14 New NASA “Tipping Point” contracts</vt:lpstr>
      <vt:lpstr>SpaceX Starlink update</vt:lpstr>
      <vt:lpstr>Starlink satellite coverage Nov 5, 2020</vt:lpstr>
      <vt:lpstr>Starlink beta test</vt:lpstr>
      <vt:lpstr>Starlink Ground station problem</vt:lpstr>
      <vt:lpstr>Asteroids!</vt:lpstr>
      <vt:lpstr>Missions to land on asteroids and get samples</vt:lpstr>
      <vt:lpstr>Asteroid Bennu</vt:lpstr>
      <vt:lpstr>OSIRIS-REx mission to Bennu</vt:lpstr>
      <vt:lpstr>OSIRIS-REx “smash and grab” at Bennu</vt:lpstr>
      <vt:lpstr>OSIREX-REx</vt:lpstr>
      <vt:lpstr>Future NASA asteroid missions - DART</vt:lpstr>
      <vt:lpstr>Future NASA asteroid missions: NEA Scout</vt:lpstr>
      <vt:lpstr>Future NASA asteroid missions, continued</vt:lpstr>
      <vt:lpstr>Psyche, continued</vt:lpstr>
      <vt:lpstr>PowerPoint Presentation</vt:lpstr>
      <vt:lpstr>How many launches since the last meeting (Oct 3)?</vt:lpstr>
      <vt:lpstr>Launches since last meeting (Oct 3, 2020) </vt:lpstr>
      <vt:lpstr>Featured Speaker:  Elliot Roth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NSS North Houston Space Society</dc:title>
  <dc:creator>nathan price</dc:creator>
  <cp:lastModifiedBy>Greg Stanley</cp:lastModifiedBy>
  <cp:revision>905</cp:revision>
  <cp:lastPrinted>2019-05-04T19:12:51Z</cp:lastPrinted>
  <dcterms:created xsi:type="dcterms:W3CDTF">2019-05-04T18:09:33Z</dcterms:created>
  <dcterms:modified xsi:type="dcterms:W3CDTF">2020-11-07T17:48:45Z</dcterms:modified>
</cp:coreProperties>
</file>