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54" r:id="rId2"/>
    <p:sldId id="428" r:id="rId3"/>
    <p:sldId id="430" r:id="rId4"/>
    <p:sldId id="432" r:id="rId5"/>
    <p:sldId id="431" r:id="rId6"/>
    <p:sldId id="426" r:id="rId7"/>
    <p:sldId id="429" r:id="rId8"/>
    <p:sldId id="392" r:id="rId9"/>
    <p:sldId id="397" r:id="rId10"/>
    <p:sldId id="396" r:id="rId11"/>
    <p:sldId id="421" r:id="rId12"/>
    <p:sldId id="398" r:id="rId13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FA"/>
    <a:srgbClr val="E2DEDB"/>
    <a:srgbClr val="E4DDD7"/>
    <a:srgbClr val="F3F2F0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10/3/2020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5BC06-B63B-4B12-8830-B6C42B63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25"/>
            <a:ext cx="9144000" cy="6025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422" y="266686"/>
            <a:ext cx="8263156" cy="23876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NSS North Houston Space Society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Space News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74632"/>
            <a:ext cx="6858000" cy="10706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October 3, 2020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2E597C1-9564-4446-9ECA-19EE77BE194D}"/>
              </a:ext>
            </a:extLst>
          </p:cNvPr>
          <p:cNvSpPr txBox="1">
            <a:spLocks/>
          </p:cNvSpPr>
          <p:nvPr/>
        </p:nvSpPr>
        <p:spPr>
          <a:xfrm>
            <a:off x="3314001" y="6131066"/>
            <a:ext cx="2515998" cy="726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Greg Stanley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E3F916-E299-446D-8FFF-0B662FE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96" y="6086367"/>
            <a:ext cx="2534004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857"/>
            <a:ext cx="7886700" cy="9470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Launches Since Last Meeting (September 5, 2020)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26" y="1854927"/>
            <a:ext cx="8094450" cy="41609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Oct 2 – Antares/Cygnus (Northrop Grumman) – ISS cargo arriving Oct 5</a:t>
            </a:r>
          </a:p>
          <a:p>
            <a:r>
              <a:rPr lang="en-US" dirty="0">
                <a:solidFill>
                  <a:srgbClr val="FFC000"/>
                </a:solidFill>
              </a:rPr>
              <a:t>Sep 28 – Soyuz – 3 communications satellites, 19 smaller rideshares</a:t>
            </a:r>
          </a:p>
          <a:p>
            <a:r>
              <a:rPr lang="en-US" dirty="0">
                <a:solidFill>
                  <a:srgbClr val="FFC000"/>
                </a:solidFill>
              </a:rPr>
              <a:t>Sep 26 – Long March 4B – 2 environmental satellites</a:t>
            </a:r>
          </a:p>
          <a:p>
            <a:r>
              <a:rPr lang="en-US" dirty="0">
                <a:solidFill>
                  <a:srgbClr val="FFC000"/>
                </a:solidFill>
              </a:rPr>
              <a:t>Sep 21 – Long March 4B – Oceanography satellite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1</a:t>
            </a:r>
            <a:r>
              <a:rPr lang="en-US" baseline="30000" dirty="0">
                <a:solidFill>
                  <a:srgbClr val="FFC000"/>
                </a:solidFill>
              </a:rPr>
              <a:t>st</a:t>
            </a:r>
            <a:r>
              <a:rPr lang="en-US" dirty="0">
                <a:solidFill>
                  <a:srgbClr val="FFC000"/>
                </a:solidFill>
              </a:rPr>
              <a:t> stage equipped with fins to guide descent (and not fall on Chinese villages)</a:t>
            </a:r>
          </a:p>
          <a:p>
            <a:r>
              <a:rPr lang="en-US" dirty="0">
                <a:solidFill>
                  <a:srgbClr val="FFC000"/>
                </a:solidFill>
              </a:rPr>
              <a:t>Sep 14 – Long March 11H – 9 small (88 </a:t>
            </a:r>
            <a:r>
              <a:rPr lang="en-US" dirty="0" err="1">
                <a:solidFill>
                  <a:srgbClr val="FFC000"/>
                </a:solidFill>
              </a:rPr>
              <a:t>lb</a:t>
            </a:r>
            <a:r>
              <a:rPr lang="en-US" dirty="0">
                <a:solidFill>
                  <a:srgbClr val="FFC000"/>
                </a:solidFill>
              </a:rPr>
              <a:t>) earth observation satellites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Launched from a ship</a:t>
            </a:r>
          </a:p>
          <a:p>
            <a:r>
              <a:rPr lang="en-US" dirty="0">
                <a:solidFill>
                  <a:srgbClr val="FFC000"/>
                </a:solidFill>
              </a:rPr>
              <a:t>Sep 12 – </a:t>
            </a:r>
            <a:r>
              <a:rPr lang="en-US" dirty="0" err="1">
                <a:solidFill>
                  <a:srgbClr val="FFC000"/>
                </a:solidFill>
              </a:rPr>
              <a:t>Kuaizhou</a:t>
            </a:r>
            <a:r>
              <a:rPr lang="en-US" dirty="0">
                <a:solidFill>
                  <a:srgbClr val="FFC000"/>
                </a:solidFill>
              </a:rPr>
              <a:t> 1A – earth observation satellite - FAIL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Small launcher, solid fuel, based on truck-mounted military technology</a:t>
            </a:r>
          </a:p>
          <a:p>
            <a:r>
              <a:rPr lang="en-US" dirty="0">
                <a:solidFill>
                  <a:srgbClr val="FFC000"/>
                </a:solidFill>
              </a:rPr>
              <a:t>Sep 11 – Rocket 3.1 (Astra) from Kodiak Island, Alaska – test - FAIL</a:t>
            </a:r>
          </a:p>
          <a:p>
            <a:r>
              <a:rPr lang="en-US" dirty="0">
                <a:solidFill>
                  <a:srgbClr val="FFC000"/>
                </a:solidFill>
              </a:rPr>
              <a:t>Sep 7 – Long March 4B – another Earth observation satellite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0A23FC-A1C1-4CC9-B3E5-3B96B1A6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28" y="5141498"/>
            <a:ext cx="453611" cy="288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F5916-38EC-4FA8-B399-F1066E54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60" y="1924190"/>
            <a:ext cx="442746" cy="281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D149E6-3ECC-4E90-BAA7-11F02B56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4" y="4514480"/>
            <a:ext cx="415498" cy="276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8DD3F1-DAB0-4ED9-8B12-D9B60FCB4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4" y="5546395"/>
            <a:ext cx="415498" cy="276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2D06-AB10-4F87-9E41-229D279C6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4" y="3823307"/>
            <a:ext cx="415498" cy="276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EEC699-B938-4862-B99F-E126A8D2C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4" y="2740206"/>
            <a:ext cx="415498" cy="276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2589AA-C732-4B35-A233-8DE38AC8C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84" y="3142894"/>
            <a:ext cx="415498" cy="276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E33B65-413C-47F6-99CF-1E8B1DE45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87" y="2344999"/>
            <a:ext cx="418693" cy="2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66158"/>
            <a:ext cx="3391373" cy="16861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9E1EEC-AD2E-46EA-8383-AC94800A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" y="2499300"/>
            <a:ext cx="9002499" cy="37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F1A4C-4272-4906-BDD6-E76A05FA21EA}"/>
              </a:ext>
            </a:extLst>
          </p:cNvPr>
          <p:cNvSpPr txBox="1">
            <a:spLocks/>
          </p:cNvSpPr>
          <p:nvPr/>
        </p:nvSpPr>
        <p:spPr>
          <a:xfrm>
            <a:off x="238309" y="1079196"/>
            <a:ext cx="8656890" cy="979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C000"/>
                </a:solidFill>
              </a:rPr>
              <a:t>Cubesats</a:t>
            </a:r>
            <a:r>
              <a:rPr lang="en-US" dirty="0">
                <a:solidFill>
                  <a:srgbClr val="FFC000"/>
                </a:solidFill>
              </a:rPr>
              <a:t> can use spring-loaded launchers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049"/>
            <a:ext cx="9101518" cy="8373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Part of a deployment of small satellites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(Soyuz – Russian)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238309" y="6454026"/>
            <a:ext cx="8656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Artist’s illustration of small satellites deploying from Soyuz rocket’s upper stage.  Credit:  </a:t>
            </a:r>
            <a:r>
              <a:rPr lang="en-US" sz="1200" dirty="0" err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Exolaunch</a:t>
            </a:r>
            <a:endParaRPr lang="en-US" sz="1200" dirty="0">
              <a:solidFill>
                <a:srgbClr val="FFC000"/>
              </a:solidFill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013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116" y="0"/>
            <a:ext cx="7886700" cy="81607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Featured Speaker:  Richard D. Easton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15" y="746408"/>
            <a:ext cx="5025010" cy="387784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Science and technology journalist</a:t>
            </a:r>
          </a:p>
          <a:p>
            <a:r>
              <a:rPr lang="en-US" dirty="0">
                <a:solidFill>
                  <a:srgbClr val="FFC000"/>
                </a:solidFill>
              </a:rPr>
              <a:t>Author of book: GPS Declassified:  From Smart Bombs to Smartphones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Explores dual paths into space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Military and secret</a:t>
            </a:r>
          </a:p>
          <a:p>
            <a:pPr lvl="2"/>
            <a:r>
              <a:rPr lang="en-US" dirty="0">
                <a:solidFill>
                  <a:srgbClr val="FFC000"/>
                </a:solidFill>
              </a:rPr>
              <a:t>Scientific and public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 peek behind the scenes at pivotal events in GPS history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D62CFD-583A-408F-9475-08A20E1F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24" y="746408"/>
            <a:ext cx="3616585" cy="361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C580B-3337-4CFC-B06B-FAA6B40DF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5" y="3161211"/>
            <a:ext cx="2447874" cy="35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3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267127"/>
            <a:ext cx="6756354" cy="5443861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Lunar news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A1C513-EAFD-473F-8769-49D73EC0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2458"/>
            <a:ext cx="9144000" cy="5093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NASA lunar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6566359" y="6507495"/>
            <a:ext cx="27454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NASA Artemis document</a:t>
            </a:r>
          </a:p>
        </p:txBody>
      </p:sp>
    </p:spTree>
    <p:extLst>
      <p:ext uri="{BB962C8B-B14F-4D97-AF65-F5344CB8AC3E}">
        <p14:creationId xmlns:p14="http://schemas.microsoft.com/office/powerpoint/2010/main" val="354857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848B4-C690-48EF-AE29-32B675E6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715911"/>
            <a:ext cx="9144000" cy="514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Artemis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256" y="758333"/>
            <a:ext cx="7233486" cy="14101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Artemis = twin sister of Apollo, goddess of the Moon</a:t>
            </a:r>
          </a:p>
          <a:p>
            <a:r>
              <a:rPr lang="en-US" dirty="0">
                <a:solidFill>
                  <a:srgbClr val="FFC000"/>
                </a:solidFill>
              </a:rPr>
              <a:t>Return astronauts to the moon in 2024</a:t>
            </a:r>
          </a:p>
          <a:p>
            <a:r>
              <a:rPr lang="en-US" dirty="0">
                <a:solidFill>
                  <a:srgbClr val="FFC000"/>
                </a:solidFill>
              </a:rPr>
              <a:t>Longer-term:  permanent presence, in-situ resource use</a:t>
            </a:r>
          </a:p>
          <a:p>
            <a:r>
              <a:rPr lang="en-US" dirty="0">
                <a:solidFill>
                  <a:srgbClr val="FFC000"/>
                </a:solidFill>
              </a:rPr>
              <a:t>“Moon to Mars” emphasizes Moon missions as proving ground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409302" y="6572488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</a:t>
            </a:r>
          </a:p>
        </p:txBody>
      </p:sp>
    </p:spTree>
    <p:extLst>
      <p:ext uri="{BB962C8B-B14F-4D97-AF65-F5344CB8AC3E}">
        <p14:creationId xmlns:p14="http://schemas.microsoft.com/office/powerpoint/2010/main" val="3572477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7EB07-FB7E-4CAD-B6AA-A885C82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21" y="0"/>
            <a:ext cx="48963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released a new Artemis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766355"/>
            <a:ext cx="5570149" cy="50770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released 5-year, $28 billion phase 1 plan</a:t>
            </a:r>
          </a:p>
          <a:p>
            <a:r>
              <a:rPr lang="en-US" dirty="0">
                <a:solidFill>
                  <a:srgbClr val="FFC000"/>
                </a:solidFill>
              </a:rPr>
              <a:t>Phase 1 returns astronauts to moon by 2024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SLS (Space Launch System) rocket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Orion space capsule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HLS (Human Landing Systems)  (to be chosen from 3 service providers)</a:t>
            </a:r>
          </a:p>
          <a:p>
            <a:r>
              <a:rPr lang="en-US" dirty="0">
                <a:solidFill>
                  <a:srgbClr val="FFC000"/>
                </a:solidFill>
              </a:rPr>
              <a:t>Phase 2 for long-term presence includes Gateway, base camp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Launch of 2 Gateway modules starting in 2023</a:t>
            </a:r>
          </a:p>
          <a:p>
            <a:r>
              <a:rPr lang="en-US" dirty="0">
                <a:solidFill>
                  <a:srgbClr val="FFC000"/>
                </a:solidFill>
              </a:rPr>
              <a:t>NASA warning: timing depends on $3.2 B for HLS this year </a:t>
            </a:r>
          </a:p>
          <a:p>
            <a:r>
              <a:rPr lang="en-US" dirty="0">
                <a:solidFill>
                  <a:srgbClr val="FFC000"/>
                </a:solidFill>
              </a:rPr>
              <a:t>NASA now hedging on Artemis landing sites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Astronauts might not go to lunar south pole at first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South pole is strategic:  water in crater, etc.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073357" y="6581001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</a:t>
            </a:r>
          </a:p>
        </p:txBody>
      </p:sp>
    </p:spTree>
    <p:extLst>
      <p:ext uri="{BB962C8B-B14F-4D97-AF65-F5344CB8AC3E}">
        <p14:creationId xmlns:p14="http://schemas.microsoft.com/office/powerpoint/2010/main" val="876122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182CE1-521E-46A2-9B17-0975AB20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68" y="542895"/>
            <a:ext cx="4171200" cy="4613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187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Artemis launches in phase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0" y="1235331"/>
            <a:ext cx="7181236" cy="5475658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Artemis 1:  SLS/Orion 1-month test (Nov 2021)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Orbit the moon, return to earth (no astronauts)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Deploy 13 6U </a:t>
            </a:r>
            <a:r>
              <a:rPr lang="en-US" dirty="0" err="1">
                <a:solidFill>
                  <a:srgbClr val="FFC000"/>
                </a:solidFill>
              </a:rPr>
              <a:t>Cubesats</a:t>
            </a:r>
            <a:r>
              <a:rPr lang="en-US" dirty="0">
                <a:solidFill>
                  <a:srgbClr val="FFC000"/>
                </a:solidFill>
              </a:rPr>
              <a:t> for science, resource analysis, etc.</a:t>
            </a:r>
          </a:p>
          <a:p>
            <a:r>
              <a:rPr lang="en-US" dirty="0">
                <a:solidFill>
                  <a:srgbClr val="FFC000"/>
                </a:solidFill>
              </a:rPr>
              <a:t>Artemis 2: SLS/Orion 10-day mission (2023)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Orbit the moon with 4 astronauts (no landing)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Secondary payloads TBD</a:t>
            </a:r>
          </a:p>
          <a:p>
            <a:r>
              <a:rPr lang="en-US" dirty="0">
                <a:solidFill>
                  <a:srgbClr val="FFC000"/>
                </a:solidFill>
              </a:rPr>
              <a:t>Artemis 3: SLS/Orion/lander (2024)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4 astronauts fly to lander already positioned by commercial launch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Land, stay 1 week, return</a:t>
            </a:r>
          </a:p>
          <a:p>
            <a:r>
              <a:rPr lang="en-US" dirty="0">
                <a:solidFill>
                  <a:srgbClr val="FFC000"/>
                </a:solidFill>
              </a:rPr>
              <a:t>Robotic landers starting in 2021, as CLPS contracts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 Commercial Lunar Payload Services, total of $2.6B through 2028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Contracts with commercial service providers, currently at 14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Includes rovers, scientific instruments for resource surveying, etc.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Prepositioning supplies for astronauts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Expect 2 flights/year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6357598" y="750613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</p:spTree>
    <p:extLst>
      <p:ext uri="{BB962C8B-B14F-4D97-AF65-F5344CB8AC3E}">
        <p14:creationId xmlns:p14="http://schemas.microsoft.com/office/powerpoint/2010/main" val="53009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95" y="5156713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7689-AB6B-469D-A833-77C1B02E3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68" y="542895"/>
            <a:ext cx="4171200" cy="4613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10152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plans to buy lunar soil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6247577" y="754292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632896"/>
            <a:ext cx="5724506" cy="37879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issued RFP (Request For Proposals) to purchase lunar soil from commercial companies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Deliveries of 50-500g on moon by 2024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Expecting to pay $15,000 to $25,000 each</a:t>
            </a:r>
          </a:p>
          <a:p>
            <a:r>
              <a:rPr lang="en-US" dirty="0">
                <a:solidFill>
                  <a:srgbClr val="FFC000"/>
                </a:solidFill>
              </a:rPr>
              <a:t>Kick start a market for extracting off-earth resources</a:t>
            </a:r>
          </a:p>
          <a:p>
            <a:r>
              <a:rPr lang="en-US" dirty="0">
                <a:solidFill>
                  <a:srgbClr val="FFC000"/>
                </a:solidFill>
              </a:rPr>
              <a:t>Establish precedent/regulatory certainty for a predictable investment environment for mining, transferring ownership of extraterrestrial material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38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414BE-0411-425E-9196-6AF8D739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68" y="542895"/>
            <a:ext cx="4171200" cy="4613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147012"/>
            <a:ext cx="8588523" cy="758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lunar soil purchase plan: treaty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1440648"/>
            <a:ext cx="6101373" cy="4760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Consistent with 1967 Outer Space Treaty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 country can own off-earth land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Signed by 110 countries including the US, UK, China, Russia</a:t>
            </a:r>
          </a:p>
          <a:p>
            <a:r>
              <a:rPr lang="en-US" dirty="0">
                <a:solidFill>
                  <a:srgbClr val="FFC000"/>
                </a:solidFill>
              </a:rPr>
              <a:t>Inconsistent with 1979 Moon Treaty treating the moon as a “global commons”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Rejected by US, China, Russia, Japan, most European countries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Signed by only 18 countries including France, India</a:t>
            </a:r>
          </a:p>
          <a:p>
            <a:r>
              <a:rPr lang="en-US" dirty="0">
                <a:solidFill>
                  <a:srgbClr val="FFC000"/>
                </a:solidFill>
              </a:rPr>
              <a:t>NASA earlier this year outlined “Artemis Accords”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Peaceful exploration, transparency, interoperability, emergency assistance, registration of space objects, public release of scientific data, resource extraction, space debris mitigation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At a minimum, will be used with Artemis partners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F1F66D-C5C9-4FFF-A865-3DE7BEB5318F}"/>
              </a:ext>
            </a:extLst>
          </p:cNvPr>
          <p:cNvSpPr/>
          <p:nvPr/>
        </p:nvSpPr>
        <p:spPr>
          <a:xfrm>
            <a:off x="6247577" y="754292"/>
            <a:ext cx="13585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</a:p>
        </p:txBody>
      </p:sp>
    </p:spTree>
    <p:extLst>
      <p:ext uri="{BB962C8B-B14F-4D97-AF65-F5344CB8AC3E}">
        <p14:creationId xmlns:p14="http://schemas.microsoft.com/office/powerpoint/2010/main" val="4200879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1867F5-29F6-4BA0-9F63-36366F3D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493" y="254527"/>
            <a:ext cx="3953937" cy="4273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B74F00-EEAA-4B1B-AC95-548D53C46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9646F-79D5-476E-99B3-74017F20A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284065" cy="34272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B42CC3-1D1A-4F65-B0C5-65427A35014F}"/>
              </a:ext>
            </a:extLst>
          </p:cNvPr>
          <p:cNvSpPr/>
          <p:nvPr/>
        </p:nvSpPr>
        <p:spPr>
          <a:xfrm>
            <a:off x="5840644" y="3766741"/>
            <a:ext cx="2549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Contrast-enhanced false color image.  </a:t>
            </a:r>
          </a:p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NASA/JPL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14E0F7-1B78-4C7D-BA77-B2C9E45BBA8E}"/>
              </a:ext>
            </a:extLst>
          </p:cNvPr>
          <p:cNvSpPr txBox="1">
            <a:spLocks/>
          </p:cNvSpPr>
          <p:nvPr/>
        </p:nvSpPr>
        <p:spPr>
          <a:xfrm>
            <a:off x="4171406" y="4267199"/>
            <a:ext cx="4972593" cy="258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Don’t get too excited yet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Link between microbes and phosphine on Earth not clear – is it a valid biosignature?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Phosphine also exists on Jupiter, Saturn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Chemical reaction knowledge limited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Only one spectral line of several was found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Clouds are sulfuric acid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Surface: 90 atmospheres, 750 </a:t>
            </a:r>
            <a:r>
              <a:rPr lang="en-US" baseline="30000" dirty="0">
                <a:solidFill>
                  <a:srgbClr val="FFC000"/>
                </a:solidFill>
              </a:rPr>
              <a:t>◦</a:t>
            </a:r>
            <a:r>
              <a:rPr lang="en-US" dirty="0">
                <a:solidFill>
                  <a:srgbClr val="FFC000"/>
                </a:solidFill>
              </a:rPr>
              <a:t>F 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11" y="722349"/>
            <a:ext cx="4856482" cy="279591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Astronomers found phosphine, which </a:t>
            </a:r>
            <a:r>
              <a:rPr lang="en-US" u="sng" dirty="0">
                <a:solidFill>
                  <a:srgbClr val="FFC000"/>
                </a:solidFill>
              </a:rPr>
              <a:t>might</a:t>
            </a:r>
            <a:r>
              <a:rPr lang="en-US" dirty="0">
                <a:solidFill>
                  <a:srgbClr val="FFC000"/>
                </a:solidFill>
              </a:rPr>
              <a:t> be a product of life, in Venus clouds &gt; 30 miles up (where it’s cool)</a:t>
            </a:r>
          </a:p>
          <a:p>
            <a:r>
              <a:rPr lang="en-US" dirty="0">
                <a:solidFill>
                  <a:srgbClr val="FFC000"/>
                </a:solidFill>
              </a:rPr>
              <a:t>Rocket Labs (NZ/US) launching a private Venus mission in 2023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60 lb. payload to the atmosphere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Similar rocket to $10M 2023 lunar orbiter </a:t>
            </a:r>
          </a:p>
          <a:p>
            <a:r>
              <a:rPr lang="en-US" dirty="0">
                <a:solidFill>
                  <a:srgbClr val="FFC000"/>
                </a:solidFill>
              </a:rPr>
              <a:t>“</a:t>
            </a:r>
            <a:r>
              <a:rPr lang="en-US" i="1" dirty="0">
                <a:solidFill>
                  <a:srgbClr val="FFC000"/>
                </a:solidFill>
              </a:rPr>
              <a:t>Venus is a Russian planet</a:t>
            </a:r>
            <a:r>
              <a:rPr lang="en-US" dirty="0">
                <a:solidFill>
                  <a:srgbClr val="FFC000"/>
                </a:solidFill>
              </a:rPr>
              <a:t>” (Rogozin, head of </a:t>
            </a:r>
            <a:r>
              <a:rPr lang="en-US" dirty="0" err="1">
                <a:solidFill>
                  <a:srgbClr val="FFC000"/>
                </a:solidFill>
              </a:rPr>
              <a:t>Roscosmos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11" y="74024"/>
            <a:ext cx="8588523" cy="5791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Venus gets renewed interest – a new space race?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929A9-37B7-4EDD-B956-9954B28B80B3}"/>
              </a:ext>
            </a:extLst>
          </p:cNvPr>
          <p:cNvSpPr/>
          <p:nvPr/>
        </p:nvSpPr>
        <p:spPr>
          <a:xfrm>
            <a:off x="133598" y="6572488"/>
            <a:ext cx="3750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False-color image from radar data  Credit:  NASA/JPL</a:t>
            </a:r>
          </a:p>
        </p:txBody>
      </p:sp>
    </p:spTree>
    <p:extLst>
      <p:ext uri="{BB962C8B-B14F-4D97-AF65-F5344CB8AC3E}">
        <p14:creationId xmlns:p14="http://schemas.microsoft.com/office/powerpoint/2010/main" val="4144344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3C37721-3998-468C-BACF-1F47F2567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E47077-D22C-480E-92D3-373F5E73F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5093"/>
            <a:ext cx="9135573" cy="520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" y="153370"/>
            <a:ext cx="9049996" cy="78246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How many launches since the last meeting (Sept 5)?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14E15-F09A-4120-8149-E94B6B804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615" y="3297525"/>
            <a:ext cx="1524213" cy="1514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41DE8-4ABB-42BF-9AE8-BA7524CB1A25}"/>
              </a:ext>
            </a:extLst>
          </p:cNvPr>
          <p:cNvSpPr txBox="1"/>
          <p:nvPr/>
        </p:nvSpPr>
        <p:spPr>
          <a:xfrm>
            <a:off x="1982623" y="807390"/>
            <a:ext cx="471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This includes failed launches only if they lift off the launch pad</a:t>
            </a:r>
          </a:p>
          <a:p>
            <a:r>
              <a:rPr lang="en-US" sz="1400" i="1" dirty="0">
                <a:solidFill>
                  <a:srgbClr val="FFC000"/>
                </a:solidFill>
              </a:rPr>
              <a:t> and only includes launches that attempt going into orbit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2B7EB-FC4E-4D40-8965-D1999E851DFC}"/>
              </a:ext>
            </a:extLst>
          </p:cNvPr>
          <p:cNvSpPr/>
          <p:nvPr/>
        </p:nvSpPr>
        <p:spPr>
          <a:xfrm>
            <a:off x="47002" y="6566130"/>
            <a:ext cx="1090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Xinhua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E0F33-071F-4D11-8C86-C641EB408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869" y="1919019"/>
            <a:ext cx="647790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06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15429</TotalTime>
  <Words>915</Words>
  <Application>Microsoft Office PowerPoint</Application>
  <PresentationFormat>On-screen Show (4:3)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NSS North Houston Space Society  Space News</vt:lpstr>
      <vt:lpstr>NASA lunar news</vt:lpstr>
      <vt:lpstr>NASA Artemis program</vt:lpstr>
      <vt:lpstr>NASA released a new Artemis plan</vt:lpstr>
      <vt:lpstr>Artemis launches in phase 1</vt:lpstr>
      <vt:lpstr>NASA plans to buy lunar soil</vt:lpstr>
      <vt:lpstr>NASA lunar soil purchase plan: treaty issues</vt:lpstr>
      <vt:lpstr>Venus gets renewed interest – a new space race?</vt:lpstr>
      <vt:lpstr>How many launches since the last meeting (Sept 5)?</vt:lpstr>
      <vt:lpstr>Launches Since Last Meeting (September 5, 2020) </vt:lpstr>
      <vt:lpstr>Part of a deployment of small satellites (Soyuz – Russian)</vt:lpstr>
      <vt:lpstr>Featured Speaker:  Richard D. Easton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Greg Stanley</cp:lastModifiedBy>
  <cp:revision>748</cp:revision>
  <cp:lastPrinted>2019-05-04T19:12:51Z</cp:lastPrinted>
  <dcterms:created xsi:type="dcterms:W3CDTF">2019-05-04T18:09:33Z</dcterms:created>
  <dcterms:modified xsi:type="dcterms:W3CDTF">2020-10-03T18:10:23Z</dcterms:modified>
</cp:coreProperties>
</file>