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9"/>
  </p:notesMasterIdLst>
  <p:handoutMasterIdLst>
    <p:handoutMasterId r:id="rId50"/>
  </p:handoutMasterIdLst>
  <p:sldIdLst>
    <p:sldId id="256" r:id="rId5"/>
    <p:sldId id="278" r:id="rId6"/>
    <p:sldId id="283" r:id="rId7"/>
    <p:sldId id="279" r:id="rId8"/>
    <p:sldId id="322" r:id="rId9"/>
    <p:sldId id="328" r:id="rId10"/>
    <p:sldId id="272" r:id="rId11"/>
    <p:sldId id="325" r:id="rId12"/>
    <p:sldId id="284" r:id="rId13"/>
    <p:sldId id="274" r:id="rId14"/>
    <p:sldId id="266" r:id="rId15"/>
    <p:sldId id="301" r:id="rId16"/>
    <p:sldId id="326" r:id="rId17"/>
    <p:sldId id="265" r:id="rId18"/>
    <p:sldId id="293" r:id="rId19"/>
    <p:sldId id="275" r:id="rId20"/>
    <p:sldId id="323" r:id="rId21"/>
    <p:sldId id="260" r:id="rId22"/>
    <p:sldId id="285" r:id="rId23"/>
    <p:sldId id="321" r:id="rId24"/>
    <p:sldId id="299" r:id="rId25"/>
    <p:sldId id="319" r:id="rId26"/>
    <p:sldId id="320" r:id="rId27"/>
    <p:sldId id="307" r:id="rId28"/>
    <p:sldId id="286" r:id="rId29"/>
    <p:sldId id="287" r:id="rId30"/>
    <p:sldId id="289" r:id="rId31"/>
    <p:sldId id="288" r:id="rId32"/>
    <p:sldId id="303" r:id="rId33"/>
    <p:sldId id="291" r:id="rId34"/>
    <p:sldId id="315" r:id="rId35"/>
    <p:sldId id="269" r:id="rId36"/>
    <p:sldId id="261" r:id="rId37"/>
    <p:sldId id="262" r:id="rId38"/>
    <p:sldId id="268" r:id="rId39"/>
    <p:sldId id="257" r:id="rId40"/>
    <p:sldId id="304" r:id="rId41"/>
    <p:sldId id="302" r:id="rId42"/>
    <p:sldId id="282" r:id="rId43"/>
    <p:sldId id="271" r:id="rId44"/>
    <p:sldId id="331" r:id="rId45"/>
    <p:sldId id="305" r:id="rId46"/>
    <p:sldId id="329" r:id="rId47"/>
    <p:sldId id="314" r:id="rId48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7F0F"/>
    <a:srgbClr val="FFD441"/>
    <a:srgbClr val="FF7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31C27D-D316-47A5-BF74-3073F0AAC18B}" v="3" dt="2020-09-24T21:46:41.2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65" autoAdjust="0"/>
    <p:restoredTop sz="57735" autoAdjust="0"/>
  </p:normalViewPr>
  <p:slideViewPr>
    <p:cSldViewPr>
      <p:cViewPr varScale="1">
        <p:scale>
          <a:sx n="65" d="100"/>
          <a:sy n="65" d="100"/>
        </p:scale>
        <p:origin x="178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89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1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249" cy="481851"/>
          </a:xfrm>
          <a:prstGeom prst="rect">
            <a:avLst/>
          </a:prstGeom>
        </p:spPr>
        <p:txBody>
          <a:bodyPr vert="horz" lIns="94063" tIns="47031" rIns="94063" bIns="470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12" y="0"/>
            <a:ext cx="3170249" cy="481851"/>
          </a:xfrm>
          <a:prstGeom prst="rect">
            <a:avLst/>
          </a:prstGeom>
        </p:spPr>
        <p:txBody>
          <a:bodyPr vert="horz" lIns="94063" tIns="47031" rIns="94063" bIns="47031" rtlCol="0"/>
          <a:lstStyle>
            <a:lvl1pPr algn="r">
              <a:defRPr sz="13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349"/>
            <a:ext cx="3170249" cy="481851"/>
          </a:xfrm>
          <a:prstGeom prst="rect">
            <a:avLst/>
          </a:prstGeom>
        </p:spPr>
        <p:txBody>
          <a:bodyPr vert="horz" lIns="94063" tIns="47031" rIns="94063" bIns="470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12" y="9119349"/>
            <a:ext cx="3170249" cy="481851"/>
          </a:xfrm>
          <a:prstGeom prst="rect">
            <a:avLst/>
          </a:prstGeom>
        </p:spPr>
        <p:txBody>
          <a:bodyPr vert="horz" lIns="94063" tIns="47031" rIns="94063" bIns="47031" rtlCol="0" anchor="b"/>
          <a:lstStyle>
            <a:lvl1pPr algn="r">
              <a:defRPr sz="1300"/>
            </a:lvl1pPr>
          </a:lstStyle>
          <a:p>
            <a:fld id="{9DA9B10D-0921-4824-9478-30CAC9BEE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24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249" cy="481851"/>
          </a:xfrm>
          <a:prstGeom prst="rect">
            <a:avLst/>
          </a:prstGeom>
        </p:spPr>
        <p:txBody>
          <a:bodyPr vert="horz" lIns="94063" tIns="47031" rIns="94063" bIns="470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12" y="0"/>
            <a:ext cx="3170249" cy="481851"/>
          </a:xfrm>
          <a:prstGeom prst="rect">
            <a:avLst/>
          </a:prstGeom>
        </p:spPr>
        <p:txBody>
          <a:bodyPr vert="horz" lIns="94063" tIns="47031" rIns="94063" bIns="47031" rtlCol="0"/>
          <a:lstStyle>
            <a:lvl1pPr algn="r">
              <a:defRPr sz="1300"/>
            </a:lvl1pPr>
          </a:lstStyle>
          <a:p>
            <a:fld id="{7E2FBC4E-2975-46F9-A850-A77DFFE10169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6288" y="1200150"/>
            <a:ext cx="5762625" cy="3241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63" tIns="47031" rIns="94063" bIns="470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50" y="4619907"/>
            <a:ext cx="5851504" cy="3781553"/>
          </a:xfrm>
          <a:prstGeom prst="rect">
            <a:avLst/>
          </a:prstGeom>
        </p:spPr>
        <p:txBody>
          <a:bodyPr vert="horz" lIns="94063" tIns="47031" rIns="94063" bIns="470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349"/>
            <a:ext cx="3170249" cy="481851"/>
          </a:xfrm>
          <a:prstGeom prst="rect">
            <a:avLst/>
          </a:prstGeom>
        </p:spPr>
        <p:txBody>
          <a:bodyPr vert="horz" lIns="94063" tIns="47031" rIns="94063" bIns="470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12" y="9119349"/>
            <a:ext cx="3170249" cy="481851"/>
          </a:xfrm>
          <a:prstGeom prst="rect">
            <a:avLst/>
          </a:prstGeom>
        </p:spPr>
        <p:txBody>
          <a:bodyPr vert="horz" lIns="94063" tIns="47031" rIns="94063" bIns="47031" rtlCol="0" anchor="b"/>
          <a:lstStyle>
            <a:lvl1pPr algn="r">
              <a:defRPr sz="1300"/>
            </a:lvl1pPr>
          </a:lstStyle>
          <a:p>
            <a:fld id="{269AD73C-8DCA-4A91-BFFE-FA075A8A6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65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36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50" y="4619907"/>
            <a:ext cx="5851504" cy="4132253"/>
          </a:xfrm>
        </p:spPr>
        <p:txBody>
          <a:bodyPr/>
          <a:lstStyle/>
          <a:p>
            <a:endParaRPr lang="en-US" baseline="0" dirty="0"/>
          </a:p>
          <a:p>
            <a:pPr marL="181926" indent="-181926">
              <a:buFontTx/>
              <a:buChar char="-"/>
            </a:pPr>
            <a:endParaRPr lang="en-US" baseline="0" dirty="0"/>
          </a:p>
          <a:p>
            <a:pPr marL="181926" indent="-181926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8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7238" y="658813"/>
            <a:ext cx="5764212" cy="32416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36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7238" y="658813"/>
            <a:ext cx="5764212" cy="32416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4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89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77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8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926" indent="-181926">
              <a:buFontTx/>
              <a:buChar char="-"/>
            </a:pPr>
            <a:endParaRPr lang="en-US" baseline="0" dirty="0"/>
          </a:p>
          <a:p>
            <a:pPr marL="181926" indent="-181926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14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926" indent="-181926">
              <a:buFontTx/>
              <a:buChar char="-"/>
            </a:pPr>
            <a:endParaRPr lang="en-US" baseline="0" dirty="0"/>
          </a:p>
          <a:p>
            <a:pPr marL="181926" indent="-181926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98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054" indent="-181926">
              <a:buFontTx/>
              <a:buChar char="-"/>
            </a:pPr>
            <a:endParaRPr lang="en-US" baseline="0" dirty="0"/>
          </a:p>
          <a:p>
            <a:pPr marL="181926" indent="-181926">
              <a:buFontTx/>
              <a:buChar char="-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55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58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217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11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37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07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45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70270">
              <a:defRPr/>
            </a:pPr>
            <a:r>
              <a:rPr lang="en-US" sz="130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090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20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817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926" indent="-181926">
              <a:buFontTx/>
              <a:buChar char="-"/>
            </a:pPr>
            <a:endParaRPr lang="en-US" baseline="0" dirty="0"/>
          </a:p>
          <a:p>
            <a:pPr marL="181926" indent="-181926">
              <a:buFontTx/>
              <a:buChar char="-"/>
            </a:pPr>
            <a:endParaRPr lang="en-US" baseline="0" dirty="0"/>
          </a:p>
          <a:p>
            <a:pPr marL="181926" indent="-181926">
              <a:buFontTx/>
              <a:buChar char="-"/>
            </a:pPr>
            <a:endParaRPr lang="en-US" baseline="0" dirty="0"/>
          </a:p>
          <a:p>
            <a:pPr marL="181926" indent="-181926">
              <a:buFontTx/>
              <a:buChar char="-"/>
            </a:pPr>
            <a:endParaRPr lang="en-US" baseline="0" dirty="0"/>
          </a:p>
          <a:p>
            <a:pPr marL="181926" indent="-181926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631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43632" y="4441521"/>
            <a:ext cx="6027937" cy="4763160"/>
          </a:xfrm>
        </p:spPr>
        <p:txBody>
          <a:bodyPr/>
          <a:lstStyle/>
          <a:p>
            <a:pPr marL="181926" indent="-181926">
              <a:buFontTx/>
              <a:buChar char="-"/>
            </a:pPr>
            <a:endParaRPr lang="en-US" baseline="0" dirty="0"/>
          </a:p>
          <a:p>
            <a:pPr marL="181926" indent="-181926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324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3551" y="4441521"/>
            <a:ext cx="5946166" cy="4859706"/>
          </a:xfrm>
        </p:spPr>
        <p:txBody>
          <a:bodyPr/>
          <a:lstStyle/>
          <a:p>
            <a:pPr marL="181926" indent="-181926">
              <a:buFontTx/>
              <a:buChar char="-"/>
            </a:pPr>
            <a:endParaRPr lang="en-US" baseline="0" dirty="0"/>
          </a:p>
          <a:p>
            <a:pPr marL="181926" indent="-181926">
              <a:buFontTx/>
              <a:buChar char="-"/>
            </a:pPr>
            <a:endParaRPr lang="en-US" baseline="0" dirty="0"/>
          </a:p>
          <a:p>
            <a:pPr marL="181926" indent="-181926">
              <a:buFontTx/>
              <a:buChar char="-"/>
            </a:pPr>
            <a:endParaRPr lang="en-US" baseline="0" dirty="0"/>
          </a:p>
          <a:p>
            <a:pPr marL="181926" indent="-181926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62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692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50" y="4619907"/>
            <a:ext cx="5851504" cy="4047381"/>
          </a:xfrm>
        </p:spPr>
        <p:txBody>
          <a:bodyPr/>
          <a:lstStyle/>
          <a:p>
            <a:pPr marL="181926" indent="-181926">
              <a:buFontTx/>
              <a:buChar char="-"/>
            </a:pPr>
            <a:endParaRPr lang="en-US" baseline="0" dirty="0"/>
          </a:p>
          <a:p>
            <a:pPr marL="181926" indent="-181926">
              <a:buFontTx/>
              <a:buChar char="-"/>
            </a:pPr>
            <a:endParaRPr lang="en-US" baseline="0" dirty="0"/>
          </a:p>
          <a:p>
            <a:pPr marL="181926" indent="-181926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748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926" indent="-181926">
              <a:buFontTx/>
              <a:buChar char="-"/>
            </a:pPr>
            <a:endParaRPr lang="en-US" baseline="0" dirty="0"/>
          </a:p>
          <a:p>
            <a:pPr marL="181926" indent="-181926">
              <a:buFontTx/>
              <a:buChar char="-"/>
            </a:pPr>
            <a:endParaRPr lang="en-US" baseline="0" dirty="0"/>
          </a:p>
          <a:p>
            <a:pPr marL="181926" indent="-181926">
              <a:buFontTx/>
              <a:buChar char="-"/>
            </a:pPr>
            <a:endParaRPr lang="en-US" baseline="0" dirty="0"/>
          </a:p>
          <a:p>
            <a:pPr marL="181926" indent="-181926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214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7238" y="658813"/>
            <a:ext cx="5764212" cy="32416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64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672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983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827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0159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2331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796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05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50" y="4619907"/>
            <a:ext cx="5851504" cy="4390332"/>
          </a:xfrm>
        </p:spPr>
        <p:txBody>
          <a:bodyPr/>
          <a:lstStyle/>
          <a:p>
            <a:pPr marL="485135" indent="-485135">
              <a:lnSpc>
                <a:spcPct val="150000"/>
              </a:lnSpc>
              <a:spcAft>
                <a:spcPts val="1273"/>
              </a:spcAft>
              <a:buFont typeface="Wingdings" charset="2"/>
              <a:buChar char="§"/>
            </a:pPr>
            <a:endParaRPr lang="en-US" sz="130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433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50148" y="4441521"/>
            <a:ext cx="5851504" cy="485970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854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50148" y="4441521"/>
            <a:ext cx="5851504" cy="485970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198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53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73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63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5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65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46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50" y="4619907"/>
            <a:ext cx="5851504" cy="4132253"/>
          </a:xfrm>
        </p:spPr>
        <p:txBody>
          <a:bodyPr/>
          <a:lstStyle/>
          <a:p>
            <a:pPr marL="181926" indent="-181926">
              <a:buFontTx/>
              <a:buChar char="-"/>
            </a:pPr>
            <a:endParaRPr lang="en-US" baseline="0" dirty="0"/>
          </a:p>
          <a:p>
            <a:endParaRPr lang="en-US" baseline="0" dirty="0"/>
          </a:p>
          <a:p>
            <a:pPr marL="181926" indent="-181926">
              <a:buFontTx/>
              <a:buChar char="-"/>
            </a:pPr>
            <a:endParaRPr lang="en-US" baseline="0" dirty="0"/>
          </a:p>
          <a:p>
            <a:pPr marL="181926" indent="-181926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42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AD73C-8DCA-4A91-BFFE-FA075A8A62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19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9/24/2020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9/24/2020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9/24/2020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9/24/2020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9/24/2020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9/24/2020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99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8.jpe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microsoft.com/office/2007/relationships/hdphoto" Target="../media/hdphoto1.wdp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8541" y="1590260"/>
            <a:ext cx="7319792" cy="3362740"/>
          </a:xfrm>
          <a:solidFill>
            <a:schemeClr val="bg1"/>
          </a:solidFill>
        </p:spPr>
        <p:txBody>
          <a:bodyPr wrap="square" tIns="914400" rIns="182880" anchor="b" anchorCtr="0"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7600" b="1" spc="0" dirty="0"/>
              <a:t>On the History, Threats, and Future Outlook of GPS</a:t>
            </a:r>
            <a:br>
              <a:rPr lang="en-US" sz="7300" dirty="0">
                <a:latin typeface="+mn-lt"/>
              </a:rPr>
            </a:br>
            <a:endParaRPr lang="en-US" sz="73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8541" y="4055166"/>
            <a:ext cx="10422871" cy="1908312"/>
          </a:xfrm>
          <a:solidFill>
            <a:schemeClr val="bg1"/>
          </a:solidFill>
        </p:spPr>
        <p:txBody>
          <a:bodyPr rIns="182880">
            <a:normAutofit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200" b="1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500" b="1" dirty="0">
                <a:solidFill>
                  <a:schemeClr val="tx1"/>
                </a:solidFill>
              </a:rPr>
              <a:t>	</a:t>
            </a:r>
            <a:r>
              <a:rPr lang="en-US" sz="2600" b="1" dirty="0">
                <a:solidFill>
                  <a:schemeClr val="tx1"/>
                </a:solidFill>
              </a:rPr>
              <a:t>		</a:t>
            </a:r>
          </a:p>
          <a:p>
            <a:pPr algn="r">
              <a:spcBef>
                <a:spcPts val="600"/>
              </a:spcBef>
              <a:spcAft>
                <a:spcPts val="1200"/>
              </a:spcAft>
            </a:pPr>
            <a:r>
              <a:rPr lang="en-US" sz="2600" b="1" dirty="0">
                <a:solidFill>
                  <a:schemeClr val="tx1"/>
                </a:solidFill>
              </a:rPr>
              <a:t>			         </a:t>
            </a:r>
          </a:p>
          <a:p>
            <a:pPr algn="r">
              <a:spcBef>
                <a:spcPts val="600"/>
              </a:spcBef>
              <a:spcAft>
                <a:spcPts val="1200"/>
              </a:spcAft>
            </a:pPr>
            <a:r>
              <a:rPr lang="en-US" sz="2600" b="1" dirty="0">
                <a:solidFill>
                  <a:schemeClr val="tx1"/>
                </a:solidFill>
              </a:rPr>
              <a:t>          </a:t>
            </a:r>
            <a:r>
              <a:rPr lang="en-US" sz="2000" b="1" dirty="0">
                <a:solidFill>
                  <a:schemeClr val="tx1"/>
                </a:solidFill>
              </a:rPr>
              <a:t>  </a:t>
            </a:r>
            <a:r>
              <a:rPr lang="en-US" sz="2300" b="1" dirty="0">
                <a:solidFill>
                  <a:schemeClr val="tx1"/>
                </a:solidFill>
              </a:rPr>
              <a:t>gpsdeclassified.com</a:t>
            </a:r>
            <a:r>
              <a:rPr lang="en-US" sz="2000" b="1" dirty="0">
                <a:solidFill>
                  <a:schemeClr val="tx1"/>
                </a:solidFill>
              </a:rPr>
              <a:t>     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333" y="672845"/>
            <a:ext cx="3103079" cy="4654620"/>
          </a:xfrm>
          <a:prstGeom prst="rect">
            <a:avLst/>
          </a:prstGeom>
          <a:effectLst>
            <a:outerShdw blurRad="127000" dist="190500" dir="252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654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lh6.ggpht.com/-nxMhtxHGkUI/R97QU7EMjMI/AAAAAAAADlM/ZvMVEHqLbFE/s912/100_502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690" y="1752600"/>
            <a:ext cx="5095462" cy="3821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89382" y="533400"/>
            <a:ext cx="10002078" cy="13080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/>
              <a:t>March 2008 – Vanguard 50th anniversary celebration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Vanguard TV-3 satellite reopened at National Air &amp; Space Museum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05276" y="5791200"/>
            <a:ext cx="2532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Credit: </a:t>
            </a:r>
            <a:r>
              <a:rPr lang="en-US" sz="1200"/>
              <a:t>Roger Easton Jr.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21138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  <a:alpha val="81000"/>
              </a:schemeClr>
            </a:gs>
            <a:gs pos="99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62889"/>
          </a:xfrm>
        </p:spPr>
        <p:txBody>
          <a:bodyPr>
            <a:normAutofit/>
          </a:bodyPr>
          <a:lstStyle/>
          <a:p>
            <a:r>
              <a:rPr lang="en-US" sz="4400" b="1" dirty="0"/>
              <a:t>The path to satellite navigation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233" y="1835738"/>
            <a:ext cx="10305448" cy="4500893"/>
          </a:xfrm>
        </p:spPr>
        <p:txBody>
          <a:bodyPr>
            <a:normAutofit lnSpcReduction="10000"/>
          </a:bodyPr>
          <a:lstStyle/>
          <a:p>
            <a:pPr marL="36576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dirty="0"/>
              <a:t>Ancient: Visual aids </a:t>
            </a:r>
          </a:p>
          <a:p>
            <a:pPr marL="315468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+mj-lt"/>
              </a:rPr>
              <a:t>Landmarks: rivers, mountains, coastlines, vegetation, man-made</a:t>
            </a:r>
          </a:p>
          <a:p>
            <a:pPr marL="315468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+mj-lt"/>
              </a:rPr>
              <a:t>Celestial objects: the Sun, Moon, planets, North Star, constellations</a:t>
            </a:r>
          </a:p>
          <a:p>
            <a:pPr marL="43434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+mj-lt"/>
            </a:endParaRPr>
          </a:p>
          <a:p>
            <a:pPr marL="36576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dirty="0"/>
              <a:t>Compass (200 B.C.) </a:t>
            </a:r>
          </a:p>
          <a:p>
            <a:pPr marL="315468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First technology to use an </a:t>
            </a:r>
            <a:r>
              <a:rPr lang="en-US" sz="2000" b="1" dirty="0">
                <a:latin typeface="+mj-lt"/>
              </a:rPr>
              <a:t>invisible </a:t>
            </a:r>
            <a:r>
              <a:rPr lang="en-US" sz="2000" dirty="0">
                <a:latin typeface="+mj-lt"/>
              </a:rPr>
              <a:t>direction-finding aid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+mj-lt"/>
            </a:endParaRPr>
          </a:p>
          <a:p>
            <a:pPr marL="36576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dirty="0"/>
              <a:t>Navigating at sea required technological advances</a:t>
            </a:r>
          </a:p>
          <a:p>
            <a:pPr marL="384175" lvl="2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+mj-lt"/>
              </a:rPr>
              <a:t>Astrolabes, sextants, telescopes, astronomical charts</a:t>
            </a:r>
          </a:p>
          <a:p>
            <a:pPr marL="384175" lvl="2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+mj-lt"/>
              </a:rPr>
              <a:t>Accurate clocks  (</a:t>
            </a:r>
            <a:r>
              <a:rPr lang="en-US" sz="2000" b="1" dirty="0">
                <a:latin typeface="+mj-lt"/>
              </a:rPr>
              <a:t>marine chronometer</a:t>
            </a:r>
            <a:r>
              <a:rPr lang="en-US" sz="2000" dirty="0">
                <a:latin typeface="+mj-lt"/>
              </a:rPr>
              <a:t>) to solve longitude problem</a:t>
            </a:r>
          </a:p>
          <a:p>
            <a:pPr marL="201168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latin typeface="+mj-lt"/>
            </a:endParaRPr>
          </a:p>
          <a:p>
            <a:pPr marL="365760" indent="-3474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dirty="0"/>
              <a:t>Discovery of high-frequency </a:t>
            </a:r>
          </a:p>
          <a:p>
            <a:pPr marL="1828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     electromagnetic waves (1800 A.D.)</a:t>
            </a:r>
          </a:p>
          <a:p>
            <a:pPr marL="1828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+mj-lt"/>
              </a:rPr>
              <a:t>     </a:t>
            </a:r>
            <a:r>
              <a:rPr lang="en-US" dirty="0">
                <a:latin typeface="+mj-lt"/>
              </a:rPr>
              <a:t>Radar, radio, etc.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+mj-lt"/>
            </a:endParaRPr>
          </a:p>
          <a:p>
            <a:pPr marL="0" indent="0">
              <a:buNone/>
            </a:pPr>
            <a:endParaRPr lang="en-US" sz="2400" dirty="0">
              <a:latin typeface="+mj-lt"/>
            </a:endParaRPr>
          </a:p>
        </p:txBody>
      </p:sp>
      <p:pic>
        <p:nvPicPr>
          <p:cNvPr id="6150" name="Picture 6" descr="ttp://i.istockimg.com/file_thumbview_approve/14887058/3/stock-photo-14887058-brass-sextant-on-wh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6490" y="3003114"/>
            <a:ext cx="1759569" cy="125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c2.staticflickr.com/4/3645/3475407805_0e7181fc4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0655" y="3474044"/>
            <a:ext cx="1379622" cy="168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://images.all-free-download.com/images/graphiclarge/compass_rose_clip_art_2314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8239" y="1352201"/>
            <a:ext cx="1750310" cy="179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http://oeydms.weebly.com/uploads/8/9/5/5/8955843/1843437_orig.png?688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03494" y="5291821"/>
            <a:ext cx="5833033" cy="8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n 3"/>
          <p:cNvSpPr/>
          <p:nvPr/>
        </p:nvSpPr>
        <p:spPr>
          <a:xfrm>
            <a:off x="8502265" y="1859911"/>
            <a:ext cx="788018" cy="728663"/>
          </a:xfrm>
          <a:prstGeom prst="sun">
            <a:avLst/>
          </a:prstGeom>
          <a:solidFill>
            <a:srgbClr val="FFD441"/>
          </a:solidFill>
          <a:effectLst>
            <a:glow rad="838200">
              <a:srgbClr val="FFD441">
                <a:alpha val="3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ight Triangle 7"/>
          <p:cNvSpPr/>
          <p:nvPr/>
        </p:nvSpPr>
        <p:spPr>
          <a:xfrm flipH="1" flipV="1">
            <a:off x="8839200" y="0"/>
            <a:ext cx="3352800" cy="3039388"/>
          </a:xfrm>
          <a:custGeom>
            <a:avLst/>
            <a:gdLst>
              <a:gd name="connsiteX0" fmla="*/ 0 w 2923124"/>
              <a:gd name="connsiteY0" fmla="*/ 2765386 h 2765386"/>
              <a:gd name="connsiteX1" fmla="*/ 0 w 2923124"/>
              <a:gd name="connsiteY1" fmla="*/ 0 h 2765386"/>
              <a:gd name="connsiteX2" fmla="*/ 2923124 w 2923124"/>
              <a:gd name="connsiteY2" fmla="*/ 2765386 h 2765386"/>
              <a:gd name="connsiteX3" fmla="*/ 0 w 2923124"/>
              <a:gd name="connsiteY3" fmla="*/ 2765386 h 2765386"/>
              <a:gd name="connsiteX0" fmla="*/ 0 w 2923124"/>
              <a:gd name="connsiteY0" fmla="*/ 2765386 h 2765386"/>
              <a:gd name="connsiteX1" fmla="*/ 0 w 2923124"/>
              <a:gd name="connsiteY1" fmla="*/ 0 h 2765386"/>
              <a:gd name="connsiteX2" fmla="*/ 1437861 w 2923124"/>
              <a:gd name="connsiteY2" fmla="*/ 1373908 h 2765386"/>
              <a:gd name="connsiteX3" fmla="*/ 2923124 w 2923124"/>
              <a:gd name="connsiteY3" fmla="*/ 2765386 h 2765386"/>
              <a:gd name="connsiteX4" fmla="*/ 0 w 2923124"/>
              <a:gd name="connsiteY4" fmla="*/ 2765386 h 2765386"/>
              <a:gd name="connsiteX0" fmla="*/ 0 w 2923124"/>
              <a:gd name="connsiteY0" fmla="*/ 2765386 h 2765386"/>
              <a:gd name="connsiteX1" fmla="*/ 0 w 2923124"/>
              <a:gd name="connsiteY1" fmla="*/ 0 h 2765386"/>
              <a:gd name="connsiteX2" fmla="*/ 1199322 w 2923124"/>
              <a:gd name="connsiteY2" fmla="*/ 1572690 h 2765386"/>
              <a:gd name="connsiteX3" fmla="*/ 2923124 w 2923124"/>
              <a:gd name="connsiteY3" fmla="*/ 2765386 h 2765386"/>
              <a:gd name="connsiteX4" fmla="*/ 0 w 2923124"/>
              <a:gd name="connsiteY4" fmla="*/ 2765386 h 2765386"/>
              <a:gd name="connsiteX0" fmla="*/ 0 w 2923124"/>
              <a:gd name="connsiteY0" fmla="*/ 2765386 h 2765386"/>
              <a:gd name="connsiteX1" fmla="*/ 0 w 2923124"/>
              <a:gd name="connsiteY1" fmla="*/ 0 h 2765386"/>
              <a:gd name="connsiteX2" fmla="*/ 1199322 w 2923124"/>
              <a:gd name="connsiteY2" fmla="*/ 1572690 h 2765386"/>
              <a:gd name="connsiteX3" fmla="*/ 2923124 w 2923124"/>
              <a:gd name="connsiteY3" fmla="*/ 2765386 h 2765386"/>
              <a:gd name="connsiteX4" fmla="*/ 0 w 2923124"/>
              <a:gd name="connsiteY4" fmla="*/ 2765386 h 2765386"/>
              <a:gd name="connsiteX0" fmla="*/ 0 w 2923124"/>
              <a:gd name="connsiteY0" fmla="*/ 2765386 h 2765386"/>
              <a:gd name="connsiteX1" fmla="*/ 0 w 2923124"/>
              <a:gd name="connsiteY1" fmla="*/ 0 h 2765386"/>
              <a:gd name="connsiteX2" fmla="*/ 1199322 w 2923124"/>
              <a:gd name="connsiteY2" fmla="*/ 1572690 h 2765386"/>
              <a:gd name="connsiteX3" fmla="*/ 2923124 w 2923124"/>
              <a:gd name="connsiteY3" fmla="*/ 2765386 h 2765386"/>
              <a:gd name="connsiteX4" fmla="*/ 0 w 2923124"/>
              <a:gd name="connsiteY4" fmla="*/ 2765386 h 2765386"/>
              <a:gd name="connsiteX0" fmla="*/ 0 w 2923124"/>
              <a:gd name="connsiteY0" fmla="*/ 2415773 h 2415773"/>
              <a:gd name="connsiteX1" fmla="*/ 0 w 2923124"/>
              <a:gd name="connsiteY1" fmla="*/ 0 h 2415773"/>
              <a:gd name="connsiteX2" fmla="*/ 1199322 w 2923124"/>
              <a:gd name="connsiteY2" fmla="*/ 1223077 h 2415773"/>
              <a:gd name="connsiteX3" fmla="*/ 2923124 w 2923124"/>
              <a:gd name="connsiteY3" fmla="*/ 2415773 h 2415773"/>
              <a:gd name="connsiteX4" fmla="*/ 0 w 2923124"/>
              <a:gd name="connsiteY4" fmla="*/ 2415773 h 2415773"/>
              <a:gd name="connsiteX0" fmla="*/ 0 w 2923124"/>
              <a:gd name="connsiteY0" fmla="*/ 2415773 h 2415773"/>
              <a:gd name="connsiteX1" fmla="*/ 0 w 2923124"/>
              <a:gd name="connsiteY1" fmla="*/ 0 h 2415773"/>
              <a:gd name="connsiteX2" fmla="*/ 1199322 w 2923124"/>
              <a:gd name="connsiteY2" fmla="*/ 1223077 h 2415773"/>
              <a:gd name="connsiteX3" fmla="*/ 2923124 w 2923124"/>
              <a:gd name="connsiteY3" fmla="*/ 2415773 h 2415773"/>
              <a:gd name="connsiteX4" fmla="*/ 0 w 2923124"/>
              <a:gd name="connsiteY4" fmla="*/ 2415773 h 2415773"/>
              <a:gd name="connsiteX0" fmla="*/ 0 w 2923124"/>
              <a:gd name="connsiteY0" fmla="*/ 2415773 h 2415773"/>
              <a:gd name="connsiteX1" fmla="*/ 0 w 2923124"/>
              <a:gd name="connsiteY1" fmla="*/ 0 h 2415773"/>
              <a:gd name="connsiteX2" fmla="*/ 1199322 w 2923124"/>
              <a:gd name="connsiteY2" fmla="*/ 1223077 h 2415773"/>
              <a:gd name="connsiteX3" fmla="*/ 2923124 w 2923124"/>
              <a:gd name="connsiteY3" fmla="*/ 2415773 h 2415773"/>
              <a:gd name="connsiteX4" fmla="*/ 0 w 2923124"/>
              <a:gd name="connsiteY4" fmla="*/ 2415773 h 2415773"/>
              <a:gd name="connsiteX0" fmla="*/ 0 w 2923124"/>
              <a:gd name="connsiteY0" fmla="*/ 2415773 h 2415773"/>
              <a:gd name="connsiteX1" fmla="*/ 0 w 2923124"/>
              <a:gd name="connsiteY1" fmla="*/ 0 h 2415773"/>
              <a:gd name="connsiteX2" fmla="*/ 1060676 w 2923124"/>
              <a:gd name="connsiteY2" fmla="*/ 1153154 h 2415773"/>
              <a:gd name="connsiteX3" fmla="*/ 2923124 w 2923124"/>
              <a:gd name="connsiteY3" fmla="*/ 2415773 h 2415773"/>
              <a:gd name="connsiteX4" fmla="*/ 0 w 2923124"/>
              <a:gd name="connsiteY4" fmla="*/ 2415773 h 2415773"/>
              <a:gd name="connsiteX0" fmla="*/ 0 w 2888463"/>
              <a:gd name="connsiteY0" fmla="*/ 2415773 h 2415773"/>
              <a:gd name="connsiteX1" fmla="*/ 0 w 2888463"/>
              <a:gd name="connsiteY1" fmla="*/ 0 h 2415773"/>
              <a:gd name="connsiteX2" fmla="*/ 1060676 w 2888463"/>
              <a:gd name="connsiteY2" fmla="*/ 1153154 h 2415773"/>
              <a:gd name="connsiteX3" fmla="*/ 2888463 w 2888463"/>
              <a:gd name="connsiteY3" fmla="*/ 2398293 h 2415773"/>
              <a:gd name="connsiteX4" fmla="*/ 0 w 2888463"/>
              <a:gd name="connsiteY4" fmla="*/ 2415773 h 2415773"/>
              <a:gd name="connsiteX0" fmla="*/ 0 w 2888463"/>
              <a:gd name="connsiteY0" fmla="*/ 2415773 h 2415773"/>
              <a:gd name="connsiteX1" fmla="*/ 0 w 2888463"/>
              <a:gd name="connsiteY1" fmla="*/ 0 h 2415773"/>
              <a:gd name="connsiteX2" fmla="*/ 1060676 w 2888463"/>
              <a:gd name="connsiteY2" fmla="*/ 1153154 h 2415773"/>
              <a:gd name="connsiteX3" fmla="*/ 2888463 w 2888463"/>
              <a:gd name="connsiteY3" fmla="*/ 2398293 h 2415773"/>
              <a:gd name="connsiteX4" fmla="*/ 0 w 2888463"/>
              <a:gd name="connsiteY4" fmla="*/ 2415773 h 2415773"/>
              <a:gd name="connsiteX0" fmla="*/ 0 w 2888463"/>
              <a:gd name="connsiteY0" fmla="*/ 2415773 h 2415773"/>
              <a:gd name="connsiteX1" fmla="*/ 0 w 2888463"/>
              <a:gd name="connsiteY1" fmla="*/ 0 h 2415773"/>
              <a:gd name="connsiteX2" fmla="*/ 1060676 w 2888463"/>
              <a:gd name="connsiteY2" fmla="*/ 1153154 h 2415773"/>
              <a:gd name="connsiteX3" fmla="*/ 2888463 w 2888463"/>
              <a:gd name="connsiteY3" fmla="*/ 2398293 h 2415773"/>
              <a:gd name="connsiteX4" fmla="*/ 0 w 2888463"/>
              <a:gd name="connsiteY4" fmla="*/ 2415773 h 2415773"/>
              <a:gd name="connsiteX0" fmla="*/ 0 w 2888463"/>
              <a:gd name="connsiteY0" fmla="*/ 2533288 h 2533288"/>
              <a:gd name="connsiteX1" fmla="*/ 0 w 2888463"/>
              <a:gd name="connsiteY1" fmla="*/ 0 h 2533288"/>
              <a:gd name="connsiteX2" fmla="*/ 1060676 w 2888463"/>
              <a:gd name="connsiteY2" fmla="*/ 1270669 h 2533288"/>
              <a:gd name="connsiteX3" fmla="*/ 2888463 w 2888463"/>
              <a:gd name="connsiteY3" fmla="*/ 2515808 h 2533288"/>
              <a:gd name="connsiteX4" fmla="*/ 0 w 2888463"/>
              <a:gd name="connsiteY4" fmla="*/ 2533288 h 2533288"/>
              <a:gd name="connsiteX0" fmla="*/ 0 w 2888463"/>
              <a:gd name="connsiteY0" fmla="*/ 2533288 h 2533288"/>
              <a:gd name="connsiteX1" fmla="*/ 0 w 2888463"/>
              <a:gd name="connsiteY1" fmla="*/ 0 h 2533288"/>
              <a:gd name="connsiteX2" fmla="*/ 1060676 w 2888463"/>
              <a:gd name="connsiteY2" fmla="*/ 1270669 h 2533288"/>
              <a:gd name="connsiteX3" fmla="*/ 2888463 w 2888463"/>
              <a:gd name="connsiteY3" fmla="*/ 2515808 h 2533288"/>
              <a:gd name="connsiteX4" fmla="*/ 0 w 2888463"/>
              <a:gd name="connsiteY4" fmla="*/ 2533288 h 2533288"/>
              <a:gd name="connsiteX0" fmla="*/ 0 w 2888463"/>
              <a:gd name="connsiteY0" fmla="*/ 2533288 h 2533288"/>
              <a:gd name="connsiteX1" fmla="*/ 0 w 2888463"/>
              <a:gd name="connsiteY1" fmla="*/ 0 h 2533288"/>
              <a:gd name="connsiteX2" fmla="*/ 1060676 w 2888463"/>
              <a:gd name="connsiteY2" fmla="*/ 1270669 h 2533288"/>
              <a:gd name="connsiteX3" fmla="*/ 2888463 w 2888463"/>
              <a:gd name="connsiteY3" fmla="*/ 2515808 h 2533288"/>
              <a:gd name="connsiteX4" fmla="*/ 0 w 2888463"/>
              <a:gd name="connsiteY4" fmla="*/ 2533288 h 2533288"/>
              <a:gd name="connsiteX0" fmla="*/ 0 w 2888463"/>
              <a:gd name="connsiteY0" fmla="*/ 2533288 h 2533288"/>
              <a:gd name="connsiteX1" fmla="*/ 0 w 2888463"/>
              <a:gd name="connsiteY1" fmla="*/ 0 h 2533288"/>
              <a:gd name="connsiteX2" fmla="*/ 1129177 w 2888463"/>
              <a:gd name="connsiteY2" fmla="*/ 1354608 h 2533288"/>
              <a:gd name="connsiteX3" fmla="*/ 2888463 w 2888463"/>
              <a:gd name="connsiteY3" fmla="*/ 2515808 h 2533288"/>
              <a:gd name="connsiteX4" fmla="*/ 0 w 2888463"/>
              <a:gd name="connsiteY4" fmla="*/ 2533288 h 2533288"/>
              <a:gd name="connsiteX0" fmla="*/ 0 w 2888463"/>
              <a:gd name="connsiteY0" fmla="*/ 2533288 h 2533288"/>
              <a:gd name="connsiteX1" fmla="*/ 0 w 2888463"/>
              <a:gd name="connsiteY1" fmla="*/ 0 h 2533288"/>
              <a:gd name="connsiteX2" fmla="*/ 1129177 w 2888463"/>
              <a:gd name="connsiteY2" fmla="*/ 1354608 h 2533288"/>
              <a:gd name="connsiteX3" fmla="*/ 2888463 w 2888463"/>
              <a:gd name="connsiteY3" fmla="*/ 2515808 h 2533288"/>
              <a:gd name="connsiteX4" fmla="*/ 0 w 2888463"/>
              <a:gd name="connsiteY4" fmla="*/ 2533288 h 2533288"/>
              <a:gd name="connsiteX0" fmla="*/ 0 w 2888463"/>
              <a:gd name="connsiteY0" fmla="*/ 2566863 h 2566863"/>
              <a:gd name="connsiteX1" fmla="*/ 17125 w 2888463"/>
              <a:gd name="connsiteY1" fmla="*/ 0 h 2566863"/>
              <a:gd name="connsiteX2" fmla="*/ 1129177 w 2888463"/>
              <a:gd name="connsiteY2" fmla="*/ 1388183 h 2566863"/>
              <a:gd name="connsiteX3" fmla="*/ 2888463 w 2888463"/>
              <a:gd name="connsiteY3" fmla="*/ 2549383 h 2566863"/>
              <a:gd name="connsiteX4" fmla="*/ 0 w 2888463"/>
              <a:gd name="connsiteY4" fmla="*/ 2566863 h 256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8463" h="2566863">
                <a:moveTo>
                  <a:pt x="0" y="2566863"/>
                </a:moveTo>
                <a:lnTo>
                  <a:pt x="17125" y="0"/>
                </a:lnTo>
                <a:cubicBezTo>
                  <a:pt x="416899" y="524230"/>
                  <a:pt x="407408" y="697893"/>
                  <a:pt x="1129177" y="1388183"/>
                </a:cubicBezTo>
                <a:cubicBezTo>
                  <a:pt x="1582463" y="1802214"/>
                  <a:pt x="1897923" y="2046935"/>
                  <a:pt x="2888463" y="2549383"/>
                </a:cubicBezTo>
                <a:lnTo>
                  <a:pt x="0" y="2566863"/>
                </a:lnTo>
                <a:close/>
              </a:path>
            </a:pathLst>
          </a:custGeom>
          <a:gradFill>
            <a:gsLst>
              <a:gs pos="59000">
                <a:srgbClr val="939393"/>
              </a:gs>
              <a:gs pos="51000">
                <a:srgbClr val="898989"/>
              </a:gs>
              <a:gs pos="40000">
                <a:srgbClr val="7E7E7E"/>
              </a:gs>
              <a:gs pos="29000">
                <a:schemeClr val="tx1">
                  <a:lumMod val="75000"/>
                  <a:lumOff val="25000"/>
                </a:schemeClr>
              </a:gs>
              <a:gs pos="71000">
                <a:srgbClr val="9E9E9E"/>
              </a:gs>
              <a:gs pos="86000">
                <a:schemeClr val="tx1">
                  <a:alpha val="14000"/>
                  <a:lumMod val="0"/>
                  <a:lumOff val="100000"/>
                </a:schemeClr>
              </a:gs>
              <a:gs pos="1000">
                <a:schemeClr val="tx1"/>
              </a:gs>
              <a:gs pos="21000">
                <a:srgbClr val="2A2A2A"/>
              </a:gs>
              <a:gs pos="14000">
                <a:srgbClr val="151515"/>
              </a:gs>
              <a:gs pos="7000">
                <a:schemeClr val="tx1"/>
              </a:gs>
            </a:gsLst>
            <a:lin ang="18900000" scaled="0"/>
          </a:gradFill>
          <a:ln w="0">
            <a:noFill/>
          </a:ln>
          <a:effectLst>
            <a:outerShdw blurRad="50800" dist="50800" dir="5400000" algn="ctr" rotWithShape="0">
              <a:schemeClr val="bg1">
                <a:lumMod val="50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oon 4"/>
          <p:cNvSpPr/>
          <p:nvPr/>
        </p:nvSpPr>
        <p:spPr>
          <a:xfrm flipH="1">
            <a:off x="11313712" y="716044"/>
            <a:ext cx="391428" cy="783772"/>
          </a:xfrm>
          <a:prstGeom prst="moon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8-Point Star 5"/>
          <p:cNvSpPr/>
          <p:nvPr/>
        </p:nvSpPr>
        <p:spPr>
          <a:xfrm>
            <a:off x="10287000" y="337815"/>
            <a:ext cx="300039" cy="299459"/>
          </a:xfrm>
          <a:prstGeom prst="star8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33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323" y="299492"/>
            <a:ext cx="9906001" cy="1362889"/>
          </a:xfrm>
        </p:spPr>
        <p:txBody>
          <a:bodyPr>
            <a:normAutofit/>
          </a:bodyPr>
          <a:lstStyle/>
          <a:p>
            <a:r>
              <a:rPr lang="en-US" sz="4200" b="1" dirty="0"/>
              <a:t>Navigation precision a century ago</a:t>
            </a:r>
          </a:p>
        </p:txBody>
      </p:sp>
      <p:pic>
        <p:nvPicPr>
          <p:cNvPr id="8" name="Picture 2" descr="Ernest Shackle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7815" y="2616591"/>
            <a:ext cx="2131723" cy="2898960"/>
          </a:xfrm>
          <a:prstGeom prst="rect">
            <a:avLst/>
          </a:prstGeom>
          <a:ln w="317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63323" y="1848941"/>
            <a:ext cx="2260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Sir Ernest Shackleton (1874-1922)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0" y="2942686"/>
            <a:ext cx="3467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Shackleton’s navigator, Frank Worlsey, told him that he </a:t>
            </a:r>
            <a:r>
              <a:rPr lang="en-US" sz="2800" dirty="0">
                <a:solidFill>
                  <a:srgbClr val="DC7F0F"/>
                </a:solidFill>
              </a:rPr>
              <a:t>“could not be sure of our position to ten miles.” </a:t>
            </a:r>
            <a:endParaRPr lang="en-US" sz="2800" dirty="0">
              <a:solidFill>
                <a:srgbClr val="DC7F0F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5751663"/>
            <a:ext cx="3733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altLang="en-US" sz="1200" dirty="0"/>
          </a:p>
          <a:p>
            <a:pPr algn="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146" y="2619951"/>
            <a:ext cx="3258060" cy="2895600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261146" y="1848940"/>
            <a:ext cx="324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1916</a:t>
            </a:r>
          </a:p>
          <a:p>
            <a:r>
              <a:rPr lang="en-US" dirty="0"/>
              <a:t>Voyage of </a:t>
            </a:r>
            <a:r>
              <a:rPr lang="en-US" i="1" dirty="0"/>
              <a:t>James Caird </a:t>
            </a:r>
          </a:p>
        </p:txBody>
      </p:sp>
    </p:spTree>
    <p:extLst>
      <p:ext uri="{BB962C8B-B14F-4D97-AF65-F5344CB8AC3E}">
        <p14:creationId xmlns:p14="http://schemas.microsoft.com/office/powerpoint/2010/main" val="326601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Foresight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920" y="1905000"/>
            <a:ext cx="10058400" cy="2819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700" dirty="0">
                <a:solidFill>
                  <a:srgbClr val="DC7F0F"/>
                </a:solidFill>
              </a:rPr>
              <a:t>Arthur C. Clarke, best known for </a:t>
            </a:r>
            <a:r>
              <a:rPr lang="en-US" sz="4700" i="1" dirty="0">
                <a:solidFill>
                  <a:srgbClr val="DC7F0F"/>
                </a:solidFill>
              </a:rPr>
              <a:t>2001: A Space Odyssey</a:t>
            </a:r>
            <a:r>
              <a:rPr lang="en-US" sz="4700" dirty="0">
                <a:solidFill>
                  <a:srgbClr val="DC7F0F"/>
                </a:solidFill>
              </a:rPr>
              <a:t>, made a surprisingly accurate prediction of GPS in an August 5, 1956, letter to his friend Andrew G. Haley: “Perhaps in 30 years…three stations in the 24-hour orbit…make possible a position-finding grid whereby anyone of earth could locate himself by means of a couple of dials on an instrument about the size of a watch”.</a:t>
            </a:r>
          </a:p>
          <a:p>
            <a:pPr marL="0" indent="0">
              <a:buNone/>
            </a:pPr>
            <a:endParaRPr lang="en-US" sz="3200" dirty="0">
              <a:solidFill>
                <a:srgbClr val="DC7F0F"/>
              </a:solidFill>
            </a:endParaRPr>
          </a:p>
          <a:p>
            <a:pPr marL="0" indent="0" algn="ctr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37623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The path to satellite navigation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+mj-lt"/>
              </a:rPr>
              <a:t>After the Soviet Union launched the first satellite, Sputnik, in 1957,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three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individuals or groups that tracked it later proposed satellite navigation systems based on: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2800" b="1" i="1" dirty="0">
              <a:latin typeface="+mj-lt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latin typeface="+mj-lt"/>
              </a:rPr>
              <a:t>Inverting</a:t>
            </a:r>
            <a:r>
              <a:rPr lang="en-US" sz="2800" b="1" dirty="0">
                <a:latin typeface="+mj-lt"/>
              </a:rPr>
              <a:t> the tracking process</a:t>
            </a:r>
            <a:endParaRPr lang="en-US" sz="280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latin typeface="+mj-lt"/>
            </a:endParaRPr>
          </a:p>
          <a:p>
            <a:pPr algn="ctr">
              <a:spcAft>
                <a:spcPts val="600"/>
              </a:spcAft>
            </a:pPr>
            <a:r>
              <a:rPr lang="en-US" sz="2800" dirty="0">
                <a:latin typeface="+mj-lt"/>
              </a:rPr>
              <a:t>Using receivers to track the position of satellites</a:t>
            </a:r>
          </a:p>
          <a:p>
            <a:pPr indent="0" algn="ctr"/>
            <a:endParaRPr lang="en-US" sz="2800" dirty="0">
              <a:latin typeface="+mj-lt"/>
            </a:endParaRPr>
          </a:p>
          <a:p>
            <a:pPr algn="ctr"/>
            <a:r>
              <a:rPr lang="en-US" sz="2800" dirty="0">
                <a:latin typeface="+mj-lt"/>
              </a:rPr>
              <a:t>Using satellites to determine the position of receivers</a:t>
            </a:r>
          </a:p>
        </p:txBody>
      </p:sp>
      <p:sp>
        <p:nvSpPr>
          <p:cNvPr id="4" name="Up-Down Arrow 3"/>
          <p:cNvSpPr/>
          <p:nvPr/>
        </p:nvSpPr>
        <p:spPr>
          <a:xfrm>
            <a:off x="5988013" y="4777594"/>
            <a:ext cx="276933" cy="55154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24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The path to satellite navigation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725" y="2014538"/>
            <a:ext cx="9772650" cy="4229100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“To my knowledge the idea of using passive ranging as a navigation technique was a result of a conversation between myself and Dr. Arnold Shostak of ONR [Office of Naval Research] in [April] 1964.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“Dr. Shostak was explaining how the hydrogen maser worked and obtained its fantastic time keeping ability. At the time I remarked that this device appeared to make passive ranging feasible. He agreed, and I spent a week working on the idea.”</a:t>
            </a:r>
          </a:p>
          <a:p>
            <a:pPr marL="0" indent="0" algn="r">
              <a:buNone/>
            </a:pPr>
            <a:r>
              <a:rPr lang="en-US" sz="2800" dirty="0"/>
              <a:t>— </a:t>
            </a:r>
            <a:r>
              <a:rPr lang="en-US" sz="2800" b="1" dirty="0">
                <a:latin typeface="+mj-lt"/>
              </a:rPr>
              <a:t>from a </a:t>
            </a:r>
            <a:r>
              <a:rPr lang="en-US" sz="2800" dirty="0"/>
              <a:t>slide presentation by Roger Easton, 1967      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2841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10200" y="5103992"/>
            <a:ext cx="3810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>
                <a:latin typeface="+mj-lt"/>
              </a:rPr>
              <a:t>Tracking Station at </a:t>
            </a:r>
            <a:r>
              <a:rPr lang="en-US" altLang="en-US" b="1" dirty="0">
                <a:latin typeface="+mj-lt"/>
              </a:rPr>
              <a:t>Blossom Point, MD.</a:t>
            </a:r>
          </a:p>
          <a:p>
            <a:r>
              <a:rPr lang="en-US" altLang="en-US" b="1" dirty="0">
                <a:latin typeface="+mj-lt"/>
              </a:rPr>
              <a:t>Note the north-south and east-west antenna configuration</a:t>
            </a:r>
          </a:p>
          <a:p>
            <a:pPr algn="r"/>
            <a:r>
              <a:rPr lang="en-US" altLang="en-US" sz="1400" b="1" dirty="0">
                <a:latin typeface="+mj-lt"/>
              </a:rPr>
              <a:t>Source: NRL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1093" y="1841538"/>
            <a:ext cx="1002458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/>
              <a:t>Minitrack</a:t>
            </a:r>
            <a:r>
              <a:rPr lang="en-US" sz="2400" b="1" dirty="0"/>
              <a:t> </a:t>
            </a:r>
          </a:p>
          <a:p>
            <a:pPr>
              <a:spcBef>
                <a:spcPts val="600"/>
              </a:spcBef>
            </a:pPr>
            <a:r>
              <a:rPr lang="en-US" sz="2200" b="1" dirty="0">
                <a:latin typeface="+mj-lt"/>
              </a:rPr>
              <a:t>First satellite tracking system, designed for Vanguard Rocket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1093" y="949260"/>
            <a:ext cx="8901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j-lt"/>
              </a:rPr>
              <a:t>The path to satellite navigation</a:t>
            </a:r>
            <a:endParaRPr lang="en-US" sz="44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0491" y="5054712"/>
            <a:ext cx="4109257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The network of primary Minitrack stations as of January 1957</a:t>
            </a:r>
          </a:p>
          <a:p>
            <a:pPr algn="r"/>
            <a:endParaRPr lang="en-US" b="1" dirty="0"/>
          </a:p>
          <a:p>
            <a:pPr algn="r"/>
            <a:r>
              <a:rPr lang="en-US" sz="1400" b="1" dirty="0">
                <a:latin typeface="+mj-lt"/>
              </a:rPr>
              <a:t>Source: </a:t>
            </a:r>
            <a:r>
              <a:rPr lang="en-US" sz="1400" b="1" i="1" dirty="0">
                <a:latin typeface="+mj-lt"/>
              </a:rPr>
              <a:t>Vanguard: A History, </a:t>
            </a:r>
            <a:r>
              <a:rPr lang="en-US" sz="1400" b="1" dirty="0">
                <a:latin typeface="+mj-lt"/>
              </a:rPr>
              <a:t>NASA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1" y="2912534"/>
            <a:ext cx="3222510" cy="2005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1879" y="2313139"/>
            <a:ext cx="1764403" cy="26051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492" y="2653932"/>
            <a:ext cx="4109256" cy="29006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91278" y="5103992"/>
            <a:ext cx="21816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Roger Easton taking Minitrack data</a:t>
            </a:r>
          </a:p>
          <a:p>
            <a:endParaRPr lang="en-US" dirty="0"/>
          </a:p>
          <a:p>
            <a:pPr algn="r"/>
            <a:r>
              <a:rPr lang="en-US" sz="1400" dirty="0"/>
              <a:t>Source: NRL</a:t>
            </a:r>
          </a:p>
        </p:txBody>
      </p:sp>
    </p:spTree>
    <p:extLst>
      <p:ext uri="{BB962C8B-B14F-4D97-AF65-F5344CB8AC3E}">
        <p14:creationId xmlns:p14="http://schemas.microsoft.com/office/powerpoint/2010/main" val="4192303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AIAA Talk\Richard Easton AIAA talk\61735 Lake Kickapoo Texas Tracking Station Transmitting Ante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9594" y="2053856"/>
            <a:ext cx="3786017" cy="299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AIAA Talk\Richard Easton AIAA talk\66-061736(1) Space Surveillance System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"/>
          <a:stretch/>
        </p:blipFill>
        <p:spPr bwMode="auto">
          <a:xfrm>
            <a:off x="1685923" y="2025422"/>
            <a:ext cx="4029075" cy="3020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18077" y="5415450"/>
            <a:ext cx="38290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/>
              <a:t>Tracking Station Transmitter </a:t>
            </a:r>
          </a:p>
          <a:p>
            <a:r>
              <a:rPr lang="en-US" altLang="en-US" sz="2000" b="1" dirty="0"/>
              <a:t>Lake Kickapoo Texas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70861" y="5415450"/>
            <a:ext cx="4259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Space Surveillance System</a:t>
            </a:r>
          </a:p>
          <a:p>
            <a:r>
              <a:rPr lang="en-US" sz="2000" b="1" dirty="0"/>
              <a:t>(original space “fence”   1958 - 2013)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1093" y="949260"/>
            <a:ext cx="8901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j-lt"/>
              </a:rPr>
              <a:t>The path to satellite navigation</a:t>
            </a:r>
            <a:endParaRPr lang="en-US" sz="4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82122" y="5213802"/>
            <a:ext cx="2532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Credit: NRL graphic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79082" y="5213801"/>
            <a:ext cx="2532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Credit: NRL</a:t>
            </a:r>
          </a:p>
        </p:txBody>
      </p:sp>
    </p:spTree>
    <p:extLst>
      <p:ext uri="{BB962C8B-B14F-4D97-AF65-F5344CB8AC3E}">
        <p14:creationId xmlns:p14="http://schemas.microsoft.com/office/powerpoint/2010/main" val="322346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85523"/>
          </a:xfrm>
        </p:spPr>
        <p:txBody>
          <a:bodyPr>
            <a:normAutofit/>
          </a:bodyPr>
          <a:lstStyle/>
          <a:p>
            <a:r>
              <a:rPr lang="en-US" b="1" dirty="0"/>
              <a:t>The path to GPS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02221"/>
            <a:ext cx="10058400" cy="4083269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 dirty="0">
                <a:solidFill>
                  <a:schemeClr val="tx1"/>
                </a:solidFill>
                <a:latin typeface="+mj-lt"/>
              </a:rPr>
              <a:t>U.S. Pre-GPS Space-Based Navigation Proposals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Angle Measurement (position in sky)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  <a:latin typeface="+mj-lt"/>
              </a:rPr>
              <a:t>Edward Everett Hale, “The Brick Moon,” 1870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Doppler Measurement (change in pitch of signal)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  <a:latin typeface="+mj-lt"/>
              </a:rPr>
              <a:t>Lovell Lawrence Jr., “Navigation by Satellites,” </a:t>
            </a:r>
            <a:r>
              <a:rPr lang="en-US" sz="1900" b="1" i="1" dirty="0">
                <a:solidFill>
                  <a:schemeClr val="tx1"/>
                </a:solidFill>
                <a:latin typeface="+mj-lt"/>
              </a:rPr>
              <a:t>Missiles and Rockets</a:t>
            </a:r>
            <a:r>
              <a:rPr lang="en-US" sz="1900" b="1" dirty="0">
                <a:solidFill>
                  <a:schemeClr val="tx1"/>
                </a:solidFill>
                <a:latin typeface="+mj-lt"/>
              </a:rPr>
              <a:t>, 1956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  <a:latin typeface="+mj-lt"/>
              </a:rPr>
              <a:t>Transit, George Weiffenbach and William Guier, Applied Physics Laboratory, 1958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Range Measurement (difference in time of arrival of signals)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  <a:latin typeface="+mj-lt"/>
              </a:rPr>
              <a:t>Don Williams, Hughes Aircraft, 1959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  <a:latin typeface="+mj-lt"/>
              </a:rPr>
              <a:t>SECOR (sequential correlation of range), Army, 1961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  <a:latin typeface="+mj-lt"/>
              </a:rPr>
              <a:t>Roy Anderson, GE/NASA, 1963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  <a:latin typeface="+mj-lt"/>
              </a:rPr>
              <a:t>Timation (time navigation), Roger Easton, Naval Research Laboratory, 1964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  <a:latin typeface="+mj-lt"/>
              </a:rPr>
              <a:t>621b, Air Force/Aerospace Corporation, 1964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7280" y="5353050"/>
            <a:ext cx="7341870" cy="73244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37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317608"/>
          </a:xfrm>
        </p:spPr>
        <p:txBody>
          <a:bodyPr/>
          <a:lstStyle/>
          <a:p>
            <a:r>
              <a:rPr lang="en-US" b="1" dirty="0"/>
              <a:t>The path to GPS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97280" y="1887559"/>
            <a:ext cx="65123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The Joint Chiefs of Staff’s Navigation Study Panel (1968) specified that the Defense Navigation Satellite System (replacement for Transit) provide:</a:t>
            </a:r>
          </a:p>
          <a:p>
            <a:pPr marL="342900" indent="-342900">
              <a:buClr>
                <a:schemeClr val="accent1"/>
              </a:buClr>
              <a:buFont typeface="Wingdings" charset="2"/>
              <a:buChar char="§"/>
            </a:pPr>
            <a:r>
              <a:rPr lang="en-US" sz="2400" dirty="0">
                <a:solidFill>
                  <a:schemeClr val="accent1"/>
                </a:solidFill>
                <a:latin typeface="+mj-lt"/>
              </a:rPr>
              <a:t>	</a:t>
            </a:r>
            <a:r>
              <a:rPr lang="en-US" sz="2400" dirty="0">
                <a:latin typeface="+mj-lt"/>
              </a:rPr>
              <a:t>three-dimensional</a:t>
            </a:r>
          </a:p>
          <a:p>
            <a:pPr marL="342900" indent="-342900">
              <a:buClr>
                <a:schemeClr val="accent1"/>
              </a:buClr>
              <a:buFont typeface="Wingdings" charset="2"/>
              <a:buChar char="§"/>
            </a:pPr>
            <a:r>
              <a:rPr lang="en-US" sz="2400" dirty="0">
                <a:latin typeface="+mj-lt"/>
              </a:rPr>
              <a:t>	instantaneous</a:t>
            </a:r>
          </a:p>
          <a:p>
            <a:pPr marL="342900" indent="-342900">
              <a:buClr>
                <a:schemeClr val="accent1"/>
              </a:buClr>
              <a:buFont typeface="Wingdings" charset="2"/>
              <a:buChar char="§"/>
            </a:pPr>
            <a:r>
              <a:rPr lang="en-US" sz="2400" dirty="0">
                <a:latin typeface="+mj-lt"/>
              </a:rPr>
              <a:t>	worldwide fixes</a:t>
            </a:r>
          </a:p>
          <a:p>
            <a:pPr marL="342900" indent="-342900">
              <a:buClr>
                <a:schemeClr val="accent1"/>
              </a:buClr>
              <a:buFont typeface="Wingdings" charset="2"/>
              <a:buChar char="§"/>
            </a:pPr>
            <a:r>
              <a:rPr lang="en-US" sz="2400" dirty="0">
                <a:latin typeface="+mj-lt"/>
              </a:rPr>
              <a:t>	within a specified accuracy (50 feet?)</a:t>
            </a:r>
          </a:p>
          <a:p>
            <a:endParaRPr lang="en-US" dirty="0">
              <a:latin typeface="+mj-lt"/>
            </a:endParaRPr>
          </a:p>
          <a:p>
            <a:r>
              <a:rPr lang="en-US" sz="2400" dirty="0">
                <a:latin typeface="+mj-lt"/>
              </a:rPr>
              <a:t>4/17/73 – Joint Program Office established with the Air Force as the lead service.  Col. Brad Parkinson led it from 1973-78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1922728"/>
            <a:ext cx="2939972" cy="3563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763000" y="5666041"/>
            <a:ext cx="2254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Credit: U.S. Air Force</a:t>
            </a:r>
          </a:p>
        </p:txBody>
      </p:sp>
    </p:spTree>
    <p:extLst>
      <p:ext uri="{BB962C8B-B14F-4D97-AF65-F5344CB8AC3E}">
        <p14:creationId xmlns:p14="http://schemas.microsoft.com/office/powerpoint/2010/main" val="3366714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Scope of 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37360"/>
            <a:ext cx="8341722" cy="4131733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pPr marL="457200" indent="-457200">
              <a:spcAft>
                <a:spcPts val="1200"/>
              </a:spcAft>
              <a:buFont typeface="Wingdings" charset="2"/>
              <a:buChar char="§"/>
            </a:pPr>
            <a:r>
              <a:rPr lang="en-US" sz="3200" b="1" i="1" dirty="0">
                <a:solidFill>
                  <a:schemeClr val="tx1"/>
                </a:solidFill>
                <a:latin typeface="+mj-lt"/>
              </a:rPr>
              <a:t>GPS Declassified 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examines the development of GPS from its secret, Cold War military roots to its emergence as a worldwide consumer industry and vital public utility.</a:t>
            </a:r>
          </a:p>
          <a:p>
            <a:pPr marL="457200" indent="-457200">
              <a:spcAft>
                <a:spcPts val="1200"/>
              </a:spcAft>
              <a:buFont typeface="Wingdings" charset="2"/>
              <a:buChar char="§"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We briefly look back at the history of navigation and forward to the likely near-term future of GPS and GNSS systems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746" y="1011981"/>
            <a:ext cx="1946817" cy="2920227"/>
          </a:xfrm>
          <a:prstGeom prst="rect">
            <a:avLst/>
          </a:prstGeom>
          <a:effectLst>
            <a:outerShdw blurRad="127000" dist="190500" dir="252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644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‘The Time Web’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725" y="2175164"/>
            <a:ext cx="9772650" cy="406847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Precise orbiting clocks will prove to be a valuable tool in a variety of applications, by providing the entire planet earth with a single, accurate time system, enveloping the globe in a web of synchronized satellite signals.”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endParaRPr lang="en-US" sz="1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r">
              <a:spcAft>
                <a:spcPts val="0"/>
              </a:spcAft>
              <a:buNone/>
            </a:pPr>
            <a:r>
              <a:rPr lang="en-US" sz="2800" dirty="0"/>
              <a:t>— Roger Easton, quoted in article, “The Time Web,” </a:t>
            </a:r>
          </a:p>
          <a:p>
            <a:pPr marL="0" indent="0" algn="r">
              <a:spcAft>
                <a:spcPts val="0"/>
              </a:spcAft>
              <a:buNone/>
            </a:pPr>
            <a:r>
              <a:rPr lang="en-US" sz="2800" dirty="0"/>
              <a:t>by Nathan </a:t>
            </a:r>
            <a:r>
              <a:rPr lang="en-US" sz="2800" dirty="0" err="1"/>
              <a:t>Eberhart</a:t>
            </a:r>
            <a:r>
              <a:rPr lang="en-US" sz="2800" dirty="0"/>
              <a:t>, </a:t>
            </a:r>
            <a:r>
              <a:rPr lang="en-US" sz="2800" i="1" dirty="0"/>
              <a:t>Science News</a:t>
            </a:r>
            <a:r>
              <a:rPr lang="en-US" sz="2800" dirty="0"/>
              <a:t>, July 13, 1974      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9746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63066"/>
            <a:ext cx="10241280" cy="1205313"/>
          </a:xfrm>
        </p:spPr>
        <p:txBody>
          <a:bodyPr>
            <a:normAutofit/>
          </a:bodyPr>
          <a:lstStyle/>
          <a:p>
            <a:r>
              <a:rPr lang="en-US" b="1" dirty="0"/>
              <a:t>From Timation to GPS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930092"/>
            <a:ext cx="75438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DC7F0F"/>
              </a:buClr>
              <a:buFont typeface="Wingdings" charset="2"/>
              <a:buChar char="§"/>
            </a:pPr>
            <a:r>
              <a:rPr lang="en-US" sz="2400" b="1" dirty="0"/>
              <a:t>Timation III</a:t>
            </a:r>
            <a:r>
              <a:rPr lang="en-US" sz="2400" dirty="0">
                <a:latin typeface="+mj-lt"/>
              </a:rPr>
              <a:t>, renamed NTS-1: First satellite launched by JPO, carried first atomic clocks to space in 1974.</a:t>
            </a:r>
          </a:p>
          <a:p>
            <a:pPr marL="342900" indent="-342900">
              <a:buClr>
                <a:srgbClr val="DC7F0F"/>
              </a:buClr>
              <a:buFont typeface="Wingdings" charset="2"/>
              <a:buChar char="§"/>
            </a:pPr>
            <a:endParaRPr lang="en-US" sz="900" dirty="0">
              <a:latin typeface="+mj-lt"/>
            </a:endParaRPr>
          </a:p>
          <a:p>
            <a:pPr marL="342900" indent="-342900">
              <a:buClr>
                <a:srgbClr val="DC7F0F"/>
              </a:buClr>
              <a:buFont typeface="Wingdings" charset="2"/>
              <a:buChar char="§"/>
            </a:pPr>
            <a:r>
              <a:rPr lang="en-US" sz="2400" b="1" dirty="0"/>
              <a:t>NTS-2</a:t>
            </a:r>
            <a:r>
              <a:rPr lang="en-US" sz="2400" dirty="0">
                <a:latin typeface="+mj-lt"/>
              </a:rPr>
              <a:t>, the renamed Timation IV satellite: Carried first cesium atomic clock into orbit in 1977.</a:t>
            </a:r>
          </a:p>
          <a:p>
            <a:pPr marL="171450" indent="-171450">
              <a:buClr>
                <a:srgbClr val="DC7F0F"/>
              </a:buClr>
              <a:buFont typeface="Wingdings" charset="2"/>
              <a:buChar char="§"/>
            </a:pPr>
            <a:endParaRPr lang="en-US" sz="900" dirty="0">
              <a:latin typeface="+mj-lt"/>
            </a:endParaRPr>
          </a:p>
          <a:p>
            <a:pPr marL="342900" indent="-342900">
              <a:buClr>
                <a:srgbClr val="DC7F0F"/>
              </a:buClr>
              <a:buFont typeface="Wingdings" charset="2"/>
              <a:buChar char="§"/>
            </a:pPr>
            <a:r>
              <a:rPr lang="en-US" sz="2400" dirty="0"/>
              <a:t>NTS-2 plus </a:t>
            </a:r>
            <a:r>
              <a:rPr lang="en-US" sz="2400" dirty="0">
                <a:latin typeface="+mj-lt"/>
              </a:rPr>
              <a:t>three later Navigation Development Satellites formed the </a:t>
            </a:r>
            <a:r>
              <a:rPr lang="en-US" sz="2400" b="1" dirty="0">
                <a:latin typeface="+mj-lt"/>
              </a:rPr>
              <a:t>first GPS constellation</a:t>
            </a:r>
            <a:r>
              <a:rPr lang="en-US" sz="2400" dirty="0">
                <a:latin typeface="+mj-lt"/>
              </a:rPr>
              <a:t>, successfully giving users longitude, latitude, altitude and time</a:t>
            </a:r>
          </a:p>
          <a:p>
            <a:pPr marL="342900" indent="-342900">
              <a:buClr>
                <a:srgbClr val="DC7F0F"/>
              </a:buClr>
              <a:buFont typeface="Wingdings" charset="2"/>
              <a:buChar char="§"/>
            </a:pPr>
            <a:endParaRPr lang="en-US" sz="1000" dirty="0">
              <a:latin typeface="+mj-lt"/>
            </a:endParaRPr>
          </a:p>
          <a:p>
            <a:pPr marL="342900" indent="-342900">
              <a:buClr>
                <a:srgbClr val="DC7F0F"/>
              </a:buClr>
              <a:buFont typeface="Wingdings" charset="2"/>
              <a:buChar char="§"/>
            </a:pPr>
            <a:r>
              <a:rPr lang="en-US" sz="2400" b="1" dirty="0"/>
              <a:t>GPS Block I, </a:t>
            </a:r>
            <a:r>
              <a:rPr lang="en-US" sz="2400" dirty="0"/>
              <a:t>first operational</a:t>
            </a:r>
            <a:r>
              <a:rPr lang="en-US" sz="2400" dirty="0">
                <a:latin typeface="+mj-lt"/>
              </a:rPr>
              <a:t> satellites </a:t>
            </a:r>
          </a:p>
          <a:p>
            <a:pPr marL="800100" lvl="1" indent="-342900">
              <a:buClr>
                <a:srgbClr val="DC7F0F"/>
              </a:buClr>
              <a:buFont typeface="Courier New" charset="0"/>
              <a:buChar char="o"/>
            </a:pPr>
            <a:r>
              <a:rPr lang="en-US" sz="2400" dirty="0">
                <a:latin typeface="+mj-lt"/>
              </a:rPr>
              <a:t>Launched </a:t>
            </a:r>
            <a:r>
              <a:rPr lang="en-US" sz="2400" dirty="0"/>
              <a:t>1978 –1985 </a:t>
            </a:r>
          </a:p>
          <a:p>
            <a:pPr marL="800100" lvl="1" indent="-342900">
              <a:buClr>
                <a:srgbClr val="DC7F0F"/>
              </a:buClr>
              <a:buFont typeface="Courier New" charset="0"/>
              <a:buChar char="o"/>
            </a:pPr>
            <a:r>
              <a:rPr lang="en-US" sz="2400" dirty="0"/>
              <a:t>11 satellites, all retired (SVN 7 failed</a:t>
            </a:r>
            <a:r>
              <a:rPr lang="en-US" sz="2400" b="1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958" y="2708235"/>
            <a:ext cx="3416420" cy="2660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934502" y="5425216"/>
            <a:ext cx="2532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Credit: NRL graphic</a:t>
            </a:r>
          </a:p>
        </p:txBody>
      </p:sp>
    </p:spTree>
    <p:extLst>
      <p:ext uri="{BB962C8B-B14F-4D97-AF65-F5344CB8AC3E}">
        <p14:creationId xmlns:p14="http://schemas.microsoft.com/office/powerpoint/2010/main" val="1421673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8" y="286603"/>
            <a:ext cx="10294621" cy="1450757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sz="4400" b="1" dirty="0"/>
              <a:t>Capability of GNSS receivers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957388"/>
            <a:ext cx="10489883" cy="4143375"/>
          </a:xfrm>
        </p:spPr>
        <p:txBody>
          <a:bodyPr numCol="1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u="sng" dirty="0">
                <a:latin typeface="+mj-lt"/>
              </a:rPr>
              <a:t> </a:t>
            </a:r>
            <a:endParaRPr lang="en-US" dirty="0"/>
          </a:p>
        </p:txBody>
      </p:sp>
      <p:sp>
        <p:nvSpPr>
          <p:cNvPr id="4" name="AutoShape 2" descr="mage result for russian flag"/>
          <p:cNvSpPr>
            <a:spLocks noChangeAspect="1" noChangeArrowheads="1"/>
          </p:cNvSpPr>
          <p:nvPr/>
        </p:nvSpPr>
        <p:spPr bwMode="auto">
          <a:xfrm>
            <a:off x="0" y="0"/>
            <a:ext cx="20383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42220" y="5459075"/>
            <a:ext cx="533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Source: GNSS User Technology Report, Issue 1, </a:t>
            </a:r>
          </a:p>
          <a:p>
            <a:pPr algn="r"/>
            <a:r>
              <a:rPr lang="en-US" sz="1600" dirty="0"/>
              <a:t>copyright © European GNSS Agency, 2016, www.gsa.europa.eu</a:t>
            </a:r>
          </a:p>
          <a:p>
            <a:pPr algn="r"/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8001000" y="1981200"/>
            <a:ext cx="359740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C7F0F"/>
              </a:buClr>
              <a:buFont typeface="Wingdings" charset="2"/>
              <a:buChar char="§"/>
            </a:pPr>
            <a:r>
              <a:rPr lang="en-US" sz="2400" b="1" dirty="0">
                <a:latin typeface="+mj-lt"/>
              </a:rPr>
              <a:t>Based on analysis of ~400 receivers, chipsets, and modules offered by top 31 global companies. </a:t>
            </a:r>
          </a:p>
          <a:p>
            <a:endParaRPr lang="en-US" sz="2400" b="1" dirty="0">
              <a:latin typeface="+mj-lt"/>
            </a:endParaRPr>
          </a:p>
          <a:p>
            <a:pPr marL="342900" indent="-342900">
              <a:buClr>
                <a:srgbClr val="DC7F0F"/>
              </a:buClr>
              <a:buFont typeface="Wingdings" charset="2"/>
              <a:buChar char="§"/>
            </a:pPr>
            <a:r>
              <a:rPr lang="en-US" sz="2400" b="1" dirty="0">
                <a:latin typeface="+mj-lt"/>
              </a:rPr>
              <a:t>GNSS devices in use  worldwide in 2015:</a:t>
            </a:r>
          </a:p>
          <a:p>
            <a:endParaRPr lang="en-US" sz="1000" b="1" dirty="0">
              <a:latin typeface="+mj-lt"/>
            </a:endParaRPr>
          </a:p>
          <a:p>
            <a:pPr algn="ctr"/>
            <a:r>
              <a:rPr lang="en-US" sz="2400" b="1" dirty="0"/>
              <a:t>4.5 billion </a:t>
            </a:r>
            <a:r>
              <a:rPr lang="en-US" sz="2400" dirty="0"/>
              <a:t>(est.)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78" y="1917084"/>
            <a:ext cx="6903722" cy="3582689"/>
          </a:xfrm>
          <a:prstGeom prst="rect">
            <a:avLst/>
          </a:prstGeom>
        </p:spPr>
      </p:pic>
      <p:sp>
        <p:nvSpPr>
          <p:cNvPr id="12" name="Left Arrow 11"/>
          <p:cNvSpPr/>
          <p:nvPr/>
        </p:nvSpPr>
        <p:spPr>
          <a:xfrm rot="5400000">
            <a:off x="1916222" y="5452500"/>
            <a:ext cx="705656" cy="33870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04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957388"/>
            <a:ext cx="10489883" cy="4143375"/>
          </a:xfrm>
        </p:spPr>
        <p:txBody>
          <a:bodyPr numCol="1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u="sng" dirty="0">
                <a:latin typeface="+mj-lt"/>
              </a:rPr>
              <a:t> </a:t>
            </a:r>
            <a:endParaRPr lang="en-US" dirty="0"/>
          </a:p>
        </p:txBody>
      </p:sp>
      <p:sp>
        <p:nvSpPr>
          <p:cNvPr id="4" name="AutoShape 2" descr="mage result for russian flag"/>
          <p:cNvSpPr>
            <a:spLocks noChangeAspect="1" noChangeArrowheads="1"/>
          </p:cNvSpPr>
          <p:nvPr/>
        </p:nvSpPr>
        <p:spPr bwMode="auto">
          <a:xfrm>
            <a:off x="0" y="0"/>
            <a:ext cx="20383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54442" y="2123518"/>
            <a:ext cx="339388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+mj-lt"/>
              </a:rPr>
              <a:t>Receivers supporting </a:t>
            </a:r>
          </a:p>
          <a:p>
            <a:r>
              <a:rPr lang="en-US" sz="2600" b="1" dirty="0">
                <a:latin typeface="+mj-lt"/>
              </a:rPr>
              <a:t>all four GNSS signals</a:t>
            </a:r>
          </a:p>
          <a:p>
            <a:r>
              <a:rPr lang="en-US" sz="2600" b="1" dirty="0">
                <a:latin typeface="+mj-lt"/>
              </a:rPr>
              <a:t>are growing rapidly, </a:t>
            </a:r>
          </a:p>
          <a:p>
            <a:r>
              <a:rPr lang="en-US" sz="2600" b="1" dirty="0">
                <a:latin typeface="+mj-lt"/>
              </a:rPr>
              <a:t>and now account for </a:t>
            </a:r>
          </a:p>
          <a:p>
            <a:r>
              <a:rPr lang="en-US" sz="2600" b="1" dirty="0">
                <a:solidFill>
                  <a:srgbClr val="DC7F0F"/>
                </a:solidFill>
              </a:rPr>
              <a:t>30</a:t>
            </a:r>
            <a:r>
              <a:rPr lang="en-US" sz="2600" b="1" dirty="0">
                <a:solidFill>
                  <a:srgbClr val="DC7F0F"/>
                </a:solidFill>
                <a:latin typeface="+mj-lt"/>
              </a:rPr>
              <a:t> </a:t>
            </a:r>
            <a:r>
              <a:rPr lang="en-US" sz="2600" b="1" dirty="0">
                <a:solidFill>
                  <a:srgbClr val="DC7F0F"/>
                </a:solidFill>
              </a:rPr>
              <a:t>percent </a:t>
            </a:r>
            <a:r>
              <a:rPr lang="en-US" sz="2600" b="1" dirty="0">
                <a:latin typeface="+mj-lt"/>
              </a:rPr>
              <a:t>of products offered by the top </a:t>
            </a:r>
          </a:p>
          <a:p>
            <a:r>
              <a:rPr lang="en-US" sz="2600" b="1" dirty="0">
                <a:latin typeface="+mj-lt"/>
              </a:rPr>
              <a:t>31 companies.</a:t>
            </a:r>
          </a:p>
        </p:txBody>
      </p:sp>
      <p:sp>
        <p:nvSpPr>
          <p:cNvPr id="13" name="Left Arrow 12"/>
          <p:cNvSpPr/>
          <p:nvPr/>
        </p:nvSpPr>
        <p:spPr>
          <a:xfrm>
            <a:off x="7409950" y="2667000"/>
            <a:ext cx="705656" cy="33870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544251"/>
            <a:ext cx="10294621" cy="1143084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200" b="1" dirty="0"/>
              <a:t>Supported constellations by receivers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887972"/>
            <a:ext cx="6426446" cy="41817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53162" y="5352280"/>
            <a:ext cx="533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Source: GNSS User Technology Report, Issue 1, </a:t>
            </a:r>
          </a:p>
          <a:p>
            <a:pPr algn="r"/>
            <a:r>
              <a:rPr lang="en-US" sz="1600" dirty="0"/>
              <a:t>copyright © European GNSS Agency, 2016, www.gsa.europa.eu</a:t>
            </a:r>
          </a:p>
          <a:p>
            <a:pPr algn="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54709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8713" y="842962"/>
            <a:ext cx="10001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j-lt"/>
              </a:rPr>
              <a:t>Dual-use: built in from the start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93006" y="1871664"/>
            <a:ext cx="9872663" cy="4321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“The P Signal is used by the precision military user and will resist jamming, spoofing, and multipath and will be deniable to unauthorized users by employing transmission security (TRNSEC) devices. </a:t>
            </a:r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Bold" charset="0"/>
              </a:rPr>
              <a:t>The C/A Signal will serve as an aid to the acquisition of the P Signal, and will also provide a navigation signal in the clear to both the military and civil user</a:t>
            </a: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.”</a:t>
            </a:r>
          </a:p>
          <a:p>
            <a:endParaRPr lang="en-US" sz="1600" dirty="0"/>
          </a:p>
          <a:p>
            <a:pPr algn="r"/>
            <a:r>
              <a:rPr lang="en-US" sz="2800" dirty="0"/>
              <a:t>— page 30, </a:t>
            </a:r>
            <a:r>
              <a:rPr lang="en-US" sz="2800" i="1" dirty="0" err="1"/>
              <a:t>Navstar</a:t>
            </a:r>
            <a:r>
              <a:rPr lang="en-US" sz="2800" i="1" dirty="0"/>
              <a:t> Global Positioning System</a:t>
            </a:r>
          </a:p>
          <a:p>
            <a:pPr algn="r"/>
            <a:r>
              <a:rPr lang="en-US" sz="2800" i="1" dirty="0"/>
              <a:t>Program Management Plan</a:t>
            </a:r>
            <a:r>
              <a:rPr lang="en-US" sz="2800" dirty="0"/>
              <a:t>, July 15, 1974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371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719673"/>
            <a:ext cx="10201275" cy="932597"/>
          </a:xfrm>
        </p:spPr>
        <p:txBody>
          <a:bodyPr>
            <a:normAutofit/>
          </a:bodyPr>
          <a:lstStyle/>
          <a:p>
            <a:r>
              <a:rPr lang="en-US" b="1" dirty="0"/>
              <a:t>GPS civilian debut: land surveying, 1982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41" y="2045692"/>
            <a:ext cx="4095684" cy="3501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799009"/>
              </p:ext>
            </p:extLst>
          </p:nvPr>
        </p:nvGraphicFramePr>
        <p:xfrm>
          <a:off x="5751093" y="2045692"/>
          <a:ext cx="5608422" cy="4355108"/>
        </p:xfrm>
        <a:graphic>
          <a:graphicData uri="http://schemas.openxmlformats.org/drawingml/2006/table">
            <a:tbl>
              <a:tblPr/>
              <a:tblGrid>
                <a:gridCol w="141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6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5108"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Macrometer V-1000</a:t>
                      </a:r>
                    </a:p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pPr marL="274320" indent="-274320" algn="l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DC7F0F"/>
                        </a:buClr>
                        <a:buFont typeface="Wingdings" charset="2"/>
                        <a:buChar char="§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160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lbs. (plus tripod antenna, 40 lbs.) </a:t>
                      </a:r>
                    </a:p>
                    <a:p>
                      <a:pPr marL="274320" indent="-274320" algn="l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DC7F0F"/>
                        </a:buClr>
                        <a:buFont typeface="Wingdings" charset="2"/>
                        <a:buChar char="§"/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22 in. wide, 26 in. deep, 26 in. high</a:t>
                      </a:r>
                    </a:p>
                    <a:p>
                      <a:pPr marL="274320" indent="-274320" algn="l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DC7F0F"/>
                        </a:buClr>
                        <a:buFont typeface="Wingdings" charset="2"/>
                        <a:buChar char="§"/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Used in </a:t>
                      </a:r>
                      <a:r>
                        <a:rPr lang="en-US" sz="2400" i="1" baseline="0" dirty="0">
                          <a:solidFill>
                            <a:schemeClr val="tx1"/>
                          </a:solidFill>
                        </a:rPr>
                        <a:t>pairs</a:t>
                      </a:r>
                    </a:p>
                    <a:p>
                      <a:pPr marL="274320" indent="-274320" algn="l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DC7F0F"/>
                        </a:buClr>
                        <a:buFont typeface="Wingdings" charset="2"/>
                        <a:buChar char="§"/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$250,000 </a:t>
                      </a:r>
                      <a:r>
                        <a:rPr lang="en-US" sz="2400" i="1" u="none" baseline="0" dirty="0">
                          <a:solidFill>
                            <a:schemeClr val="tx1"/>
                          </a:solidFill>
                        </a:rPr>
                        <a:t>each</a:t>
                      </a:r>
                      <a:r>
                        <a:rPr lang="en-US" sz="3600" i="1" u="none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274320" indent="-274320" algn="l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DC7F0F"/>
                        </a:buClr>
                        <a:buFont typeface="Wingdings" charset="2"/>
                        <a:buChar char="§"/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Recorded data for about four hours a day while 6 satellites were overhead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pPr marL="457200" indent="-457200" algn="l">
                        <a:lnSpc>
                          <a:spcPct val="8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rgbClr val="DC7F0F"/>
                        </a:buClr>
                        <a:buFont typeface="Wingdings" charset="2"/>
                        <a:buChar char="§"/>
                      </a:pP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117"/>
          <a:stretch/>
        </p:blipFill>
        <p:spPr>
          <a:xfrm>
            <a:off x="1038092" y="2045692"/>
            <a:ext cx="4335982" cy="3501149"/>
          </a:xfrm>
          <a:prstGeom prst="rect">
            <a:avLst/>
          </a:prstGeom>
          <a:ln w="2540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286000" y="5791200"/>
            <a:ext cx="3088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Credit: By Kenneth Fiske, Creative Commons</a:t>
            </a:r>
          </a:p>
        </p:txBody>
      </p:sp>
    </p:spTree>
    <p:extLst>
      <p:ext uri="{BB962C8B-B14F-4D97-AF65-F5344CB8AC3E}">
        <p14:creationId xmlns:p14="http://schemas.microsoft.com/office/powerpoint/2010/main" val="131232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719673"/>
            <a:ext cx="10201275" cy="93259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Soviets shoot down KAL 007,  Sept. 1, 1983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8240" y="2281562"/>
            <a:ext cx="6742748" cy="32685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“… the President has determined that the United States is prepared to make available to civilian aircraft the facilities of its Global Positioning System when it becomes operational in 1988.…” </a:t>
            </a:r>
          </a:p>
          <a:p>
            <a:pPr>
              <a:lnSpc>
                <a:spcPct val="120000"/>
              </a:lnSpc>
            </a:pPr>
            <a:endParaRPr lang="en-US" sz="1200" b="1" dirty="0">
              <a:latin typeface="+mj-lt"/>
            </a:endParaRPr>
          </a:p>
          <a:p>
            <a:pPr algn="r"/>
            <a:r>
              <a:rPr lang="en-US" sz="2400" dirty="0"/>
              <a:t>—</a:t>
            </a:r>
            <a:r>
              <a:rPr lang="en-US" sz="2400" b="1" dirty="0">
                <a:latin typeface="+mj-lt"/>
              </a:rPr>
              <a:t> Larry M. Speakes, deputy press secretary, Sept. 17 </a:t>
            </a:r>
          </a:p>
        </p:txBody>
      </p:sp>
      <p:pic>
        <p:nvPicPr>
          <p:cNvPr id="4100" name="Picture 4" descr="https://upload.wikimedia.org/wikipedia/commons/thumb/9/9c/KAL007.svg/2000px-KAL007.svg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"/>
          <a:stretch/>
        </p:blipFill>
        <p:spPr bwMode="auto">
          <a:xfrm>
            <a:off x="8229599" y="2057400"/>
            <a:ext cx="3108813" cy="320284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29599" y="5411649"/>
            <a:ext cx="312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Credit: By Mgarin73 –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281681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719673"/>
            <a:ext cx="10201275" cy="932597"/>
          </a:xfrm>
        </p:spPr>
        <p:txBody>
          <a:bodyPr>
            <a:normAutofit/>
          </a:bodyPr>
          <a:lstStyle/>
          <a:p>
            <a:r>
              <a:rPr lang="en-US" b="1" dirty="0"/>
              <a:t>Challenger explosion,  Jan. 28, 1986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5789" y="2387530"/>
            <a:ext cx="5582653" cy="2726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74320" indent="-27432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DC7F0F"/>
              </a:buClr>
              <a:buFont typeface="Wingdings" charset="2"/>
              <a:buChar char="§"/>
            </a:pPr>
            <a:r>
              <a:rPr lang="en-US" sz="2800" b="1" dirty="0">
                <a:latin typeface="+mj-lt"/>
              </a:rPr>
              <a:t>Grounding of Space Shuttle program set back GPS launch schedule by about two years</a:t>
            </a:r>
          </a:p>
          <a:p>
            <a:pPr marL="274320" indent="-27432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DC7F0F"/>
              </a:buClr>
              <a:buFont typeface="Wingdings" charset="2"/>
              <a:buChar char="§"/>
            </a:pPr>
            <a:r>
              <a:rPr lang="en-US" sz="2800" b="1" dirty="0">
                <a:latin typeface="+mj-lt"/>
              </a:rPr>
              <a:t>Air Force developed Delta II rocket, which carried GPS II satellites into orbit from 1989 to 2009</a:t>
            </a:r>
            <a:endParaRPr lang="en-US" sz="2400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40" y="2145133"/>
            <a:ext cx="4389120" cy="3554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33600" y="5334000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Credit: NASA</a:t>
            </a:r>
          </a:p>
        </p:txBody>
      </p:sp>
    </p:spTree>
    <p:extLst>
      <p:ext uri="{BB962C8B-B14F-4D97-AF65-F5344CB8AC3E}">
        <p14:creationId xmlns:p14="http://schemas.microsoft.com/office/powerpoint/2010/main" val="769645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719673"/>
            <a:ext cx="10201275" cy="93259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GPS military debut: Persian Gulf War, 1990-91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8240" y="1943104"/>
            <a:ext cx="62855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August 2, 1990</a:t>
            </a:r>
          </a:p>
          <a:p>
            <a:pPr marL="285750" indent="-285750">
              <a:buClr>
                <a:srgbClr val="DC7F0F"/>
              </a:buClr>
              <a:buFont typeface="Wingdings" charset="2"/>
              <a:buChar char="§"/>
            </a:pPr>
            <a:r>
              <a:rPr lang="en-US" sz="2000" b="1" dirty="0">
                <a:latin typeface="+mj-lt"/>
              </a:rPr>
              <a:t>Iraq invaded Kuwait</a:t>
            </a:r>
          </a:p>
          <a:p>
            <a:pPr marL="285750" indent="-285750">
              <a:buClr>
                <a:srgbClr val="DC7F0F"/>
              </a:buClr>
              <a:buFont typeface="Wingdings" charset="2"/>
              <a:buChar char="§"/>
            </a:pPr>
            <a:r>
              <a:rPr lang="en-US" sz="2000" b="1" dirty="0">
                <a:latin typeface="+mj-lt"/>
              </a:rPr>
              <a:t>United States launched GPS SVN 21 bringing constellation size to 14 satellites</a:t>
            </a:r>
          </a:p>
          <a:p>
            <a:pPr marL="285750" indent="-285750">
              <a:buClr>
                <a:srgbClr val="DC7F0F"/>
              </a:buClr>
              <a:buFont typeface="Wingdings" charset="2"/>
              <a:buChar char="§"/>
            </a:pPr>
            <a:endParaRPr lang="en-US" sz="1200" b="1" dirty="0">
              <a:latin typeface="+mj-lt"/>
            </a:endParaRPr>
          </a:p>
          <a:p>
            <a:pPr>
              <a:buClr>
                <a:srgbClr val="DC7F0F"/>
              </a:buClr>
            </a:pPr>
            <a:r>
              <a:rPr lang="en-US" sz="2000" b="1" dirty="0"/>
              <a:t>October 1, 1990</a:t>
            </a:r>
          </a:p>
          <a:p>
            <a:pPr marL="285750" indent="-285750">
              <a:buClr>
                <a:srgbClr val="DC7F0F"/>
              </a:buClr>
              <a:buFont typeface="Wingdings" charset="2"/>
              <a:buChar char="§"/>
            </a:pPr>
            <a:r>
              <a:rPr lang="en-US" sz="2000" b="1" dirty="0">
                <a:latin typeface="+mj-lt"/>
              </a:rPr>
              <a:t>United States launched GPS SVN 15 </a:t>
            </a:r>
          </a:p>
          <a:p>
            <a:pPr>
              <a:buClr>
                <a:srgbClr val="DC7F0F"/>
              </a:buClr>
            </a:pPr>
            <a:endParaRPr lang="en-US" sz="1200" b="1" dirty="0">
              <a:latin typeface="+mj-lt"/>
            </a:endParaRPr>
          </a:p>
          <a:p>
            <a:pPr>
              <a:buClr>
                <a:srgbClr val="DC7F0F"/>
              </a:buClr>
            </a:pPr>
            <a:r>
              <a:rPr lang="en-US" sz="2000" b="1" dirty="0"/>
              <a:t>November 26, 1990</a:t>
            </a:r>
          </a:p>
          <a:p>
            <a:pPr marL="285750" indent="-285750">
              <a:buClr>
                <a:srgbClr val="DC7F0F"/>
              </a:buClr>
              <a:buFont typeface="Wingdings" charset="2"/>
              <a:buChar char="§"/>
            </a:pPr>
            <a:r>
              <a:rPr lang="en-US" sz="2000" b="1" dirty="0">
                <a:latin typeface="+mj-lt"/>
              </a:rPr>
              <a:t>United States launched GPS SVN 23 bringing constellation size to to 16 satellites</a:t>
            </a:r>
          </a:p>
          <a:p>
            <a:pPr marL="285750" indent="-285750">
              <a:buClr>
                <a:srgbClr val="DC7F0F"/>
              </a:buClr>
              <a:buFont typeface="Wingdings" charset="2"/>
              <a:buChar char="§"/>
            </a:pPr>
            <a:endParaRPr lang="en-US" sz="1200" b="1" dirty="0">
              <a:latin typeface="+mj-lt"/>
            </a:endParaRPr>
          </a:p>
          <a:p>
            <a:pPr>
              <a:buClr>
                <a:srgbClr val="DC7F0F"/>
              </a:buClr>
            </a:pPr>
            <a:r>
              <a:rPr lang="en-US" sz="2000" b="1" dirty="0">
                <a:latin typeface="+mj-lt"/>
              </a:rPr>
              <a:t>Ground crews made complicated adjustments to optimize the incomplete system and overcome technical problems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9010"/>
                    </a14:imgEffect>
                    <a14:imgEffect>
                      <a14:saturation sat="400000"/>
                    </a14:imgEffect>
                    <a14:imgEffect>
                      <a14:brightnessContrast bright="5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32" t="2222" r="5556" b="3333"/>
          <a:stretch/>
        </p:blipFill>
        <p:spPr>
          <a:xfrm>
            <a:off x="7620000" y="2057400"/>
            <a:ext cx="3418246" cy="3543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8665089" y="5788432"/>
            <a:ext cx="23786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 Map Source: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378498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719673"/>
            <a:ext cx="10201275" cy="93259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GPS military debut: Persian Gulf War, 1990-91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58876" y="2015428"/>
            <a:ext cx="5471161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DC7F0F"/>
              </a:buClr>
              <a:buFont typeface="Wingdings" charset="2"/>
              <a:buChar char="§"/>
            </a:pPr>
            <a:r>
              <a:rPr lang="en-US" sz="2000" b="1" dirty="0">
                <a:latin typeface="+mj-lt"/>
              </a:rPr>
              <a:t>Receiver shortage throughout war – total of 4,490 commercial vs. 842 military </a:t>
            </a:r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DC7F0F"/>
              </a:buClr>
              <a:buFont typeface="Wingdings" charset="2"/>
              <a:buChar char="§"/>
            </a:pPr>
            <a:r>
              <a:rPr lang="en-US" sz="2000" b="1" dirty="0">
                <a:latin typeface="+mj-lt"/>
              </a:rPr>
              <a:t>Selective Availability turned off</a:t>
            </a:r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DC7F0F"/>
              </a:buClr>
              <a:buFont typeface="Wingdings" charset="2"/>
              <a:buChar char="§"/>
            </a:pPr>
            <a:r>
              <a:rPr lang="en-US" sz="2000" b="1" dirty="0">
                <a:latin typeface="+mj-lt"/>
              </a:rPr>
              <a:t>Enabled navigation across the featureless desert</a:t>
            </a:r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DC7F0F"/>
              </a:buClr>
              <a:buFont typeface="Wingdings" charset="2"/>
              <a:buChar char="§"/>
            </a:pPr>
            <a:r>
              <a:rPr lang="en-US" sz="2000" b="1" dirty="0">
                <a:latin typeface="+mj-lt"/>
              </a:rPr>
              <a:t>Atomic clock time used to sync helicopter attack on two targets within 20 seconds apart</a:t>
            </a:r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DC7F0F"/>
              </a:buClr>
              <a:buFont typeface="Wingdings" charset="2"/>
              <a:buChar char="§"/>
            </a:pPr>
            <a:r>
              <a:rPr lang="en-US" sz="2000" b="1" dirty="0">
                <a:latin typeface="+mj-lt"/>
              </a:rPr>
              <a:t>Coordinates used for dropping glow sticks at launch point for missiles</a:t>
            </a:r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DC7F0F"/>
              </a:buClr>
              <a:buFont typeface="Wingdings" charset="2"/>
              <a:buChar char="§"/>
            </a:pPr>
            <a:r>
              <a:rPr lang="en-US" sz="2000" b="1" dirty="0">
                <a:latin typeface="+mj-lt"/>
              </a:rPr>
              <a:t>Helped to avoid fratricide</a:t>
            </a:r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DC7F0F"/>
              </a:buClr>
              <a:buFont typeface="Wingdings" charset="2"/>
              <a:buChar char="§"/>
            </a:pPr>
            <a:r>
              <a:rPr lang="en-US" sz="2000" b="1" dirty="0">
                <a:latin typeface="+mj-lt"/>
              </a:rPr>
              <a:t>Improved search and rescue</a:t>
            </a:r>
          </a:p>
          <a:p>
            <a:pPr marL="274320" indent="-27432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DC7F0F"/>
              </a:buClr>
              <a:buFont typeface="Wingdings" charset="2"/>
              <a:buChar char="§"/>
            </a:pPr>
            <a:r>
              <a:rPr lang="en-US" sz="2000" b="1" dirty="0">
                <a:latin typeface="+mj-lt"/>
              </a:rPr>
              <a:t>Better navigation to launch points improved effectiveness of conventional weapons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32449" y="1912292"/>
            <a:ext cx="4632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Operation Desert Storm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41" y="2530112"/>
            <a:ext cx="4606438" cy="3242932"/>
          </a:xfrm>
          <a:prstGeom prst="rect">
            <a:avLst/>
          </a:prstGeom>
          <a:ln w="635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368062" y="5929199"/>
            <a:ext cx="3402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Source: By Jeff Dahl - 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796138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Why did we write this book?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37360"/>
            <a:ext cx="9889808" cy="4131733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pPr marL="457200" indent="-457200">
              <a:spcAft>
                <a:spcPts val="1200"/>
              </a:spcAft>
              <a:buFont typeface="Wingdings" charset="2"/>
              <a:buChar char="§"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To fill a gap in the literature by assimilating elements of the GPS story scattered among often obscure sources</a:t>
            </a:r>
          </a:p>
          <a:p>
            <a:pPr marL="457200" indent="-457200">
              <a:spcAft>
                <a:spcPts val="1200"/>
              </a:spcAft>
              <a:buFont typeface="Wingdings" charset="2"/>
              <a:buChar char="§"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To address numerous misconceptions and myths</a:t>
            </a:r>
          </a:p>
          <a:p>
            <a:pPr marL="457200" indent="-457200">
              <a:spcAft>
                <a:spcPts val="1200"/>
              </a:spcAft>
              <a:buFont typeface="Wingdings" charset="2"/>
              <a:buChar char="§"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To raise awareness of the vast </a:t>
            </a:r>
            <a:r>
              <a:rPr lang="en-US" sz="3200" b="1" i="1" dirty="0">
                <a:solidFill>
                  <a:schemeClr val="tx1"/>
                </a:solidFill>
                <a:latin typeface="+mj-lt"/>
              </a:rPr>
              <a:t>non-military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reliance on GPS in hopes of encouraging broader policy engagement by the general public</a:t>
            </a:r>
          </a:p>
        </p:txBody>
      </p:sp>
    </p:spTree>
    <p:extLst>
      <p:ext uri="{BB962C8B-B14F-4D97-AF65-F5344CB8AC3E}">
        <p14:creationId xmlns:p14="http://schemas.microsoft.com/office/powerpoint/2010/main" val="783856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719673"/>
            <a:ext cx="10201275" cy="93259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GPS military debut: Persian Gulf War, 1990-91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5872" y="2085973"/>
            <a:ext cx="998601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“GPS was used more extensively than planned and met navigation and positioning requirements….GPS should be considered for incorporation into all weapon systems and platforms.”</a:t>
            </a:r>
          </a:p>
          <a:p>
            <a:endParaRPr lang="en-US" dirty="0"/>
          </a:p>
          <a:p>
            <a:endParaRPr lang="en-US" dirty="0"/>
          </a:p>
          <a:p>
            <a:pPr algn="r"/>
            <a:r>
              <a:rPr lang="en-US" sz="2800" dirty="0"/>
              <a:t>—</a:t>
            </a:r>
            <a:r>
              <a:rPr lang="en-US" sz="2800" i="1" dirty="0"/>
              <a:t>Conduct of the Persian Gulf War, Final Report to Congress</a:t>
            </a:r>
            <a:r>
              <a:rPr lang="en-US" sz="2800" dirty="0"/>
              <a:t>, </a:t>
            </a:r>
          </a:p>
          <a:p>
            <a:pPr algn="r"/>
            <a:r>
              <a:rPr lang="en-US" sz="2800" dirty="0"/>
              <a:t>U.S. Department of Defense, 1992</a:t>
            </a:r>
          </a:p>
        </p:txBody>
      </p:sp>
    </p:spTree>
    <p:extLst>
      <p:ext uri="{BB962C8B-B14F-4D97-AF65-F5344CB8AC3E}">
        <p14:creationId xmlns:p14="http://schemas.microsoft.com/office/powerpoint/2010/main" val="176244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719673"/>
            <a:ext cx="10201275" cy="932597"/>
          </a:xfrm>
        </p:spPr>
        <p:txBody>
          <a:bodyPr>
            <a:normAutofit/>
          </a:bodyPr>
          <a:lstStyle/>
          <a:p>
            <a:r>
              <a:rPr lang="en-US" b="1" dirty="0"/>
              <a:t>GPS reliance now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8239" y="2043110"/>
            <a:ext cx="102012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“The increasing convergence of critical infrastructure dependency on GPS services with the likelihood that threat actors will exploit their awareness of that dependency presents a growing risk to the United States.”</a:t>
            </a:r>
          </a:p>
          <a:p>
            <a:endParaRPr lang="en-US" dirty="0"/>
          </a:p>
          <a:p>
            <a:pPr algn="r"/>
            <a:r>
              <a:rPr lang="en-US" sz="2800" dirty="0"/>
              <a:t>— </a:t>
            </a:r>
            <a:r>
              <a:rPr lang="en-US" sz="2400" i="1" dirty="0"/>
              <a:t>National Risk Estimate, Risks to U.S. Critical Infrastructure from GPS Disruptions, </a:t>
            </a:r>
            <a:r>
              <a:rPr lang="en-US" sz="2400" dirty="0"/>
              <a:t>U.S. Department of Homeland Security, 2012</a:t>
            </a:r>
          </a:p>
        </p:txBody>
      </p:sp>
    </p:spTree>
    <p:extLst>
      <p:ext uri="{BB962C8B-B14F-4D97-AF65-F5344CB8AC3E}">
        <p14:creationId xmlns:p14="http://schemas.microsoft.com/office/powerpoint/2010/main" val="1512571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How did the public become reliant on a military system?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239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>
              <a:latin typeface="+mj-lt"/>
            </a:endParaRPr>
          </a:p>
          <a:p>
            <a:pPr indent="-347472"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</a:rPr>
              <a:t>Miniaturization, fusion of microelectronics and GPS receivers</a:t>
            </a:r>
          </a:p>
          <a:p>
            <a:pPr indent="-347472"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</a:rPr>
              <a:t>Decision in mid-1990s that GPS would remain under military control</a:t>
            </a:r>
          </a:p>
          <a:p>
            <a:pPr indent="-347472"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</a:rPr>
              <a:t>Improved accuracy, including differential augmentation (DGPS)</a:t>
            </a:r>
          </a:p>
          <a:p>
            <a:pPr indent="-347472"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</a:rPr>
              <a:t>Turning off Selective Availability </a:t>
            </a:r>
          </a:p>
          <a:p>
            <a:pPr indent="-347472"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</a:rPr>
              <a:t>Integration with consumer electronics</a:t>
            </a:r>
          </a:p>
          <a:p>
            <a:pPr indent="-347472"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</a:rPr>
              <a:t>Need to locate wireless 911 emergency calls</a:t>
            </a:r>
          </a:p>
          <a:p>
            <a:pPr indent="-347472"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</a:rPr>
              <a:t>Benefits of precise timing signals across many industries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2887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incredible shrinking GPS receiver…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472" y="2057400"/>
            <a:ext cx="2731678" cy="2643286"/>
          </a:xfrm>
          <a:prstGeom prst="rect">
            <a:avLst/>
          </a:prstGeom>
          <a:ln w="635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72312" y="5163511"/>
            <a:ext cx="3039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1976-77</a:t>
            </a:r>
          </a:p>
          <a:p>
            <a:pPr algn="ctr"/>
            <a:r>
              <a:rPr lang="en-US" b="1" dirty="0">
                <a:latin typeface="+mj-lt"/>
              </a:rPr>
              <a:t>Generalized Development Model by Rockwell Collins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3887" y="2286000"/>
            <a:ext cx="3657600" cy="2450163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503887" y="5163512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1981-82</a:t>
            </a:r>
          </a:p>
          <a:p>
            <a:pPr algn="ctr"/>
            <a:r>
              <a:rPr lang="en-US" b="1" dirty="0">
                <a:latin typeface="+mj-lt"/>
              </a:rPr>
              <a:t>TI 4100 and antenna </a:t>
            </a:r>
          </a:p>
          <a:p>
            <a:pPr algn="ctr"/>
            <a:r>
              <a:rPr lang="en-US" b="1" dirty="0">
                <a:latin typeface="+mj-lt"/>
              </a:rPr>
              <a:t>by Texas Instruments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71557" y="5163513"/>
            <a:ext cx="2578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1980</a:t>
            </a:r>
          </a:p>
          <a:p>
            <a:pPr algn="ctr"/>
            <a:r>
              <a:rPr lang="en-US" b="1" dirty="0">
                <a:latin typeface="+mj-lt"/>
              </a:rPr>
              <a:t>Manpack GPS receiver </a:t>
            </a:r>
          </a:p>
          <a:p>
            <a:pPr algn="ctr"/>
            <a:r>
              <a:rPr lang="en-US" b="1" dirty="0">
                <a:latin typeface="+mj-lt"/>
              </a:rPr>
              <a:t>by Rockwell Collins</a:t>
            </a:r>
          </a:p>
        </p:txBody>
      </p:sp>
      <p:pic>
        <p:nvPicPr>
          <p:cNvPr id="1028" name="Picture 4" descr="http://www.ion.org/museum/photos/Manpack_old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1961182" cy="2849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4876800"/>
            <a:ext cx="2926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Credit: Courtesy of Texas Instruments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4513829" y="4876800"/>
            <a:ext cx="23878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/>
              <a:t>Credit: Courtesy of Rockwell Collins</a:t>
            </a:r>
          </a:p>
        </p:txBody>
      </p:sp>
      <p:sp>
        <p:nvSpPr>
          <p:cNvPr id="9" name="Rectangle 8"/>
          <p:cNvSpPr/>
          <p:nvPr/>
        </p:nvSpPr>
        <p:spPr>
          <a:xfrm>
            <a:off x="1447800" y="4876800"/>
            <a:ext cx="23878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/>
              <a:t>Credit: Courtesy of Rockwell Collins</a:t>
            </a:r>
          </a:p>
        </p:txBody>
      </p:sp>
    </p:spTree>
    <p:extLst>
      <p:ext uri="{BB962C8B-B14F-4D97-AF65-F5344CB8AC3E}">
        <p14:creationId xmlns:p14="http://schemas.microsoft.com/office/powerpoint/2010/main" val="1441178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incredible shrinking GPS receiver</a:t>
            </a:r>
            <a:r>
              <a:rPr lang="en-US" dirty="0"/>
              <a:t>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321" y="2001717"/>
            <a:ext cx="3657600" cy="2423160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104537" y="5004137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1988</a:t>
            </a:r>
          </a:p>
          <a:p>
            <a:pPr algn="ctr"/>
            <a:r>
              <a:rPr lang="en-US" b="1" dirty="0">
                <a:latin typeface="+mj-lt"/>
              </a:rPr>
              <a:t>Trimpack GPS receiver </a:t>
            </a:r>
          </a:p>
          <a:p>
            <a:pPr algn="ctr"/>
            <a:r>
              <a:rPr lang="en-US" b="1" dirty="0">
                <a:latin typeface="+mj-lt"/>
              </a:rPr>
              <a:t>by Trimble Navigation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621" y="2014367"/>
            <a:ext cx="1294227" cy="2423160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33921" y="4955738"/>
            <a:ext cx="272868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1990</a:t>
            </a:r>
          </a:p>
          <a:p>
            <a:pPr algn="ctr"/>
            <a:r>
              <a:rPr lang="en-US" b="1" dirty="0">
                <a:latin typeface="+mj-lt"/>
              </a:rPr>
              <a:t>Portable Lightweight GPS Receiver (PLGR AN/PSN-11) by Rockwell Collins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5725" y="4955738"/>
            <a:ext cx="30679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1993</a:t>
            </a:r>
          </a:p>
          <a:p>
            <a:pPr algn="ctr"/>
            <a:r>
              <a:rPr lang="en-US" b="1" dirty="0">
                <a:latin typeface="+mj-lt"/>
              </a:rPr>
              <a:t>Mayo Foundation/Motorola</a:t>
            </a:r>
          </a:p>
          <a:p>
            <a:pPr algn="ctr"/>
            <a:r>
              <a:rPr lang="en-US" b="1" dirty="0">
                <a:latin typeface="+mj-lt"/>
              </a:rPr>
              <a:t>Multi-chip Module</a:t>
            </a:r>
          </a:p>
          <a:p>
            <a:pPr algn="ctr"/>
            <a:r>
              <a:rPr lang="en-US" b="1" dirty="0">
                <a:latin typeface="+mj-lt"/>
              </a:rPr>
              <a:t>(pictured beside 3-inch ruler)</a:t>
            </a:r>
          </a:p>
        </p:txBody>
      </p:sp>
      <p:pic>
        <p:nvPicPr>
          <p:cNvPr id="1026" name="Picture 2" descr="http://www.mayo.edu/sppdg/Std_Images/11755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5549" y="2001716"/>
            <a:ext cx="3804803" cy="2448462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2121" y="4572000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Credit: U.S. Army Heritage Museum</a:t>
            </a:r>
          </a:p>
        </p:txBody>
      </p:sp>
      <p:sp>
        <p:nvSpPr>
          <p:cNvPr id="7" name="Rectangle 6"/>
          <p:cNvSpPr/>
          <p:nvPr/>
        </p:nvSpPr>
        <p:spPr>
          <a:xfrm>
            <a:off x="4960817" y="4571999"/>
            <a:ext cx="23878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/>
              <a:t>Credit: Courtesy of Rockwell Collins</a:t>
            </a:r>
          </a:p>
        </p:txBody>
      </p:sp>
      <p:sp>
        <p:nvSpPr>
          <p:cNvPr id="9" name="Rectangle 8"/>
          <p:cNvSpPr/>
          <p:nvPr/>
        </p:nvSpPr>
        <p:spPr>
          <a:xfrm>
            <a:off x="8974757" y="4597114"/>
            <a:ext cx="24055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/>
              <a:t>Credit: U.S. Army Heritage Museum</a:t>
            </a:r>
          </a:p>
        </p:txBody>
      </p:sp>
    </p:spTree>
    <p:extLst>
      <p:ext uri="{BB962C8B-B14F-4D97-AF65-F5344CB8AC3E}">
        <p14:creationId xmlns:p14="http://schemas.microsoft.com/office/powerpoint/2010/main" val="2766613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incredible shrinking GPS receiver…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8727" y="4986470"/>
            <a:ext cx="2241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2007</a:t>
            </a:r>
          </a:p>
          <a:p>
            <a:pPr algn="ctr"/>
            <a:r>
              <a:rPr lang="en-US" b="1" dirty="0">
                <a:latin typeface="+mj-lt"/>
              </a:rPr>
              <a:t>Garmin </a:t>
            </a:r>
            <a:r>
              <a:rPr lang="en-US" dirty="0" err="1"/>
              <a:t>Nüvi</a:t>
            </a:r>
            <a:r>
              <a:rPr lang="en-US" b="1" dirty="0"/>
              <a:t> </a:t>
            </a:r>
            <a:r>
              <a:rPr lang="en-US" b="1" dirty="0">
                <a:latin typeface="+mj-lt"/>
              </a:rPr>
              <a:t> 200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14449" y="4986470"/>
            <a:ext cx="1963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2008</a:t>
            </a:r>
          </a:p>
          <a:p>
            <a:pPr algn="ctr"/>
            <a:r>
              <a:rPr lang="en-US" b="1" dirty="0">
                <a:latin typeface="+mj-lt"/>
              </a:rPr>
              <a:t>Apple iPhone 3G</a:t>
            </a:r>
          </a:p>
        </p:txBody>
      </p:sp>
      <p:sp>
        <p:nvSpPr>
          <p:cNvPr id="9" name="AutoShape 10" descr="data:image/jpeg;base64,/9j/4AAQSkZJRgABAQAAAQABAAD/2wCEAAkGBhQSERUUExQVFRUSFRcUFxQVGBUXFRgUFhUXFhcXFRgXGyYeGBsjGhUVHy8gIycpLCwsFR8xNTAqNSYrLCkBCQoKDgwOGQ8PGSklHyUuLCwqLy81LTUqLSwpLikpKSwsLSwtLSwsLCksKSksLCksLCwpKSwtLCwsLCksLCwsKf/AABEIALQBGAMBIgACEQEDEQH/xAAcAAABBQEBAQAAAAAAAAAAAAAAAwQFBgcCAQj/xABKEAACAQIDBAYGBwYDBgYDAAABAgMAEQQSIQUGMUEHEyJRYXEygZGhscEjM0JSYnLRFEOCkqKyFVPwY3OTwtLhCBYkRIOzNFSj/8QAGQEBAQEBAQEAAAAAAAAAAAAAAAECAwQF/8QALhEAAgECBQIDBwUAAAAAAAAAAAECAxEEEiExQVFxE2GhBRQiMpHh8CNCUsHR/9oADAMBAAIRAxEAPwDcaKKKAKK8ZrVDbbkk0C4mPDqdM5VWkJtwTOQo9jGgJm9Ba1UWbd2I6zY/Gy37psinyCACmUuwNmj0o5ZD3yTSN7bmgL++0ohxkQebKPnSJ29hx/7iH/iJ+tZ+2B2YvDBxnzzH51w3+HAX/YoABzINre2gNEXbuHPCeE//ACJ+tKrtKI8JIz/Gv61mZi2cf/ZQ+rN+tZpvlteOHGyJFh4ljAQotuRQE63v6V6A+nUmU8CD5EH4V3evkqHeqO+sIHirMtXbcZI8aJbYrEYYx5LZZCwObNxFxb0R7aoN/vRessXdzHr/APj7WzdwlzfPMK7OJ2/DraDEgfdyE+wZTUBqFFZU/Srj4D/6rZzC3Er1i/EMKe4LpzwjaSxzRnyVh8QfdQGkUVWcB0kbPmtlxKKTykvGf6wBVgw+LSQXRlcd6kMPaKAWooooAooooAooooAooooAooooAooooAooooAooooAooooAooooBjjp9QvcMx+A+dULeOXB4xwry3aEnVCeyWtcHssuthU3vptAxYXGSKbMkTBT4hQB7zT7YmHTB4WKPh2VzFRq0hW7sbcSTeo1fQzKKkrS2KfgooY0EccyELe2Z0Dam/DT4Uo2zy3okHyIPwq6NtGB9Gynwdf+oUmdk4KTjFhz5KgPusaqVlYRioqyKLLsd+4++mkuymIIK3B0IOoI5g+FaJ/5Uwx9FXX8kso+DWrht00+zNiF82Vv70NLmjOU2eVACrYKAAovYACwA8ANKrO9+5kmJZZIiodVyFXOUMtyQQ3C4uRY1sz7pvyxF/zwxt/aVpvJupP34dvMSJ8C1Uh87y9H+NH7nN+R42/5r1ObjbIxOHkl62J41ZF1YWuwbS3foWrYpN2pxxgjb8k3/WoptJsKQelhZv4TE/9r3oUrK4hhwJp5h9tyJwY1IybOUelHOn5oZLe0Aimz4eH/MUH8V1/uAoQkMJvrKNG1Hjr8aWlxOCxP1+GiYnnlCt7RY1ErsxW9F0Pkyn50oNjsOAPqoDzF9FmzZ9YnkhY9xzL7Dr76g8R0O42A58HiQ1tRldo3+I+NWOGB176l8FtB15moUz8b3bc2fpOpkUf56XH/EWx95qa2b0/RAhcXhpIjzaMiRf5Wsw99aJhtohxlYAg6EHh6xWW9Lm40UcRxMChVuBJGPRXMbB1HIXNiOGoPfQGnbA3ywmNW+HnR/w3yuPAo1mHsqUxOJWNGd2CqgzMxNgAOJJr462fjDFICCRY2NjyrTZ9sYqWD9nnlkeK6m4ILaarckXK87HuHdVBPbd6Z52crhIo1QGwkmzM7eIRSAg8yT5U3wXSbtHiTA3gYyPgao2LwLRnllPBgWPqOosfC1KQYmRfRe3gRcfrSwNVwHSrKPr8MD+KJj/a1/jVk2V0gYOfQSdW33Zezr3ZvR99Yvh96HTSSJXH3ozY+eU8aX/bYMR6JGbu9Fx6uNLA+hFa/DW9e18/YHeDGYE3glJT/LbVT5oez/LlPjV83b6Y8PMQmKAw8mgzkkwk+JOsf8Wn4jSwNForlJAQCCCCLgjUEHgQeddVAFFFFAFFFFAFFFFAFeGva4meyk9wJ9goCgb+PmwUi/588UX/ABMQo+Aqd3iTMuS5F8wutrjgL6+ZqC3kXMdnxf5mOhJ8og0h/tqS25jisijKW7F9CLi7Hlz4VzqNqLaMy2OEUW/Xj6/GvTEO6mX+Jjmko8Mh/wBeuvV2tGeZHmDz05XryqtVWzZy1HYjA4XHlSD7cVGyGZla4GW7aljYW79dPUe41zJtJF4k+VmB/qtVTfbcTTaRSCUSEsx5APbVAbk+iupFvUK6LE1F8xqMknaV9du5flx8w/eE+YB+VKR7cl/A2l+HI3sdDw0NV9cWG9OVR+G3xBAHqOYU8jxkYGjjvJuTrwudPKsLHdUjplmt0yaTeB+cYPkT+hpYbxDnGw9YP6VWsJjLRGN0kfTXKCRZlU2JB486RkyArl61FbMdZSpupF7BmPeOI5jhXajiY1YKWXc9E6OV7lwTeCLnmHmP0pYbWhbi6/xafEVU4NpRgEfSSWAN7KWsAeCqQz2tckA03m3ggKFo2UhePaS+psDbNcG/4SDr513U4PhnNwtyi4PgsLJxSBvNYz8qQbdPCHhCo/IWT+wiqrh8f1gDIokUgktmRStiR2wGbU25eFd/4pGFBUsSxUKqnWzd9tAQdLa+qt2j1MFibc+H7Lzp5Suf770k26TD0cVL/EsT/wDKDUZHtZtMsj6i5AYdkg2KkFtTf7t70r/5jdTlMtj3MBmPjaxNuGv4h30yeYJCLZUsWrSLIvgmRh46MQR7Ki99QHwM6Hg0Mg/pJHvAqxYTEs8BZ7X7Q05gGwqob/YnLg5j3RSf2msg+ac1/X861rYWJDwRX5xrfzyishQ1p+wzaJB3Io9wqoMlMfgQwPjUFFh7Eg8qnml0qKkbtny+dCDKeMVH4qEHjr3HmPIjWn2Jeo95aFCLbEiaMTIvj6Q9fOvJ8QkguP0IprKbkWuSdABxJrl9lSccpB8LX9gNATW7HSFitnNaJ+shvrBJcp/BzjPiuneDW7bl9I2F2ktomyTAXaB7CQd5Xk6+I9dq+YJQb2I1HLn7KShnZHV0ZkdDmV1JDAjgQRqDUKfZoNe1jXR303hyuH2iQraKmJ0CN3Cbkp/ENO+3E7IrA6jW9Qh7RRRQBRRRQBTXab2if8tvbp86dUw2030YH3nUew5vlQFO2p2to7PT7gxMx/hh6se96c7XwvWSm8RcDKAwNuABt76bDtbXH+xwLH1yzqPglNtqbYRZXDxTXDNZ4V1Zb2JLNxsRlsDyv5efExnKHwbm6ai3aWwxSQDKrYedWbITlJyokj5VJzXswFmI14624Dptswxk5mmORWcjKsmTKXHEkGN+xyFxmGo1IWk3kw62+mxKksy8C4upYHVTa3Zbnypebb+RpEfEOpjv9ZGMhAF7ki+QHUDNbgfEDz5ql9ab+p08GnxIiNu7z5GMOGB6xsqtIbhg0lgoGbUubjtE2F/ZObs7sjCoSxDSv6TcQB9xb6kX1J5n1VFYzduLGSGfD4rM1x1kgX6Pro8mXIdLkaa6jQc71MBMePt4VuHFZFv3nThXBtrfcUaajJyab/j2svW9/wCuScYKeR9diPhTHasSZALC8jrHfLYjMdWv4KGPnao5sXtAfuMO47lmZW/qW1R+0N7RG0AxUbQZmL2tny5LrcvwI1+yDx5VwrSfhysruztY+nClKVnH7/TcVh2piowmWAMsr8bMBmkkCoOzYhVRb5uFje5Ap0uNxp7QwyIewSDJpckKwuHPBDcm32QOQNL4HAllvHKVUEgBS+XKOAssgAAFhYWtb1Uv+xTroJv5hf2hwxPtFeyFSGRZUlp5niySvuyPxLYwCS6oyszlMzKMmtou0pUrbQkm/D0ga9iSRYy0iJmzSA3CZRZ2yqxAvGbWBY6a9oKdaelMSNCYnFtdCD5EHs2PnRh+sT0woN8uYkGMpYBRIQSykcA9iLEA8AaspOcMsWk/L7ky5ZXdyKxEKsw7McLggnIsqORYkBioPMXvrw50YgkrnfM8WZkzE5TntrncpcqQPtra5FiOaqKxcEQMgUlToWaMjWyqY+0pP7s6a3UrzYDHLDKGjiTMHCA5wCzkZjZbKwUBkDB2Ni1iOBOKEp5slRu/ls/zo9e+5JtWukj2Ql1UdYW0GWN2XOtuXVgcLC3YJFteOlKQx3QCQmME6OqkrY8lZSVPL7I4DhSuHwhxNmj+jVgJCS0oiVrBrkrIwibW2XUdxHCufpNVeOVnYnt5CT3AiYpY+b5gfDjXtyvdM5JrkumAjCYSNRwyqBbuvfmB8KovStPlwE/ilv5iB86v8q5Y0XuAHsUCsu6ZsRbBOPvMi/1A/Ku60OLMJj41p+yfRH+uFZnhFu6jvYfGtL2UdK0gySk4VD4h7Ofyn4ipeQ6VA497P6j8qEGeIJ1trb7v6caj3nBpXFYnKdKjsTicxvwPA+PcaGiV2UbXY8eA8ql+uvUHAcqgdwpZMTQg+xeEWTiNeRHEeVQeN2QR8m+yfBvunx4VLRYunQkVhY2IPKgKVJEVJDDUcjWk9GPSw+CK4fFMXwp0V9S0PzMfhy5d1VnH7MU6Hh9l+a+Dd6/CoSbCFGKsLf60IqFPsTD4hXUMhDKwDKykFSpFwQRxBHOla+fOifpGOCcYXENfDSHsOf3LE8f92TxHIm/C9fQSm9Qh7RRRQBUXttvqx+In2Lb51KVC7Xf6VB3KT7WA+VAVfY7ZtpY1/uJhYf6XkPxFTMDHKNTqL+3X51AbuPdtoSffxcgHlFEkY996sKrYW7tK8OLeyPXhluwcX46+evHjxptHgsMXLTJEES69pVGZyASOGuVQPWR3UvIxA0F2JCqO9joPV3+AJo2unVdSilgyK7hwGJLZlz3yg+kCw10Ga/KuNG6vN8HStb5UN9mwoqXjVVV2L5UtlF9ANNNAFHqp3SOF9EHvu2vGxJIv6iKWrhJtu7PRFWVgqmdKMoGHhFhczXBPLKpJt7qudZ/0oYsCTDKVDhRJIUJIDXKrYldRwPCrHc9eDV60fzgW3NhOJXrVdo+qkClRwa0ZytdSvaXOTcg661KS7CxixlIcTGgs1gFZR2s1wpOcpfsm+tizHuFMujBwYZyoygzghbk2BjGlzxq512deaZ5sThqcKslFWIPq8daUM8ZurdW0YVXB4C+awvpfzJ8LN22hj0WxwqTasPTCm10C3IJDXDNc5VuEJsL2qyV5U8brFHn8Ho2ReHlKojSFUdkVkA61g6gAPHIcnZKMbKSSw4G4qpbf2e82JEy9XYMzAGUAnPEI8rFb6LlBsOJUcKvcgC3zEhGOZiOMb8BMvwYcxr337DMCUfR14gHskHg696n3ajlXZ1bfqJHJU9cjZDYcqy9tM4Ay8QZlUAWPYOaSPmD6Q7ib1w2xcMHjyILSEZWVIMnEWBcqDfwuT66lsXh1FgUa/ENEjMytx0aNTlNu/j401wAHXoCnaL5us6qVc1gTZx2RG/O5uDbTU2rxUZVYTW7g+eV36rz369SztbgsmNbUev31jnTfiLQIv3pR7lY1ruKbX1Vh3Tdie1Cv4nb2AD519w8RnGzFvKvnf2a1ouzB2aoGw0vKPAE1oWAXStIMeOdKr+1Gs3tqfc6VVN58RkK6Xube6hERmKl1qPvqPOh578DSYbn3VDZMPJXisa4OvrpzDDQh4pNOEc0omE7/AG8q8eZeC9o9/wBn286pDsTXFjXb4ZZFCtpb0G7j90/h+FIxxczxpcMOfy+dARb4W11IsR7jzrZehnfcyp+xTN9JELwseLRDjGe8py71/KazDFQF9QblV7iCV7zfja4HlTfAY14Jo54zZ4mDA+I7+8HVT4GoD6rophsLay4nDxzp6MqBrdx5qfEG49VFQD+oDaL/AE7fhVR8W+dT9VLbuLyLipPuLIf5Y/8AtQEDucpbBKRYtiJpZBc2B6zENa5sbCw7qsxwWI/ykPlKfnGKr272DAweFiYAjqorg2IJ6subg6HtGpObZ0agkRLfkACt2Jso7Nr62rx13DMlJXPVRUsraZL7Lwb588iFMgsqkq2p9JuySOGg56tUNj94oBPNnksY26r0WsoQAnW1jq5J8xVgnvBhrAksqBFJJJLmyAkk3PaN9ark+78D+mpcjPqzNf6QWkJsRcuOJOuuhFKuSEVBkp55yc0K/wCMw3sZFB00N1PavYWYAkkC9hrYg8CLqjaMVgesSxNgSwGtr21PGmWL3bikN3zkhQo7X2QMqi1uQOh46A3vx92LsFcGXOHIBly5+tUy6JfKAcykDtWsSRppavNlpPlnozVVwiQTEq3osptxsym3nY1mnSOc+NA5RwoD5ks3zFaU2drZocI9uF42FvK+b2e+sa3g2jnxExCxr22FoxZBl7PZFhp2e7WvTh4UFNSnLReR6sP7zNtUY6236X5/wunRX9RP/vV/+sVdjVA6PoWMDnqnIMhIdZTHfshSB2gCQRz7xVhxsExUCP8AaIyWW7ZxKAo1NgJL30Atw11uND8+vPLXcFF2vo9LW+t/S5itVnKTlNa8rzWj9SeoqsybQ2gGA6qIk3umVsmmv1ocAG11C68L0md55jHISiRMtsikMztd7G6ZgFOXXiR3kDWuzovqjh4y6MtVIiMHLGTlsbQyEXCE8YX1F1PIXHCwIIW9dbfVlW5wsjmxP0LBl0fJrmAK3Nzz0t31MtNI6/UoysNR1l7ggG2qWrnUqxwtnVaSencjlGptuI4CLqJnDSSP22WYPFiWujZmsp7Qy3YlbcBoDanWysLEsn0Quq+ixVlsGHo2a1yNBe2ul9RRE7sv0i5ZI9I5C2fOnHJNYAm3fx1uNb3cYDEM7HMjJYc2Rr37spPdztXaljKFWpGFKUX2evU4ONotvccYhuP+uVfP/TFic2LjX7qE/wAzf9q3rFN2T66+cukzEZtoP+FUX3E/OvqHmI/dmO7k9wHvP/ar3hRpVM3WTifED3f96umH4VpBjiqpvZgi9rEdm5sed6tgFU3e/EMswA9EIL91ySfhajIis5LG1LJCTwF65Zr06wM+U61DZ7hZyunHwqQixbclt4mnZ2cJBmUdocR3+VIRrQgNE7ek3qtf4/pXYzLx7Q8gCPHTQ0qKUVKpDtRSqx15hYPs92o8r6j2/GnyYagEUBBBHEa+fgfMaeukJsGM9h6LC4/Kf9e6pLqv9WJ+FdQ4UuVUAk5ioA4m5BAHra1Aad0Mzk4F0P7uZgP4gpP9WY+uip/czd39jwwQ6u7GRyOGZvsjyFh7a9rIJ6s631n/APQ4sjjJmQeckgjHxrQ5GsCe4X9lZrvTrBh0/wA7FYceoP1h9y0IQnSRh3eHDYeJSzyTBUReJ6uNrAe0VWZ9nbQweFTEGXFRWm6t436xcjWvG4zEq6twvbQ6Vc9tYm2Pwzf/AK+GxuK8isJRT53rPcdvjNLgosIWfIpzys8jyNK/EXL+gg5INL6m9e+jFtJWVufUyyS2d0i7RkeOLr0kzOoXrlQKG4AsygWAuSTV2g25tMS9X+xwYn6NZhJh5sqNG5YKVMmhJKNp4Vle7m7743Eph4yAz3JZuCourNbnYcuZNXyHZ8n+KYSOTB4lcNhxHh8NxFmhOdZ5spsRcsStxo3HQisYijSb1S2NwnKOzJKDpPjyM8uExUSI/VtJkDxrIDYozaWa/KpDCdI+AksBiApPKRXT3lbe+oXb2KcYXFRu1402Wkjhfq2xeKxbt1gHeSpseOtZJB6Q8NfYCflXmjgKVTa6OvvM0fRE28EPUySRyxvkRn7DoxuFJGgPfWQJsSRsM2JzR5VbKylwJQxIF8h1Nyajt38DFJIwltYRsR2ghLXUCx5kBiQvMgcal4d2mMSdqWOYrBmD6xAzSlcxYpl9EowjBvYk3NiKzL2bGDspH0cJ7V8C/wAO7V+y4NI6PYsuAi/EZG9rkfKrEaxKPfTG4JjAsyMsLFLGNCmh1ymwNr3qcwHSriyjO2GjkWMqGZC6EFr5RbtXJsTYDgDXln7NqrVWZynjYVJylrqzUaL1Rl6VUT6/CYiKxCkjI6hiuYC911sQbcaksL0l4B/3+T/eI6++xHvryywlaP7WVVqb5LLHJ1biQACxs9gBdDYNfysG/h8ab7c2dBE7yPGhVlaW+RSbgXcD7x4MPM91J4XbWHm+rnhe/JXQk+Fr3p3j4mlwJUKzvCyCylczCN1JsWIBvETxOt63Tg5RdOaOVVqLU4kPgZMNI2VFkRu1of2iM9ggMM18pylhcAm16msMxtZgLrpmGmYcQzDkdbHl8BVdztiiA6LNcxl5HlVVRppGj+rC8QFjOup7Wpq1IePn+lKVKEa3wpbbmJu9O7WojtJ7Rnyr5l3unz46c/7Qj+Wy/KvpHbstozXy9jZs8rt952b2sTX0TyosO7K9nzJ/SrdCdKq+78dkXyq0Q1Qx7CtU3bct8TJfhfKDy7IA17tb1dsGvfw4nyFUWSTOzN94lvaSfnRkRHYvZwALLpbUjlTaOKpLH9iPnZza3IW107gT8K42eocXA8LeNQ0Su7TnNkPmPVxFP9s7Ot219Y+ddbK2O10cDQNx9Rv593rqXmh0seelqpCtQYa9SEWCtqdAOZq5bt9HE01mkHVR97DtEfhX5n31omy9ycJBa0Suw+3IA7X7xfQeoVLgxTDYUufo43kt9xGYa+IHhTz9mlT0oZF843HxFb4qAaAW8q9pcGGYfA4iXsxwyOTyyMF/iYiwHrrQNytxBhrSzWabkBqqXNyfFvhy76uVq9qA8Ar2iigG20ntFIe5G+FZzvA18TgY+55ZT/8AHCQPe9aBt1rQN45R7WArOdpvfacY5RYRj65JQPgtAUnpKxAOMVdexCg0NvSZ2I4dxFVOw7yPMX+B+Valt3ciHFSGUySI7BVNsrL2RYdkgEaDvqv4noulH1c8TeDq8Z92Ye8V9KlWgopNmGmUwx9zD1HKfVe1qs+zN5uqjyddjUDqolKSFka0ZDWuWK9rKNLaXNNMVuJjU/c5x3xuj+4G/upvsnBiDEK2LVoUiu5EsT9pl9BchALgsVJUH0VausnCSuQ52rvhPJhxg+szYeNgEOUCR44yeqEjcSBe4FqhcMe0T+E++w+dXzGbGwwRyhjnCriHZ0kJCAs2ViNLCMoIwCCGMl9bgCE/wVCFSNCJskTO72WF+t6myx5QCpDToNb5gGOlgDiMorYCOD2KsnUDrCvX9dc5CQgi0BNiLg9oltAAp42NeT7uzDRFMy5UYtFd47smcKLela5FwLXuKkcNu9jU0jzASRtpFKr5gVYmMpxBN3FmAF8w43pmm0cZ1mZZJw7qG1QqCmQ2a1stiqHXnlPGtZrvRoEKR/r9acYTaBjVhYEMVY6spBQSZbMpBAvJcjnlApD0jcMrFiToRckm5NjrU3sjaqxrCsmgimklvJD1sd26nKbKQ1x1bEnU2NhxNbk9NgLT75pIAHw4cK7vldw4OaMIMzFMzNbVmOpKqRY3qB2liVkkLpGIlIHYXhcAXI8zc+upyXEYOY2kd0VFBRkUdYzSM7sJDkOYRrkS555jrfSvYlVDsFJZQxCsdCVvoSPKsQS4RC+7P6I3mexxWHKlM6vF9N2rqMrLcW0Y6gnhU5sfoxeEwt+3zpmcq6wl47gdZqjZtPQB1U1mGxNkmd2VHEbhCyaEZyPs5lIy+evlYEiWOI2nhnKxTYlljcorp1jxk2scocEAWbmOdcZqTdsxrQsW9W8uJ2bixh4sTJMgRXJnEbMM1za4UaAC/rrRNgYp5MNBJJbPJEkj2FhmdQxsOXGvn3am2ZcRIXms8rdjORla9sg0UhdL91fRWDiyKqDgihR/CAvyrzVYRjayVzSk3yQe++LyYaRvuox9imvmta3jpXxuXBy/iAT+YgVheFS7KO8j41xKi6bHisB6qn4qidmLpUtFVIO5pQkEjNcDKV7Iue12dB66qwkgX0Ukf8xCj3XNWbF4uJYwsrhc57IIJvl48OHpCoJcIH1S5W5GosdO+gITamGacgiy20Ci+UDw538TVs3A3KbESLGugHad7cBzPmeAFPN3tx5cS4yp2ebm4QeZ+Qrat3d348JEI01PFm5s3efDkBUKLYbYkKRLEI1KILAMA3mdRxPEmu4NjwobpFGp7wig+21PKKgCiiigCiiigCiiigCiiigIveM2gJ7mQ+rOP1qAl2UkpEgIWRVKXPBkLZgCRwIN/bVq2jhBLE8Z0zqRfuPI+o2rOJNrvh3MUwysvsI5Mp5g0BLPsKbkob8jA0ynw0iekjL5qR76Uw+8CnnUnBtw8nPtoQgOvroYtgLXNu7l7OFWM41H9NI381F/aKRfAYZv3bL+Rz8GuKFKnitl4aX6zDwse8xqD/Mtj76R/wADiAAjfERBUaNQkzMioxBZVSYOFFwDpbgKtT7txn0Jivg639601l3Wl+w0b/lax9jWrWZ9SWKsd33Ga08cgYejiIWtcOZFOaGQHR9fRt4UljMLjGe7Ksim2cQzqua0UqaJKqWGaZ3AN7Gw1qwYjZM6elE48bEj2i9M+tt+la8RixAY9FJYTYRlUgMJJ8PIyiYIFBlkiMjGO6agOb59b8ovDvFM2JMbYdc804PWZMwSyLhVhzuroCS1nS5DKubSrqmJK6g28QbVziGWT61I5P8AeIj+9gTWlVJYqWP3NRQQJWQqHkZp1DJbq4SkYJVDfPKbnKCBy4XpAnB4qPUSP1HurVm2BhTfLEYsysh6iSWG6tbMpCtlINhcZdbDuqGxPRxh2+rmmj8GEcg9oyGvRCul8zI0UzB7UaK/VySR5spYDKwOQ5luNL2N/USOBNOoN5cQhYpOLve91AsSwJygrlXhbTgNBUriejOcfVzQSeDF4m/qUr/VUTitysbHxw7sBzjyyj/+ZNdM8JdDOolsjDPPjYc3aMuIQsQVPpSBmOh0HGvoSJr3P+u+sI3Dwbf4nAHRlKF5CGUqRkja2jC/G1bnEewa8uIeqNxMv6Z8Z9CifekHsAJ/Ssu2VHeVfO/sFXXpgxeaeJO4M3tIA+Bqp7CjvJfuHxsP1rgbRccAulSMVMcJwqa2Hs8zzxxD7bAE9y8WPqANUyabupu1DJgEWeJJBKTIQ6g2zaLa/A5QNR31JYDcnBQ/V4dBrfXM2v8AETU1DEFUKosFAAHcALAeyu6yU5VABYCwHIcK6oooAooooAooooAooooAooooAooooAqI3h3YgxiZZlNxfLIpKSITzRxqPLUHmDUvRQGSY/oox0RJw2KjmXkmIUo9u7rI9CfMCoLFf4jhfr8DOFH24bTpbv7GoHnW8UWoDBsDv/Ext1gUjQq90YHus1qsOG3kBF73HeOHt4Vom192MLihafDxS+Lopb1Na49Rqm7Q6DcC12w7T4Vv9lISt/FXvp5EUBzDtwHnTyPagPOqvjOiXacOuHxkU4HBZ0KNb8y3+IqGxMO1sN9fs+RwPt4dhIPOy5iPXVIabDtYjgxHkacNtAN6ao/5lBrIIOkaNTllEkTDisiMD7r/AAqcwO+sUnoyI3gGF/YdaAvcmz8M/GEKe+NmX3cKaybrwt6Erp4OoYe1bVDRbwCnkW2wedAdy7oS/YkifwuVPsI+dMp9h4hPSifzUZh/Teutuk4iNVVhmSWOUAvIgOQk5c8faW9+Iva1MsMdoKTbElQZAQyssly0iI7Msq9lBGXcRjRSBqaFOWYg2IIPjoaa7R2kYlBAuSbX7vGnx38xSBxiI4pCBFkWSKReKEsxZUZbswyAA3DuosF1p1h9t4TFSLG+CKLIy5JFdMtnEnVFlBurN1EuljYAXOtQEXsLHSlD1jOe12cxJFrcRflVtV7Qgn7t/brXL7u4e91aS33Tlt5X5Cm+28eEQjhyoDCOkbFZ8cw+4qr/AM3zptu9HxPiB86Y7cxXW4mZ/vSNbyBsPcKmdgwdgeJJ+Xyql4LDhzpWodFewyA+JYcbxx37vtt7QF9Rqi7r7vPipljXQHVm5KnNv08a3jA4NYo1jQWVAFUeAoyC9FFFQBRRRQBRRRQBRRRQBRRRQBRRRQBRRRQBRRRQBRRRQBRRRQBXlq9ooBpj9lQzjLNFHIO6RFcf1A1UtqdDGy57n9n6onnCzJ/TfL7qvFFAZDjOgHJrhMfPF3LIM48roV+BqGxPRrtyD6uTD4keYVj/ADhfjW70WoD50xGK2rh/r9nTWHFowxX2rnHvpCHpMRTaRJYyOTAH5g+6vpG1NsZsuKUWlijkHc6Kw/qBoDDsJ0kQnhMB+bMnxFqk8NvNE5DDq2IIIKlCQVDKpFtdA7AfmNXnaHRLsub0sHGpPOLNF7kIHuqs4/8A8O+BbWKXERH8yOv9S399UHjbzacDVK3x3syqVBvKwIVBxW/227rchzPhUxjP/D9ikBEG0Lj7riSP+xmHuqIwvQJtEPq2GtfVjI59dsl6Az/A7KLEC3GtB3b3YkmZY4lLH3Ad7HkKvm7/AELpFYzzFzzEa5R5Am5A9VaFs3ZMWHTJEgRfDiT3k8SfOgGO7G7aYOLIurNq7/ePh3KOQqZooqAKKKKAKKKKAKKKKAKKKKAKKKKAKKKKAKKKKAKKKKAKKKKAKKKKAKKKKAKKKKAKKKKAKKKKAKKKKAKKKKAKKKKAKKKKAKKKKAKKKKAKKKKAKKKKAKKKKAKKKKAKKKKA/9k="/>
          <p:cNvSpPr>
            <a:spLocks noChangeAspect="1" noChangeArrowheads="1"/>
          </p:cNvSpPr>
          <p:nvPr/>
        </p:nvSpPr>
        <p:spPr bwMode="auto">
          <a:xfrm>
            <a:off x="155575" y="-1119188"/>
            <a:ext cx="36195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64568" y="4975638"/>
            <a:ext cx="3150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2016</a:t>
            </a:r>
          </a:p>
          <a:p>
            <a:pPr algn="ctr"/>
            <a:r>
              <a:rPr lang="en-US" b="1" dirty="0"/>
              <a:t>OriginGPS </a:t>
            </a:r>
            <a:r>
              <a:rPr lang="en-US" b="1" dirty="0">
                <a:latin typeface="+mj-lt"/>
              </a:rPr>
              <a:t>Nano Spider </a:t>
            </a:r>
          </a:p>
          <a:p>
            <a:pPr algn="ctr"/>
            <a:r>
              <a:rPr lang="en-US" b="1" dirty="0">
                <a:latin typeface="+mj-lt"/>
              </a:rPr>
              <a:t>(4.1mm x 4.1mm)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31" y="2218557"/>
            <a:ext cx="3403902" cy="1916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05839" y="4368306"/>
            <a:ext cx="3586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Credit: By Humberto Möekel – Wikimedia Commons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2245138"/>
            <a:ext cx="3124199" cy="1977819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5652687" y="4368306"/>
            <a:ext cx="28055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/>
              <a:t>Credit: By Wolf Gang – Creative Commons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1841" y="2236278"/>
            <a:ext cx="1976047" cy="1976047"/>
          </a:xfrm>
          <a:prstGeom prst="rect">
            <a:avLst/>
          </a:prstGeom>
          <a:ln w="127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610600" y="4371201"/>
            <a:ext cx="2582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Credit: Courtesy OriginGPS</a:t>
            </a:r>
          </a:p>
        </p:txBody>
      </p:sp>
    </p:spTree>
    <p:extLst>
      <p:ext uri="{BB962C8B-B14F-4D97-AF65-F5344CB8AC3E}">
        <p14:creationId xmlns:p14="http://schemas.microsoft.com/office/powerpoint/2010/main" val="37640090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5400" b="1" dirty="0"/>
              <a:t>Civilian, scientific, and commercial activities that use GPS</a:t>
            </a:r>
            <a:r>
              <a:rPr lang="en-US" b="1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08239"/>
            <a:ext cx="10369296" cy="4315968"/>
          </a:xfrm>
        </p:spPr>
        <p:txBody>
          <a:bodyPr numCol="2">
            <a:normAutofit fontScale="25000" lnSpcReduction="20000"/>
          </a:bodyPr>
          <a:lstStyle/>
          <a:p>
            <a:pPr marL="274320" lvl="1" indent="-2743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9600" b="1" dirty="0">
                <a:latin typeface="+mj-lt"/>
              </a:rPr>
              <a:t>aviation and aerospace </a:t>
            </a:r>
          </a:p>
          <a:p>
            <a:pPr marL="274320" lvl="1" indent="-2743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9600" b="1" dirty="0">
                <a:latin typeface="+mj-lt"/>
              </a:rPr>
              <a:t>trucking and shipping</a:t>
            </a:r>
          </a:p>
          <a:p>
            <a:pPr marL="274320" lvl="1" indent="-2743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9600" b="1" dirty="0">
                <a:latin typeface="+mj-lt"/>
              </a:rPr>
              <a:t>fleet management</a:t>
            </a:r>
          </a:p>
          <a:p>
            <a:pPr marL="274320" lvl="1" indent="-2743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9600" b="1" dirty="0">
                <a:latin typeface="+mj-lt"/>
              </a:rPr>
              <a:t>railroads</a:t>
            </a:r>
          </a:p>
          <a:p>
            <a:pPr marL="274320" lvl="1" indent="-2743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9600" b="1" dirty="0">
                <a:latin typeface="+mj-lt"/>
              </a:rPr>
              <a:t>fishing and boating</a:t>
            </a:r>
          </a:p>
          <a:p>
            <a:pPr marL="274320" lvl="1" indent="-2743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9600" b="1" dirty="0">
                <a:latin typeface="+mj-lt"/>
              </a:rPr>
              <a:t>surveying and mapping</a:t>
            </a:r>
          </a:p>
          <a:p>
            <a:pPr marL="274320" lvl="1" indent="-2743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9600" b="1" dirty="0">
                <a:latin typeface="+mj-lt"/>
              </a:rPr>
              <a:t>agriculture and forestry</a:t>
            </a:r>
          </a:p>
          <a:p>
            <a:pPr marL="274320" lvl="1" indent="-2743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9600" b="1" dirty="0">
                <a:latin typeface="+mj-lt"/>
              </a:rPr>
              <a:t>mining and oil exploration</a:t>
            </a:r>
          </a:p>
          <a:p>
            <a:pPr marL="274320" lvl="1" indent="-2743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9600" b="1" dirty="0">
                <a:latin typeface="+mj-lt"/>
              </a:rPr>
              <a:t>grading and construction</a:t>
            </a:r>
          </a:p>
          <a:p>
            <a:pPr marL="274320" lvl="1" indent="-2743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9600" b="1" dirty="0">
                <a:latin typeface="+mj-lt"/>
              </a:rPr>
              <a:t>environmental protection</a:t>
            </a:r>
          </a:p>
          <a:p>
            <a:pPr marL="274320" lvl="1" indent="-2743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9600" b="1" dirty="0">
                <a:latin typeface="+mj-lt"/>
              </a:rPr>
              <a:t>earthquake monitoring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9600" b="1" dirty="0">
              <a:latin typeface="+mj-lt"/>
            </a:endParaRPr>
          </a:p>
          <a:p>
            <a:pPr marL="274320" lvl="1" indent="-2743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9600" b="1" dirty="0">
                <a:latin typeface="+mj-lt"/>
              </a:rPr>
              <a:t>wildlife management</a:t>
            </a:r>
          </a:p>
          <a:p>
            <a:pPr marL="274320" lvl="1" indent="-2743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9600" b="1" dirty="0">
                <a:latin typeface="+mj-lt"/>
              </a:rPr>
              <a:t>recreation (golf, hiking, running)</a:t>
            </a:r>
          </a:p>
          <a:p>
            <a:pPr marL="274320" lvl="1" indent="-2743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9600" b="1" dirty="0">
                <a:latin typeface="+mj-lt"/>
              </a:rPr>
              <a:t>law enforcement (tracking stolen items, monitoring probationers, parolees)</a:t>
            </a:r>
          </a:p>
          <a:p>
            <a:pPr marL="274320" lvl="1" indent="-2743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9600" b="1" dirty="0">
                <a:latin typeface="+mj-lt"/>
              </a:rPr>
              <a:t>emergency response</a:t>
            </a:r>
          </a:p>
          <a:p>
            <a:pPr marL="274320" lvl="1" indent="-2743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9600" b="1" dirty="0">
                <a:latin typeface="+mj-lt"/>
              </a:rPr>
              <a:t>monitoring pets, children, Alzheimer’s patients</a:t>
            </a:r>
          </a:p>
          <a:p>
            <a:pPr marL="274320" lvl="1" indent="-2743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9600" b="1" dirty="0">
                <a:latin typeface="+mj-lt"/>
              </a:rPr>
              <a:t>telecommunications and data systems </a:t>
            </a:r>
          </a:p>
          <a:p>
            <a:pPr marL="274320" lvl="1" indent="-2743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9600" b="1" dirty="0">
                <a:latin typeface="+mj-lt"/>
              </a:rPr>
              <a:t>banking and financial networks</a:t>
            </a:r>
          </a:p>
          <a:p>
            <a:pPr marL="274320" lvl="1" indent="-2743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9600" b="1" dirty="0">
                <a:latin typeface="+mj-lt"/>
              </a:rPr>
              <a:t>electric power grids</a:t>
            </a:r>
          </a:p>
          <a:p>
            <a:pPr marL="274320" lvl="1" indent="-2743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9600" b="1" dirty="0">
                <a:latin typeface="+mj-lt"/>
              </a:rPr>
              <a:t>location-based services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319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5400" b="1" dirty="0"/>
              <a:t>Civilian, scientific, and commercial activities that use GPS</a:t>
            </a:r>
            <a:r>
              <a:rPr lang="en-US" b="1" dirty="0"/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525" y="3158470"/>
            <a:ext cx="2819590" cy="2129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427244" y="5351637"/>
            <a:ext cx="2667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By Leica Geosystems AG </a:t>
            </a:r>
          </a:p>
          <a:p>
            <a:pPr algn="r"/>
            <a:r>
              <a:rPr lang="en-US" dirty="0"/>
              <a:t>– Wikipedia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1928" y="2972260"/>
            <a:ext cx="2547224" cy="2209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38749" y="5351934"/>
            <a:ext cx="3317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By Jérémy-</a:t>
            </a:r>
            <a:r>
              <a:rPr lang="en-US" dirty="0" err="1"/>
              <a:t>Günther</a:t>
            </a:r>
            <a:r>
              <a:rPr lang="en-US" dirty="0"/>
              <a:t>-Heinz Jähnick </a:t>
            </a:r>
          </a:p>
          <a:p>
            <a:pPr algn="r"/>
            <a:r>
              <a:rPr lang="en-US" dirty="0"/>
              <a:t>- Wikimedia Commons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58200" y="5351636"/>
            <a:ext cx="2659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By Yann Forget</a:t>
            </a:r>
          </a:p>
          <a:p>
            <a:pPr algn="r"/>
            <a:r>
              <a:rPr lang="en-US" dirty="0"/>
              <a:t>-Wikimedia Commons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1964" y="1905000"/>
            <a:ext cx="3002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Monitoring physical structures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023526" y="1905000"/>
            <a:ext cx="2272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Precise </a:t>
            </a:r>
          </a:p>
          <a:p>
            <a:r>
              <a:rPr lang="en-US" sz="2800" b="1" dirty="0"/>
              <a:t>timing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94417" y="1905000"/>
            <a:ext cx="2628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Monitoring people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162"/>
          <a:stretch/>
        </p:blipFill>
        <p:spPr>
          <a:xfrm>
            <a:off x="9011803" y="3003681"/>
            <a:ext cx="1998868" cy="2254119"/>
          </a:xfrm>
          <a:prstGeom prst="rect">
            <a:avLst/>
          </a:prstGeom>
          <a:ln w="635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51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Economic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9" y="2228850"/>
            <a:ext cx="10320790" cy="3640243"/>
          </a:xfrm>
        </p:spPr>
        <p:txBody>
          <a:bodyPr>
            <a:normAutofit/>
          </a:bodyPr>
          <a:lstStyle/>
          <a:p>
            <a:pPr marL="274320" indent="-274320">
              <a:lnSpc>
                <a:spcPct val="80000"/>
              </a:lnSpc>
              <a:spcAft>
                <a:spcPts val="1200"/>
              </a:spcAft>
              <a:buFont typeface="Wingdings" charset="2"/>
              <a:buChar char="§"/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2019 RTI International Study commissioned by NIST.</a:t>
            </a:r>
          </a:p>
          <a:p>
            <a:pPr marL="274320" indent="-274320">
              <a:lnSpc>
                <a:spcPct val="80000"/>
              </a:lnSpc>
              <a:spcAft>
                <a:spcPts val="1200"/>
              </a:spcAft>
              <a:buFont typeface="Wingdings" charset="2"/>
              <a:buChar char="§"/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10 key industries have generated $1.4T of benefit. About 90% has been after 2010.</a:t>
            </a:r>
          </a:p>
          <a:p>
            <a:pPr marL="274320" indent="-274320">
              <a:lnSpc>
                <a:spcPct val="80000"/>
              </a:lnSpc>
              <a:spcAft>
                <a:spcPts val="1200"/>
              </a:spcAft>
              <a:buFont typeface="Wingdings" charset="2"/>
              <a:buChar char="§"/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GPS outage could have an impact of $1B  per day. If the outage occurred during critical planting seasons for farmers, the impact could be as high as $45B.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000" dirty="0">
              <a:latin typeface="+mj-lt"/>
            </a:endParaRPr>
          </a:p>
          <a:p>
            <a:pPr lvl="3" indent="-347472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lvl="3" indent="-347472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lvl="3" indent="-347472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08303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9863"/>
            <a:ext cx="10058400" cy="1166537"/>
          </a:xfrm>
        </p:spPr>
        <p:txBody>
          <a:bodyPr/>
          <a:lstStyle/>
          <a:p>
            <a:r>
              <a:rPr lang="en-US" b="1" dirty="0"/>
              <a:t>GPS as a dual-use, military-civilian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2" y="2006918"/>
            <a:ext cx="5116352" cy="736282"/>
          </a:xfrm>
        </p:spPr>
        <p:txBody>
          <a:bodyPr/>
          <a:lstStyle/>
          <a:p>
            <a:pPr algn="ctr"/>
            <a:r>
              <a:rPr lang="en-US" sz="2800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Advantages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0101" y="2794000"/>
            <a:ext cx="5014912" cy="3378200"/>
          </a:xfrm>
        </p:spPr>
        <p:txBody>
          <a:bodyPr>
            <a:noAutofit/>
          </a:bodyPr>
          <a:lstStyle/>
          <a:p>
            <a:pPr marL="274320" indent="-274320"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dirty="0"/>
              <a:t>Military status enhances likelihood of sustained funding </a:t>
            </a:r>
          </a:p>
          <a:p>
            <a:pPr marL="274320" indent="-274320"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dirty="0"/>
              <a:t>A separate civilian system would still require military protection</a:t>
            </a:r>
          </a:p>
          <a:p>
            <a:pPr marL="274320" indent="-274320"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dirty="0"/>
              <a:t>Security drives development. GPS more secure than Internet.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16453" y="2006918"/>
            <a:ext cx="5239227" cy="736282"/>
          </a:xfrm>
        </p:spPr>
        <p:txBody>
          <a:bodyPr>
            <a:normAutofit/>
          </a:bodyPr>
          <a:lstStyle/>
          <a:p>
            <a:pPr algn="ctr"/>
            <a:r>
              <a:rPr lang="en-US" sz="2800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Challenges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5041" y="2794000"/>
            <a:ext cx="5775959" cy="3378200"/>
          </a:xfrm>
        </p:spPr>
        <p:txBody>
          <a:bodyPr>
            <a:normAutofit/>
          </a:bodyPr>
          <a:lstStyle/>
          <a:p>
            <a:pPr marL="274320" indent="-274320"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dirty="0"/>
              <a:t>Military status reduces public awareness of GPS and civilian policy issues</a:t>
            </a:r>
          </a:p>
          <a:p>
            <a:pPr marL="274320" indent="-274320"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dirty="0"/>
              <a:t>Civilian and military needs and objectives may differ or conflict</a:t>
            </a:r>
          </a:p>
          <a:p>
            <a:pPr marL="274320" indent="-274320"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dirty="0"/>
              <a:t>National security strategy must factor loss of a public utility, not merely a military asset</a:t>
            </a:r>
          </a:p>
        </p:txBody>
      </p:sp>
    </p:spTree>
    <p:extLst>
      <p:ext uri="{BB962C8B-B14F-4D97-AF65-F5344CB8AC3E}">
        <p14:creationId xmlns:p14="http://schemas.microsoft.com/office/powerpoint/2010/main" val="2116815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22741"/>
          </a:xfrm>
        </p:spPr>
        <p:txBody>
          <a:bodyPr/>
          <a:lstStyle/>
          <a:p>
            <a:r>
              <a:rPr lang="en-US" b="1" dirty="0"/>
              <a:t>Major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513" y="1609344"/>
            <a:ext cx="10772775" cy="4498848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Wingdings" charset="2"/>
              <a:buChar char="§"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Space tracking led directly to satellite navigation/GPS 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Wingdings" charset="2"/>
              <a:buChar char="§"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GPS is the most important navigational advance since John Harrison invented the marine chronometer (~1761)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Wingdings" charset="2"/>
              <a:buChar char="§"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Positioning, Navigation &amp; Timing (PNT) are now critical to commerce and daily civilian life, making GPS a vital public utility for users worldwide</a:t>
            </a:r>
          </a:p>
        </p:txBody>
      </p:sp>
    </p:spTree>
    <p:extLst>
      <p:ext uri="{BB962C8B-B14F-4D97-AF65-F5344CB8AC3E}">
        <p14:creationId xmlns:p14="http://schemas.microsoft.com/office/powerpoint/2010/main" val="2974521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28502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GPS is Easy to Hack, and the US Has no Backup – Scientific American, December 1. 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880" y="1845734"/>
            <a:ext cx="7227570" cy="4023360"/>
          </a:xfrm>
        </p:spPr>
        <p:txBody>
          <a:bodyPr>
            <a:normAutofit/>
          </a:bodyPr>
          <a:lstStyle/>
          <a:p>
            <a:endParaRPr lang="en-US" sz="2400" dirty="0">
              <a:latin typeface="+mj-lt"/>
            </a:endParaRPr>
          </a:p>
          <a:p>
            <a:pPr marL="274320" indent="-27432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</a:rPr>
              <a:t>Signal is easy to jam – drown out with meaningless noise</a:t>
            </a:r>
          </a:p>
          <a:p>
            <a:pPr marL="274320" indent="-27432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</a:rPr>
              <a:t>Easy to spoof – stronger “false” signal </a:t>
            </a:r>
          </a:p>
          <a:p>
            <a:pPr marL="274320" indent="-27432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</a:rPr>
              <a:t>1997 James Bond film “Tomorrow Never Dies”</a:t>
            </a:r>
          </a:p>
          <a:p>
            <a:pPr marL="274320" indent="-27432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</a:rPr>
              <a:t>2004 Presidential directive to build a backup</a:t>
            </a:r>
          </a:p>
          <a:p>
            <a:pPr marL="274320" indent="-27432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</a:rPr>
              <a:t>Solution – </a:t>
            </a:r>
            <a:r>
              <a:rPr lang="en-US" sz="2800" b="1" dirty="0" err="1">
                <a:latin typeface="+mj-lt"/>
              </a:rPr>
              <a:t>eLoran</a:t>
            </a:r>
            <a:r>
              <a:rPr lang="en-US" sz="2800" b="1" dirty="0">
                <a:latin typeface="+mj-lt"/>
              </a:rPr>
              <a:t> </a:t>
            </a:r>
          </a:p>
          <a:p>
            <a:pPr marL="274320" indent="-27432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800" b="1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25B6E9-ECFA-4CD8-BC40-7EE1B0C2C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1574084"/>
            <a:ext cx="325755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555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285022"/>
          </a:xfrm>
        </p:spPr>
        <p:txBody>
          <a:bodyPr>
            <a:normAutofit/>
          </a:bodyPr>
          <a:lstStyle/>
          <a:p>
            <a:r>
              <a:rPr lang="en-US" b="1" dirty="0"/>
              <a:t>Enhanced Loran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880" y="1845734"/>
            <a:ext cx="7227570" cy="4023360"/>
          </a:xfrm>
        </p:spPr>
        <p:txBody>
          <a:bodyPr>
            <a:normAutofit/>
          </a:bodyPr>
          <a:lstStyle/>
          <a:p>
            <a:endParaRPr lang="en-US" sz="2400" dirty="0">
              <a:latin typeface="+mj-lt"/>
            </a:endParaRPr>
          </a:p>
          <a:p>
            <a:pPr marL="274320" indent="-27432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</a:rPr>
              <a:t>Operates in the 90-110 kHz frequency band</a:t>
            </a:r>
          </a:p>
          <a:p>
            <a:pPr marL="274320" indent="-27432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</a:rPr>
              <a:t>Builds on Loran-C</a:t>
            </a:r>
          </a:p>
          <a:p>
            <a:pPr marL="274320" indent="-27432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</a:rPr>
              <a:t>Has been implemented in China, Russia and Western Europe</a:t>
            </a:r>
          </a:p>
          <a:p>
            <a:pPr marL="274320" indent="-27432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</a:rPr>
              <a:t>Develop improved inertial navigation</a:t>
            </a: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615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880" y="2356486"/>
            <a:ext cx="7284719" cy="3512607"/>
          </a:xfrm>
        </p:spPr>
        <p:txBody>
          <a:bodyPr>
            <a:normAutofit/>
          </a:bodyPr>
          <a:lstStyle/>
          <a:p>
            <a:pPr marL="274320" indent="-27432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800" b="1" dirty="0">
              <a:latin typeface="+mj-lt"/>
            </a:endParaRPr>
          </a:p>
          <a:p>
            <a:pPr marL="274320" indent="-27432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</a:rPr>
              <a:t>GPS is an indispensable military asset</a:t>
            </a:r>
          </a:p>
          <a:p>
            <a:pPr marL="274320" indent="-27432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</a:rPr>
              <a:t>GPS is a vital public utility</a:t>
            </a:r>
          </a:p>
          <a:p>
            <a:pPr marL="274320" indent="-27432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j-lt"/>
              </a:rPr>
              <a:t>Civilians cannot afford to take GPS for granted, and broader public policy engagement is needed</a:t>
            </a:r>
            <a:endParaRPr lang="en-US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762" y="2356486"/>
            <a:ext cx="2780510" cy="2780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503762" y="5334000"/>
            <a:ext cx="2780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Credit: U.S. Government, gps.gov</a:t>
            </a:r>
          </a:p>
        </p:txBody>
      </p:sp>
    </p:spTree>
    <p:extLst>
      <p:ext uri="{BB962C8B-B14F-4D97-AF65-F5344CB8AC3E}">
        <p14:creationId xmlns:p14="http://schemas.microsoft.com/office/powerpoint/2010/main" val="210961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Test Your GPS IQ:  True of False?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972538"/>
            <a:ext cx="10972800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Clr>
                <a:srgbClr val="DC7F0F"/>
              </a:buClr>
              <a:buAutoNum type="arabicPeriod"/>
            </a:pPr>
            <a:r>
              <a:rPr lang="en-US" sz="3000" b="1" dirty="0">
                <a:latin typeface="+mj-lt"/>
              </a:rPr>
              <a:t>DARPA invented GPS.</a:t>
            </a:r>
          </a:p>
          <a:p>
            <a:pPr marL="514350" indent="-514350">
              <a:lnSpc>
                <a:spcPct val="150000"/>
              </a:lnSpc>
              <a:buClr>
                <a:srgbClr val="DC7F0F"/>
              </a:buClr>
              <a:buAutoNum type="arabicPeriod"/>
            </a:pPr>
            <a:r>
              <a:rPr lang="en-US" sz="3000" b="1" dirty="0">
                <a:latin typeface="+mj-lt"/>
              </a:rPr>
              <a:t>Ronald Reagan declassified GPS for civilian use in 1983. </a:t>
            </a:r>
          </a:p>
          <a:p>
            <a:pPr marL="514350" indent="-514350">
              <a:lnSpc>
                <a:spcPct val="150000"/>
              </a:lnSpc>
              <a:buClr>
                <a:srgbClr val="DC7F0F"/>
              </a:buClr>
              <a:buAutoNum type="arabicPeriod"/>
            </a:pPr>
            <a:r>
              <a:rPr lang="en-US" sz="3000" b="1" dirty="0">
                <a:latin typeface="+mj-lt"/>
              </a:rPr>
              <a:t>Global synchronized time was an unexpected consequence of GPS.</a:t>
            </a:r>
          </a:p>
          <a:p>
            <a:pPr marL="514350" indent="-514350">
              <a:lnSpc>
                <a:spcPct val="150000"/>
              </a:lnSpc>
              <a:buClr>
                <a:srgbClr val="DC7F0F"/>
              </a:buClr>
              <a:buAutoNum type="arabicPeriod"/>
            </a:pPr>
            <a:r>
              <a:rPr lang="en-US" sz="3000" b="1" dirty="0">
                <a:latin typeface="+mj-lt"/>
              </a:rPr>
              <a:t>The U.S. government alters GPS signals during terrorist alerts.</a:t>
            </a:r>
          </a:p>
          <a:p>
            <a:pPr marL="514350" indent="-514350">
              <a:lnSpc>
                <a:spcPct val="150000"/>
              </a:lnSpc>
              <a:buClr>
                <a:srgbClr val="DC7F0F"/>
              </a:buClr>
              <a:buAutoNum type="arabicPeriod"/>
            </a:pPr>
            <a:r>
              <a:rPr lang="en-US" sz="3000" b="1" dirty="0">
                <a:latin typeface="+mj-lt"/>
              </a:rPr>
              <a:t>The number of users today threatens to overwhelm GPS capacity.</a:t>
            </a:r>
          </a:p>
          <a:p>
            <a:pPr>
              <a:buClr>
                <a:srgbClr val="DC7F0F"/>
              </a:buClr>
            </a:pP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93300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30234"/>
            <a:ext cx="7558085" cy="434033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201168" lvl="1" indent="0" algn="ctr">
              <a:buNone/>
            </a:pPr>
            <a:endParaRPr lang="en-US" sz="2400" dirty="0">
              <a:latin typeface="+mj-lt"/>
            </a:endParaRPr>
          </a:p>
          <a:p>
            <a:pPr marL="201168" lvl="1" indent="0" algn="ctr">
              <a:buNone/>
            </a:pPr>
            <a:endParaRPr lang="en-US" sz="2400" b="1" dirty="0">
              <a:latin typeface="+mj-lt"/>
            </a:endParaRPr>
          </a:p>
          <a:p>
            <a:pPr marL="201168" lvl="1" indent="0" algn="ctr">
              <a:buNone/>
            </a:pPr>
            <a:endParaRPr lang="en-US" sz="2400" b="1" dirty="0">
              <a:latin typeface="+mj-lt"/>
            </a:endParaRPr>
          </a:p>
          <a:p>
            <a:pPr marL="201168" lvl="1" indent="0" algn="ctr">
              <a:buNone/>
            </a:pPr>
            <a:endParaRPr lang="en-US" sz="2400" b="1" dirty="0">
              <a:latin typeface="+mj-lt"/>
            </a:endParaRPr>
          </a:p>
          <a:p>
            <a:pPr marL="201168" lvl="1" indent="0" algn="ctr">
              <a:buNone/>
            </a:pPr>
            <a:r>
              <a:rPr lang="en-US" sz="6000" b="1" dirty="0">
                <a:latin typeface="+mj-lt"/>
              </a:rPr>
              <a:t>Questions?</a:t>
            </a:r>
            <a:endParaRPr lang="en-US" sz="60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037" y="812800"/>
            <a:ext cx="32131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85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Test Your GPS IQ: True of False?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972538"/>
            <a:ext cx="10972800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Clr>
                <a:srgbClr val="DC7F0F"/>
              </a:buClr>
              <a:buAutoNum type="arabicPeriod"/>
            </a:pPr>
            <a:r>
              <a:rPr lang="en-US" sz="3000" b="1" dirty="0">
                <a:latin typeface="+mj-lt"/>
              </a:rPr>
              <a:t>DARPA invented GPS.</a:t>
            </a:r>
          </a:p>
          <a:p>
            <a:pPr marL="514350" indent="-514350">
              <a:lnSpc>
                <a:spcPct val="150000"/>
              </a:lnSpc>
              <a:buClr>
                <a:srgbClr val="DC7F0F"/>
              </a:buClr>
              <a:buAutoNum type="arabicPeriod"/>
            </a:pPr>
            <a:r>
              <a:rPr lang="en-US" sz="3000" b="1" dirty="0">
                <a:latin typeface="+mj-lt"/>
              </a:rPr>
              <a:t>Ronald Reagan declassified GPS for civilian use in 1983. </a:t>
            </a:r>
          </a:p>
          <a:p>
            <a:pPr marL="514350" indent="-514350">
              <a:lnSpc>
                <a:spcPct val="150000"/>
              </a:lnSpc>
              <a:buClr>
                <a:srgbClr val="DC7F0F"/>
              </a:buClr>
              <a:buAutoNum type="arabicPeriod"/>
            </a:pPr>
            <a:r>
              <a:rPr lang="en-US" sz="3000" b="1" dirty="0">
                <a:latin typeface="+mj-lt"/>
              </a:rPr>
              <a:t>Global synchronized time was an unexpected consequence of GPS.</a:t>
            </a:r>
          </a:p>
          <a:p>
            <a:pPr marL="514350" indent="-514350">
              <a:lnSpc>
                <a:spcPct val="150000"/>
              </a:lnSpc>
              <a:buClr>
                <a:srgbClr val="DC7F0F"/>
              </a:buClr>
              <a:buAutoNum type="arabicPeriod"/>
            </a:pPr>
            <a:r>
              <a:rPr lang="en-US" sz="3000" b="1" dirty="0">
                <a:latin typeface="+mj-lt"/>
              </a:rPr>
              <a:t>The U.S. government alters GPS signals during terrorist alerts.</a:t>
            </a:r>
          </a:p>
          <a:p>
            <a:pPr marL="514350" indent="-514350">
              <a:lnSpc>
                <a:spcPct val="150000"/>
              </a:lnSpc>
              <a:buClr>
                <a:srgbClr val="DC7F0F"/>
              </a:buClr>
              <a:buAutoNum type="arabicPeriod"/>
            </a:pPr>
            <a:r>
              <a:rPr lang="en-US" sz="3000" b="1" dirty="0">
                <a:latin typeface="+mj-lt"/>
              </a:rPr>
              <a:t>The number of users today threatens to overwhelm GPS capacity.</a:t>
            </a:r>
          </a:p>
          <a:p>
            <a:pPr>
              <a:buClr>
                <a:srgbClr val="DC7F0F"/>
              </a:buClr>
            </a:pP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Presentation Overview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9775" y="1737360"/>
            <a:ext cx="108734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DC7F0F"/>
              </a:buClr>
              <a:buFont typeface="Wingdings" charset="2"/>
              <a:buChar char="§"/>
            </a:pPr>
            <a:endParaRPr lang="en-US" sz="1400" b="1" dirty="0">
              <a:latin typeface="+mj-lt"/>
            </a:endParaRPr>
          </a:p>
          <a:p>
            <a:pPr marL="457200" indent="-457200">
              <a:buClr>
                <a:srgbClr val="DC7F0F"/>
              </a:buClr>
              <a:buFont typeface="Wingdings" charset="2"/>
              <a:buChar char="§"/>
            </a:pPr>
            <a:r>
              <a:rPr lang="en-US" sz="2800" b="1" dirty="0">
                <a:latin typeface="+mj-lt"/>
              </a:rPr>
              <a:t>GPS, a technology invented in U.S. military laboratories, revolutionized war-fighting weapons, tactics and strategy.</a:t>
            </a:r>
          </a:p>
          <a:p>
            <a:endParaRPr lang="en-US" sz="1400" b="1" dirty="0">
              <a:latin typeface="+mj-lt"/>
            </a:endParaRPr>
          </a:p>
          <a:p>
            <a:pPr marL="457200" indent="-457200">
              <a:buClr>
                <a:srgbClr val="DC7F0F"/>
              </a:buClr>
              <a:buFont typeface="Wingdings" charset="2"/>
              <a:buChar char="§"/>
            </a:pPr>
            <a:r>
              <a:rPr lang="en-US" sz="2800" b="1" dirty="0">
                <a:latin typeface="+mj-lt"/>
              </a:rPr>
              <a:t>Contrary to common misconceptions, GPS development envisioned non-military uses from the start.</a:t>
            </a:r>
          </a:p>
          <a:p>
            <a:endParaRPr lang="en-US" sz="1400" b="1" dirty="0">
              <a:latin typeface="+mj-lt"/>
            </a:endParaRPr>
          </a:p>
          <a:p>
            <a:pPr marL="457200" indent="-457200">
              <a:buClr>
                <a:srgbClr val="DC7F0F"/>
              </a:buClr>
              <a:buFont typeface="Wingdings" charset="2"/>
              <a:buChar char="§"/>
            </a:pPr>
            <a:r>
              <a:rPr lang="en-US" sz="2800" b="1" dirty="0">
                <a:latin typeface="+mj-lt"/>
              </a:rPr>
              <a:t>GPS spawned complementary/competing systems worldwide and became integral to commercial, scientific and civilian activities.</a:t>
            </a:r>
          </a:p>
          <a:p>
            <a:endParaRPr lang="en-US" sz="1400" b="1" dirty="0">
              <a:latin typeface="+mj-lt"/>
            </a:endParaRPr>
          </a:p>
          <a:p>
            <a:pPr marL="457200" indent="-457200">
              <a:buClr>
                <a:srgbClr val="DC7F0F"/>
              </a:buClr>
              <a:buFont typeface="Wingdings" charset="2"/>
              <a:buChar char="§"/>
            </a:pPr>
            <a:r>
              <a:rPr lang="en-US" sz="2800" b="1" dirty="0">
                <a:latin typeface="+mj-lt"/>
              </a:rPr>
              <a:t>Its global impact today is greater than most people realize, and GPS has become an unseen but critical component of modern infrastructure.</a:t>
            </a:r>
          </a:p>
        </p:txBody>
      </p:sp>
    </p:spTree>
    <p:extLst>
      <p:ext uri="{BB962C8B-B14F-4D97-AF65-F5344CB8AC3E}">
        <p14:creationId xmlns:p14="http://schemas.microsoft.com/office/powerpoint/2010/main" val="1754181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99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9930" y="594176"/>
            <a:ext cx="7261499" cy="55347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>
            <a:spAutoFit/>
          </a:bodyPr>
          <a:lstStyle/>
          <a:p>
            <a:pPr algn="ctr">
              <a:lnSpc>
                <a:spcPct val="250000"/>
              </a:lnSpc>
              <a:spcAft>
                <a:spcPts val="1200"/>
              </a:spcAft>
            </a:pPr>
            <a:r>
              <a:rPr lang="en-US" sz="3200" b="1" dirty="0"/>
              <a:t>Roger L. Easton (1921-2014)</a:t>
            </a:r>
          </a:p>
          <a:p>
            <a:pPr marL="914400" lvl="3" indent="-4572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2800" dirty="0"/>
              <a:t>Naval Research Lab:  1943-1980</a:t>
            </a:r>
          </a:p>
          <a:p>
            <a:pPr marL="914400" lvl="3" indent="-4572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2800" dirty="0"/>
              <a:t>Conceived Timation: 1964</a:t>
            </a:r>
          </a:p>
          <a:p>
            <a:pPr marL="914400" lvl="3" indent="-4572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2800" dirty="0"/>
              <a:t>Distinguished Civilian Service Award: 1960</a:t>
            </a:r>
          </a:p>
          <a:p>
            <a:pPr marL="914400" lvl="3" indent="-4572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2800" dirty="0"/>
              <a:t>National Medal of Technology: 2004</a:t>
            </a:r>
          </a:p>
          <a:p>
            <a:pPr marL="914400" lvl="3" indent="-4572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2800" dirty="0"/>
              <a:t>Inventors Hall of Fame: 2010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pic>
        <p:nvPicPr>
          <p:cNvPr id="5" name="Picture 4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 rot="5400000">
            <a:off x="564354" y="1621637"/>
            <a:ext cx="4471990" cy="3371850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349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471692"/>
            <a:ext cx="100584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December 6, 1957</a:t>
            </a:r>
          </a:p>
          <a:p>
            <a:r>
              <a:rPr lang="en-US" sz="2400" b="1" dirty="0"/>
              <a:t>Vanguard TV-3 explodes on takeoff</a:t>
            </a:r>
          </a:p>
          <a:p>
            <a:endParaRPr lang="en-US" sz="2400" b="1" dirty="0"/>
          </a:p>
        </p:txBody>
      </p:sp>
      <p:pic>
        <p:nvPicPr>
          <p:cNvPr id="2" name="Content Placeholder 3" descr="Vanguard_rocket_explod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1282" y="1343287"/>
            <a:ext cx="3210847" cy="400050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372600" y="490460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Credit: Richard D. Easton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5209322"/>
            <a:ext cx="6408751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400" b="1" dirty="0"/>
              <a:t>Vanguard TV-3 satellite survived. </a:t>
            </a:r>
          </a:p>
          <a:p>
            <a:pPr algn="r">
              <a:lnSpc>
                <a:spcPts val="2800"/>
              </a:lnSpc>
            </a:pPr>
            <a:r>
              <a:rPr lang="en-US" sz="2400" b="1" dirty="0"/>
              <a:t>On display at the National Air &amp; Space Museum.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723901"/>
            <a:ext cx="403860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79137181-B7E1-43F8-873B-80826E18F5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764" y="1837601"/>
            <a:ext cx="4267200" cy="253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4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29" y="381479"/>
            <a:ext cx="5541974" cy="1480458"/>
          </a:xfrm>
          <a:solidFill>
            <a:schemeClr val="bg1"/>
          </a:solidFill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tx1"/>
                </a:solidFill>
                <a:latin typeface="+mn-lt"/>
              </a:rPr>
              <a:t>March 17, 1958</a:t>
            </a:r>
            <a:br>
              <a:rPr lang="en-US" sz="3200" b="1" dirty="0">
                <a:solidFill>
                  <a:schemeClr val="tx1"/>
                </a:solidFill>
                <a:latin typeface="+mn-lt"/>
              </a:rPr>
            </a:br>
            <a:r>
              <a:rPr lang="en-US" sz="2400" b="1" dirty="0">
                <a:solidFill>
                  <a:schemeClr val="tx1"/>
                </a:solidFill>
                <a:latin typeface="+mn-lt"/>
              </a:rPr>
              <a:t>Vanguard 1  lifts off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2625" y="1402190"/>
            <a:ext cx="5054945" cy="3493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129" y="1402190"/>
            <a:ext cx="27432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102625" y="5417423"/>
            <a:ext cx="5053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/>
              <a:t>Easton children at home gathered around the Vanguard 1 satellite shortly before its launch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1074" y="5417423"/>
            <a:ext cx="392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Vanguard I, still orbiting, is the oldest man-made object in space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9240" y="5023907"/>
            <a:ext cx="2532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Credit: NRL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22803" y="5055655"/>
            <a:ext cx="2532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Credit: Easton family photo</a:t>
            </a:r>
          </a:p>
        </p:txBody>
      </p:sp>
    </p:spTree>
    <p:extLst>
      <p:ext uri="{BB962C8B-B14F-4D97-AF65-F5344CB8AC3E}">
        <p14:creationId xmlns:p14="http://schemas.microsoft.com/office/powerpoint/2010/main" val="362245052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71386E047FDC43B6B9217CF3AA2754" ma:contentTypeVersion="10" ma:contentTypeDescription="Create a new document." ma:contentTypeScope="" ma:versionID="577442baafec8c31695e5eb0b8bc6780">
  <xsd:schema xmlns:xsd="http://www.w3.org/2001/XMLSchema" xmlns:xs="http://www.w3.org/2001/XMLSchema" xmlns:p="http://schemas.microsoft.com/office/2006/metadata/properties" xmlns:ns3="477c5702-cef7-4a18-8e69-48ad0545646e" targetNamespace="http://schemas.microsoft.com/office/2006/metadata/properties" ma:root="true" ma:fieldsID="7d10d26f5382cf5c689944a93d4969de" ns3:_="">
    <xsd:import namespace="477c5702-cef7-4a18-8e69-48ad054564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7c5702-cef7-4a18-8e69-48ad054564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A3A8F5C-5659-4A49-9467-E867118C31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7c5702-cef7-4a18-8e69-48ad054564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19A207-C51B-4E17-AA57-48A8F95CC3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5272F4-A2EF-45B9-A253-9CF116D7D70F}">
  <ds:schemaRefs>
    <ds:schemaRef ds:uri="http://www.w3.org/XML/1998/namespace"/>
    <ds:schemaRef ds:uri="http://purl.org/dc/terms/"/>
    <ds:schemaRef ds:uri="477c5702-cef7-4a18-8e69-48ad0545646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136326</TotalTime>
  <Words>2652</Words>
  <Application>Microsoft Office PowerPoint</Application>
  <PresentationFormat>Widescreen</PresentationFormat>
  <Paragraphs>406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Bold</vt:lpstr>
      <vt:lpstr>Calibri Light</vt:lpstr>
      <vt:lpstr>Courier New</vt:lpstr>
      <vt:lpstr>Wingdings</vt:lpstr>
      <vt:lpstr>Retrospect</vt:lpstr>
      <vt:lpstr>                On the History, Threats, and Future Outlook of GPS </vt:lpstr>
      <vt:lpstr>Scope of book</vt:lpstr>
      <vt:lpstr>Why did we write this book?</vt:lpstr>
      <vt:lpstr>Major takeaways</vt:lpstr>
      <vt:lpstr>Test Your GPS IQ: True of False?</vt:lpstr>
      <vt:lpstr>Presentation Overview</vt:lpstr>
      <vt:lpstr>PowerPoint Presentation</vt:lpstr>
      <vt:lpstr>PowerPoint Presentation</vt:lpstr>
      <vt:lpstr>March 17, 1958 Vanguard 1  lifts off</vt:lpstr>
      <vt:lpstr>PowerPoint Presentation</vt:lpstr>
      <vt:lpstr>The path to satellite navigation </vt:lpstr>
      <vt:lpstr>Navigation precision a century ago</vt:lpstr>
      <vt:lpstr>Foresight</vt:lpstr>
      <vt:lpstr>The path to satellite navigation</vt:lpstr>
      <vt:lpstr>The path to satellite navigation</vt:lpstr>
      <vt:lpstr>PowerPoint Presentation</vt:lpstr>
      <vt:lpstr>PowerPoint Presentation</vt:lpstr>
      <vt:lpstr>The path to GPS</vt:lpstr>
      <vt:lpstr>The path to GPS</vt:lpstr>
      <vt:lpstr>‘The Time Web’</vt:lpstr>
      <vt:lpstr>From Timation to GPS</vt:lpstr>
      <vt:lpstr> Capability of GNSS receivers</vt:lpstr>
      <vt:lpstr> Supported constellations by receivers</vt:lpstr>
      <vt:lpstr>PowerPoint Presentation</vt:lpstr>
      <vt:lpstr>GPS civilian debut: land surveying, 1982</vt:lpstr>
      <vt:lpstr>Soviets shoot down KAL 007,  Sept. 1, 1983</vt:lpstr>
      <vt:lpstr>Challenger explosion,  Jan. 28, 1986</vt:lpstr>
      <vt:lpstr>GPS military debut: Persian Gulf War, 1990-91</vt:lpstr>
      <vt:lpstr>GPS military debut: Persian Gulf War, 1990-91</vt:lpstr>
      <vt:lpstr>GPS military debut: Persian Gulf War, 1990-91</vt:lpstr>
      <vt:lpstr>GPS reliance now</vt:lpstr>
      <vt:lpstr>How did the public become reliant on a military system?</vt:lpstr>
      <vt:lpstr>The incredible shrinking GPS receiver…</vt:lpstr>
      <vt:lpstr>The incredible shrinking GPS receiver…</vt:lpstr>
      <vt:lpstr>The incredible shrinking GPS receiver…</vt:lpstr>
      <vt:lpstr> Civilian, scientific, and commercial activities that use GPS:</vt:lpstr>
      <vt:lpstr> Civilian, scientific, and commercial activities that use GPS:</vt:lpstr>
      <vt:lpstr>Economic Impact</vt:lpstr>
      <vt:lpstr>GPS as a dual-use, military-civilian system</vt:lpstr>
      <vt:lpstr>GPS is Easy to Hack, and the US Has no Backup – Scientific American, December 1. 2019</vt:lpstr>
      <vt:lpstr>Enhanced Loran</vt:lpstr>
      <vt:lpstr>Conclusions</vt:lpstr>
      <vt:lpstr>Test Your GPS IQ:  True of False?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Eric Frazier</dc:creator>
  <cp:keywords/>
  <dc:description/>
  <cp:lastModifiedBy>Richard Easton, FCAS</cp:lastModifiedBy>
  <cp:revision>741</cp:revision>
  <cp:lastPrinted>2020-01-17T22:29:25Z</cp:lastPrinted>
  <dcterms:created xsi:type="dcterms:W3CDTF">2013-11-17T19:29:29Z</dcterms:created>
  <dcterms:modified xsi:type="dcterms:W3CDTF">2020-09-24T21:48:56Z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0x0101007B71386E047FDC43B6B9217CF3AA2754</vt:lpwstr>
  </property>
</Properties>
</file>