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8" r:id="rId1"/>
  </p:sldMasterIdLst>
  <p:sldIdLst>
    <p:sldId id="354" r:id="rId2"/>
    <p:sldId id="360" r:id="rId3"/>
    <p:sldId id="566" r:id="rId4"/>
    <p:sldId id="567" r:id="rId5"/>
    <p:sldId id="565" r:id="rId6"/>
    <p:sldId id="568" r:id="rId7"/>
    <p:sldId id="569" r:id="rId8"/>
    <p:sldId id="573" r:id="rId9"/>
    <p:sldId id="572" r:id="rId10"/>
    <p:sldId id="575" r:id="rId11"/>
    <p:sldId id="352" r:id="rId12"/>
    <p:sldId id="526" r:id="rId13"/>
    <p:sldId id="525" r:id="rId14"/>
    <p:sldId id="570" r:id="rId15"/>
    <p:sldId id="543" r:id="rId16"/>
    <p:sldId id="571" r:id="rId17"/>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han price" initials="np" lastIdx="3" clrIdx="0">
    <p:extLst>
      <p:ext uri="{19B8F6BF-5375-455C-9EA6-DF929625EA0E}">
        <p15:presenceInfo xmlns:p15="http://schemas.microsoft.com/office/powerpoint/2012/main" userId="5c6f3ba73c762bc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2" d="100"/>
          <a:sy n="82" d="100"/>
        </p:scale>
        <p:origin x="1411" y="5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8765F-08B4-4DD4-86F4-EE5090E5AF4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07AF5F2-9B45-4670-B602-9A077C9FBBB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BC9B4CF-B69E-4BE6-B36E-BFF62F5169C0}"/>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95EA6414-2759-4B86-8AA7-607CD59306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41DA6-7E55-43A0-A640-85D89E1A72CE}"/>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54916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08B5B-79EA-4679-87DA-3EBE2BF1B0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C0E6C-830A-43E6-98A8-013C0B393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0E650D-C00F-4A48-A2AE-871175B3E761}"/>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60438847-D9FA-4F00-A9F7-C39AF2796C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4AF7C-F080-4D59-B9EB-EC67118807A3}"/>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3798455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0E3EBC-56F3-4451-89DF-2BC90733A67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43D37C-EA79-4D5B-A590-B02866F89964}"/>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B1BFD3-C2DC-4B37-B96C-E8A47CAC20D7}"/>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909BBCDD-18A3-4D5B-8538-18F38A7CC5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F3763-B795-4DF9-9344-C905283E4794}"/>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401905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FF51-E54D-4880-B845-FE3B849D8E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ACF354-58EF-4FB2-B011-01599C7AA3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F1AD3-2272-4F53-B191-9597DE0F33A5}"/>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26F055A2-2DA7-431E-A133-DC294191D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81AF72-8874-4EA6-AEAE-216C0C49963B}"/>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255470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2E67-F84E-406F-B1CF-48E58445651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F5AA396A-2747-4EAC-807B-2F5C439C7C9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CDCF6E0-F811-4268-A2B3-06E668DEBE7A}"/>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C0B4E454-97D9-4FD7-B6B9-102F8B14A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50F831-025E-4AF6-9BBE-C580BD728B41}"/>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94165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B38B9-E687-482B-8306-9D10A7270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2413EF-2422-4902-902A-5D4DF69C58A2}"/>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570592-FB3E-46E6-8248-5CF946FA654D}"/>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CD8A46-98B2-4C6B-9B42-7E902FAC07B2}"/>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6" name="Footer Placeholder 5">
            <a:extLst>
              <a:ext uri="{FF2B5EF4-FFF2-40B4-BE49-F238E27FC236}">
                <a16:creationId xmlns:a16="http://schemas.microsoft.com/office/drawing/2014/main" id="{789C6D17-05FF-4E71-A900-DB21E970FE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D2D33-F996-454D-87EA-E56E90E330B3}"/>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159820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86D6-964D-40D1-A709-BEC63196FE21}"/>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53B5CC-50E2-4CFC-9B17-07DED7F8638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AE023780-E6BC-4B0F-BFFD-B5C3B6C1D542}"/>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1FA075-8825-49A8-A41B-267F61ADCBD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07E17C66-610C-4A1C-9B83-023A8D37B21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3126A0-3CF5-4021-A34D-FEEA7D8AEE5E}"/>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8" name="Footer Placeholder 7">
            <a:extLst>
              <a:ext uri="{FF2B5EF4-FFF2-40B4-BE49-F238E27FC236}">
                <a16:creationId xmlns:a16="http://schemas.microsoft.com/office/drawing/2014/main" id="{07CD8495-F3BD-41BC-8CD9-A2D69FE75B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C0E54A-0155-46E9-A5AB-7056E112E20E}"/>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285757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16FB-DC87-4C56-A22F-4E02A60918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EB55E2-C737-46EB-8866-7CC88D0651C0}"/>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4" name="Footer Placeholder 3">
            <a:extLst>
              <a:ext uri="{FF2B5EF4-FFF2-40B4-BE49-F238E27FC236}">
                <a16:creationId xmlns:a16="http://schemas.microsoft.com/office/drawing/2014/main" id="{06438673-E8ED-401A-AE45-90EC5F9FF8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05BC65-2CB9-4643-9BC3-D90FC8470511}"/>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79276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72CD8-8934-41A3-A08D-4AC5275032E6}"/>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3" name="Footer Placeholder 2">
            <a:extLst>
              <a:ext uri="{FF2B5EF4-FFF2-40B4-BE49-F238E27FC236}">
                <a16:creationId xmlns:a16="http://schemas.microsoft.com/office/drawing/2014/main" id="{EE3FF633-5509-41C1-8131-B1F25E2566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8BBD10-78D2-4A9F-A0F3-0A4CB39234E3}"/>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238196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33638-F3C8-4862-8C5A-E4A14E6119E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1095047-ACDF-4202-A981-727CE338B4D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191343-A7EE-498F-A0CD-DE3E65A9AF0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A024576-9EB4-48A8-9D2B-5F253CF2603B}"/>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6" name="Footer Placeholder 5">
            <a:extLst>
              <a:ext uri="{FF2B5EF4-FFF2-40B4-BE49-F238E27FC236}">
                <a16:creationId xmlns:a16="http://schemas.microsoft.com/office/drawing/2014/main" id="{AD99BA21-DF8D-48E0-BDB7-1DBA24E70F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1B3A97-48AE-4340-BCB7-5634D58C1D54}"/>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282657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3A227-56CB-46A4-AE7D-0FFFDC1EA1A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3A010C6-B173-4C6F-83FD-6A4BFA4B5B6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D9C9098-0312-4050-90DC-8EF39C66EB5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A59EC4C-3A06-423E-B227-13E29ABCF17F}"/>
              </a:ext>
            </a:extLst>
          </p:cNvPr>
          <p:cNvSpPr>
            <a:spLocks noGrp="1"/>
          </p:cNvSpPr>
          <p:nvPr>
            <p:ph type="dt" sz="half" idx="10"/>
          </p:nvPr>
        </p:nvSpPr>
        <p:spPr/>
        <p:txBody>
          <a:bodyPr/>
          <a:lstStyle/>
          <a:p>
            <a:fld id="{5BB2F080-22D5-42E0-B8AA-41D992DEED52}" type="datetimeFigureOut">
              <a:rPr lang="en-US" smtClean="0"/>
              <a:t>9/5/2020</a:t>
            </a:fld>
            <a:endParaRPr lang="en-US"/>
          </a:p>
        </p:txBody>
      </p:sp>
      <p:sp>
        <p:nvSpPr>
          <p:cNvPr id="6" name="Footer Placeholder 5">
            <a:extLst>
              <a:ext uri="{FF2B5EF4-FFF2-40B4-BE49-F238E27FC236}">
                <a16:creationId xmlns:a16="http://schemas.microsoft.com/office/drawing/2014/main" id="{FD6CE58D-63E6-4D1D-9F1D-978043B830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790135-D09B-4B9A-AC76-A146F8653450}"/>
              </a:ext>
            </a:extLst>
          </p:cNvPr>
          <p:cNvSpPr>
            <a:spLocks noGrp="1"/>
          </p:cNvSpPr>
          <p:nvPr>
            <p:ph type="sldNum" sz="quarter" idx="12"/>
          </p:nvPr>
        </p:nvSpPr>
        <p:spPr/>
        <p:txBody>
          <a:bodyPr/>
          <a:lstStyle/>
          <a:p>
            <a:fld id="{8AEE2C89-1E8F-4A7F-8464-F7CF3B359E4F}" type="slidenum">
              <a:rPr lang="en-US" smtClean="0"/>
              <a:t>‹#›</a:t>
            </a:fld>
            <a:endParaRPr lang="en-US"/>
          </a:p>
        </p:txBody>
      </p:sp>
    </p:spTree>
    <p:extLst>
      <p:ext uri="{BB962C8B-B14F-4D97-AF65-F5344CB8AC3E}">
        <p14:creationId xmlns:p14="http://schemas.microsoft.com/office/powerpoint/2010/main" val="265088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9EB42A-388B-4B69-8D7D-0BC56C15589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E3BF58-9C5B-4DBC-8A4A-B5109B8D92C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4E3CD-5BC4-4D0C-9EFC-07D677073DE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B2F080-22D5-42E0-B8AA-41D992DEED52}" type="datetimeFigureOut">
              <a:rPr lang="en-US" smtClean="0"/>
              <a:t>9/5/2020</a:t>
            </a:fld>
            <a:endParaRPr lang="en-US"/>
          </a:p>
        </p:txBody>
      </p:sp>
      <p:sp>
        <p:nvSpPr>
          <p:cNvPr id="5" name="Footer Placeholder 4">
            <a:extLst>
              <a:ext uri="{FF2B5EF4-FFF2-40B4-BE49-F238E27FC236}">
                <a16:creationId xmlns:a16="http://schemas.microsoft.com/office/drawing/2014/main" id="{B23AA0C8-9615-4F93-A212-15D7660139F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C854D08-FF53-4423-9E2D-C15E493DB10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EE2C89-1E8F-4A7F-8464-F7CF3B359E4F}" type="slidenum">
              <a:rPr lang="en-US" smtClean="0"/>
              <a:t>‹#›</a:t>
            </a:fld>
            <a:endParaRPr lang="en-US"/>
          </a:p>
        </p:txBody>
      </p:sp>
      <p:pic>
        <p:nvPicPr>
          <p:cNvPr id="8" name="Picture 7">
            <a:extLst>
              <a:ext uri="{FF2B5EF4-FFF2-40B4-BE49-F238E27FC236}">
                <a16:creationId xmlns:a16="http://schemas.microsoft.com/office/drawing/2014/main" id="{F4538BE7-1515-4DEA-98A7-286AFE9A0CB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949440" y="6207361"/>
            <a:ext cx="2194560" cy="639440"/>
          </a:xfrm>
          <a:prstGeom prst="rect">
            <a:avLst/>
          </a:prstGeom>
        </p:spPr>
      </p:pic>
    </p:spTree>
    <p:extLst>
      <p:ext uri="{BB962C8B-B14F-4D97-AF65-F5344CB8AC3E}">
        <p14:creationId xmlns:p14="http://schemas.microsoft.com/office/powerpoint/2010/main" val="41008985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D5B45C-D778-44EC-A441-0AB38F377FEB}"/>
              </a:ext>
            </a:extLst>
          </p:cNvPr>
          <p:cNvSpPr>
            <a:spLocks noGrp="1"/>
          </p:cNvSpPr>
          <p:nvPr>
            <p:ph type="ctrTitle"/>
          </p:nvPr>
        </p:nvSpPr>
        <p:spPr>
          <a:xfrm>
            <a:off x="1143000" y="1122362"/>
            <a:ext cx="6858000" cy="2840037"/>
          </a:xfrm>
        </p:spPr>
        <p:txBody>
          <a:bodyPr>
            <a:normAutofit/>
          </a:bodyPr>
          <a:lstStyle/>
          <a:p>
            <a:r>
              <a:rPr lang="en-US" sz="5000"/>
              <a:t>NSS North Houston Space Society</a:t>
            </a:r>
          </a:p>
        </p:txBody>
      </p:sp>
      <p:sp>
        <p:nvSpPr>
          <p:cNvPr id="5" name="Subtitle 4">
            <a:extLst>
              <a:ext uri="{FF2B5EF4-FFF2-40B4-BE49-F238E27FC236}">
                <a16:creationId xmlns:a16="http://schemas.microsoft.com/office/drawing/2014/main" id="{5E9130A3-621D-43A3-B6CB-A1AB5834B196}"/>
              </a:ext>
            </a:extLst>
          </p:cNvPr>
          <p:cNvSpPr>
            <a:spLocks noGrp="1"/>
          </p:cNvSpPr>
          <p:nvPr>
            <p:ph type="subTitle" idx="1"/>
          </p:nvPr>
        </p:nvSpPr>
        <p:spPr>
          <a:xfrm>
            <a:off x="1143000" y="4256436"/>
            <a:ext cx="6858000" cy="1600818"/>
          </a:xfrm>
        </p:spPr>
        <p:txBody>
          <a:bodyPr>
            <a:normAutofit/>
          </a:bodyPr>
          <a:lstStyle/>
          <a:p>
            <a:r>
              <a:rPr lang="en-US" dirty="0">
                <a:solidFill>
                  <a:schemeClr val="accent1">
                    <a:lumMod val="60000"/>
                    <a:lumOff val="40000"/>
                  </a:schemeClr>
                </a:solidFill>
              </a:rPr>
              <a:t>September 5, 2020</a:t>
            </a:r>
          </a:p>
        </p:txBody>
      </p:sp>
      <p:cxnSp>
        <p:nvCxnSpPr>
          <p:cNvPr id="14" name="Straight Connector 13">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414818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28FD-36B8-40D2-AD6D-671DA4580275}"/>
              </a:ext>
            </a:extLst>
          </p:cNvPr>
          <p:cNvSpPr>
            <a:spLocks noGrp="1"/>
          </p:cNvSpPr>
          <p:nvPr>
            <p:ph type="title"/>
          </p:nvPr>
        </p:nvSpPr>
        <p:spPr/>
        <p:txBody>
          <a:bodyPr/>
          <a:lstStyle/>
          <a:p>
            <a:r>
              <a:rPr lang="en-US" dirty="0"/>
              <a:t>Land is limited, but the crops produced from it are not…</a:t>
            </a:r>
          </a:p>
        </p:txBody>
      </p:sp>
      <p:pic>
        <p:nvPicPr>
          <p:cNvPr id="3" name="Picture 2">
            <a:extLst>
              <a:ext uri="{FF2B5EF4-FFF2-40B4-BE49-F238E27FC236}">
                <a16:creationId xmlns:a16="http://schemas.microsoft.com/office/drawing/2014/main" id="{5D003EA0-2EDA-458C-A74A-DC8E25CA7A3E}"/>
              </a:ext>
            </a:extLst>
          </p:cNvPr>
          <p:cNvPicPr>
            <a:picLocks noChangeAspect="1"/>
          </p:cNvPicPr>
          <p:nvPr/>
        </p:nvPicPr>
        <p:blipFill>
          <a:blip r:embed="rId2"/>
          <a:stretch>
            <a:fillRect/>
          </a:stretch>
        </p:blipFill>
        <p:spPr>
          <a:xfrm>
            <a:off x="628650" y="1465953"/>
            <a:ext cx="7475868" cy="4541914"/>
          </a:xfrm>
          <a:prstGeom prst="rect">
            <a:avLst/>
          </a:prstGeom>
        </p:spPr>
      </p:pic>
    </p:spTree>
    <p:extLst>
      <p:ext uri="{BB962C8B-B14F-4D97-AF65-F5344CB8AC3E}">
        <p14:creationId xmlns:p14="http://schemas.microsoft.com/office/powerpoint/2010/main" val="2236820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4CDB-D01F-4B10-A6C7-313FB4E4B255}"/>
              </a:ext>
            </a:extLst>
          </p:cNvPr>
          <p:cNvSpPr>
            <a:spLocks noGrp="1"/>
          </p:cNvSpPr>
          <p:nvPr>
            <p:ph type="title"/>
          </p:nvPr>
        </p:nvSpPr>
        <p:spPr>
          <a:xfrm>
            <a:off x="2261339" y="6929"/>
            <a:ext cx="4409343" cy="1614984"/>
          </a:xfrm>
        </p:spPr>
        <p:txBody>
          <a:bodyPr>
            <a:normAutofit/>
          </a:bodyPr>
          <a:lstStyle/>
          <a:p>
            <a:pPr algn="ctr"/>
            <a:r>
              <a:rPr lang="en-US" sz="4000" dirty="0"/>
              <a:t>National Space Society Vision</a:t>
            </a:r>
          </a:p>
        </p:txBody>
      </p:sp>
      <p:sp>
        <p:nvSpPr>
          <p:cNvPr id="3" name="Content Placeholder 2">
            <a:extLst>
              <a:ext uri="{FF2B5EF4-FFF2-40B4-BE49-F238E27FC236}">
                <a16:creationId xmlns:a16="http://schemas.microsoft.com/office/drawing/2014/main" id="{A10E38FE-C0E5-487E-9E67-E1024EE97CFE}"/>
              </a:ext>
            </a:extLst>
          </p:cNvPr>
          <p:cNvSpPr>
            <a:spLocks noGrp="1"/>
          </p:cNvSpPr>
          <p:nvPr>
            <p:ph idx="1"/>
          </p:nvPr>
        </p:nvSpPr>
        <p:spPr>
          <a:xfrm>
            <a:off x="2171700" y="1905000"/>
            <a:ext cx="5067300" cy="3417226"/>
          </a:xfrm>
        </p:spPr>
        <p:txBody>
          <a:bodyPr>
            <a:normAutofit/>
          </a:bodyPr>
          <a:lstStyle/>
          <a:p>
            <a:pPr marL="0" indent="0">
              <a:buNone/>
            </a:pPr>
            <a:r>
              <a:rPr lang="en-US" sz="3200" dirty="0"/>
              <a:t>People living and working in thriving communities beyond the Earth, and the use of the vast resources of space for the dramatic betterment of humanity.</a:t>
            </a:r>
          </a:p>
          <a:p>
            <a:pPr marL="0" indent="0">
              <a:buNone/>
            </a:pPr>
            <a:endParaRPr lang="en-US" sz="32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51" y="2280189"/>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188087"/>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0"/>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51" y="4953000"/>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9448"/>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7"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61010" y="4953000"/>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8"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5320" y="4946071"/>
            <a:ext cx="19050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5226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96503" y="981075"/>
            <a:ext cx="7950994"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21E5A34-5124-4C1C-908C-DF08D6938A3D}"/>
              </a:ext>
            </a:extLst>
          </p:cNvPr>
          <p:cNvSpPr>
            <a:spLocks noGrp="1"/>
          </p:cNvSpPr>
          <p:nvPr>
            <p:ph type="title"/>
          </p:nvPr>
        </p:nvSpPr>
        <p:spPr>
          <a:xfrm>
            <a:off x="1152822" y="1428750"/>
            <a:ext cx="6838356" cy="2105026"/>
          </a:xfrm>
        </p:spPr>
        <p:txBody>
          <a:bodyPr vert="horz" lIns="91440" tIns="45720" rIns="91440" bIns="45720" rtlCol="0" anchor="b">
            <a:normAutofit/>
          </a:bodyPr>
          <a:lstStyle/>
          <a:p>
            <a:pPr algn="ctr" defTabSz="914400"/>
            <a:r>
              <a:rPr lang="en-US" sz="6000" kern="1200">
                <a:solidFill>
                  <a:schemeClr val="tx1"/>
                </a:solidFill>
                <a:latin typeface="+mj-lt"/>
                <a:ea typeface="+mj-ea"/>
                <a:cs typeface="+mj-cs"/>
              </a:rPr>
              <a:t>Meeting IS being RECORDED</a:t>
            </a:r>
          </a:p>
        </p:txBody>
      </p:sp>
      <p:sp>
        <p:nvSpPr>
          <p:cNvPr id="3" name="Content Placeholder 2">
            <a:extLst>
              <a:ext uri="{FF2B5EF4-FFF2-40B4-BE49-F238E27FC236}">
                <a16:creationId xmlns:a16="http://schemas.microsoft.com/office/drawing/2014/main" id="{3D4CBDDF-44DA-4DD6-81FA-3D62B619C506}"/>
              </a:ext>
            </a:extLst>
          </p:cNvPr>
          <p:cNvSpPr>
            <a:spLocks noGrp="1"/>
          </p:cNvSpPr>
          <p:nvPr>
            <p:ph idx="1"/>
          </p:nvPr>
        </p:nvSpPr>
        <p:spPr>
          <a:xfrm>
            <a:off x="1152822" y="3960557"/>
            <a:ext cx="6838356" cy="1097215"/>
          </a:xfrm>
        </p:spPr>
        <p:txBody>
          <a:bodyPr vert="horz" lIns="91440" tIns="45720" rIns="91440" bIns="45720" rtlCol="0">
            <a:normAutofit/>
          </a:bodyPr>
          <a:lstStyle/>
          <a:p>
            <a:pPr marL="0" indent="0" algn="ctr" defTabSz="914400">
              <a:spcBef>
                <a:spcPts val="1000"/>
              </a:spcBef>
              <a:buNone/>
            </a:pPr>
            <a:r>
              <a:rPr lang="en-US" sz="2400" kern="1200">
                <a:solidFill>
                  <a:schemeClr val="tx1"/>
                </a:solidFill>
                <a:latin typeface="+mn-lt"/>
                <a:ea typeface="+mn-ea"/>
                <a:cs typeface="+mn-cs"/>
              </a:rPr>
              <a:t>This meeting is being recorded and will be posted on YouTube, NorthHoustonSpace.org, Facebook, etc.</a:t>
            </a:r>
          </a:p>
        </p:txBody>
      </p:sp>
      <p:cxnSp>
        <p:nvCxnSpPr>
          <p:cNvPr id="12" name="Straight Connector 11">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771366"/>
            <a:ext cx="41148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124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C885-8919-413F-9D54-F31033B7FD15}"/>
              </a:ext>
            </a:extLst>
          </p:cNvPr>
          <p:cNvSpPr>
            <a:spLocks noGrp="1"/>
          </p:cNvSpPr>
          <p:nvPr>
            <p:ph type="title"/>
          </p:nvPr>
        </p:nvSpPr>
        <p:spPr/>
        <p:txBody>
          <a:bodyPr/>
          <a:lstStyle/>
          <a:p>
            <a:r>
              <a:rPr lang="en-US" dirty="0"/>
              <a:t>How to use ZOOM -  Video</a:t>
            </a:r>
          </a:p>
        </p:txBody>
      </p:sp>
      <p:sp>
        <p:nvSpPr>
          <p:cNvPr id="3" name="Content Placeholder 2">
            <a:extLst>
              <a:ext uri="{FF2B5EF4-FFF2-40B4-BE49-F238E27FC236}">
                <a16:creationId xmlns:a16="http://schemas.microsoft.com/office/drawing/2014/main" id="{D3EC3FCA-9C7D-4E15-B1D7-50223D156A22}"/>
              </a:ext>
            </a:extLst>
          </p:cNvPr>
          <p:cNvSpPr>
            <a:spLocks noGrp="1"/>
          </p:cNvSpPr>
          <p:nvPr>
            <p:ph idx="1"/>
          </p:nvPr>
        </p:nvSpPr>
        <p:spPr/>
        <p:txBody>
          <a:bodyPr/>
          <a:lstStyle/>
          <a:p>
            <a:pPr marL="0" indent="0">
              <a:buNone/>
            </a:pPr>
            <a:r>
              <a:rPr lang="en-US" dirty="0"/>
              <a:t>Video is turned off by default.  Turn it on when you are ready:</a:t>
            </a:r>
            <a:br>
              <a:rPr lang="en-US" dirty="0"/>
            </a:br>
            <a:endParaRPr lang="en-US" dirty="0"/>
          </a:p>
        </p:txBody>
      </p:sp>
      <p:pic>
        <p:nvPicPr>
          <p:cNvPr id="4" name="Picture 3">
            <a:extLst>
              <a:ext uri="{FF2B5EF4-FFF2-40B4-BE49-F238E27FC236}">
                <a16:creationId xmlns:a16="http://schemas.microsoft.com/office/drawing/2014/main" id="{CC10BA5F-A332-44F3-9658-D74EDBA751CE}"/>
              </a:ext>
            </a:extLst>
          </p:cNvPr>
          <p:cNvPicPr>
            <a:picLocks noChangeAspect="1"/>
          </p:cNvPicPr>
          <p:nvPr/>
        </p:nvPicPr>
        <p:blipFill>
          <a:blip r:embed="rId2"/>
          <a:stretch>
            <a:fillRect/>
          </a:stretch>
        </p:blipFill>
        <p:spPr>
          <a:xfrm>
            <a:off x="976132" y="2296133"/>
            <a:ext cx="2695238" cy="2047619"/>
          </a:xfrm>
          <a:prstGeom prst="rect">
            <a:avLst/>
          </a:prstGeom>
        </p:spPr>
      </p:pic>
      <p:pic>
        <p:nvPicPr>
          <p:cNvPr id="6" name="Picture 5">
            <a:extLst>
              <a:ext uri="{FF2B5EF4-FFF2-40B4-BE49-F238E27FC236}">
                <a16:creationId xmlns:a16="http://schemas.microsoft.com/office/drawing/2014/main" id="{8F5ABFE1-B85C-4E4D-A56A-690A34DA2376}"/>
              </a:ext>
            </a:extLst>
          </p:cNvPr>
          <p:cNvPicPr>
            <a:picLocks noChangeAspect="1"/>
          </p:cNvPicPr>
          <p:nvPr/>
        </p:nvPicPr>
        <p:blipFill>
          <a:blip r:embed="rId3"/>
          <a:stretch>
            <a:fillRect/>
          </a:stretch>
        </p:blipFill>
        <p:spPr>
          <a:xfrm>
            <a:off x="4318619" y="2296133"/>
            <a:ext cx="3771929" cy="2047618"/>
          </a:xfrm>
          <a:prstGeom prst="rect">
            <a:avLst/>
          </a:prstGeom>
        </p:spPr>
      </p:pic>
    </p:spTree>
    <p:extLst>
      <p:ext uri="{BB962C8B-B14F-4D97-AF65-F5344CB8AC3E}">
        <p14:creationId xmlns:p14="http://schemas.microsoft.com/office/powerpoint/2010/main" val="1147009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628650" y="1497122"/>
            <a:ext cx="7886700" cy="4571683"/>
          </a:xfrm>
        </p:spPr>
        <p:txBody>
          <a:bodyPr>
            <a:normAutofit fontScale="92500" lnSpcReduction="10000"/>
          </a:bodyPr>
          <a:lstStyle/>
          <a:p>
            <a:pPr marL="0" indent="0">
              <a:buNone/>
            </a:pPr>
            <a:r>
              <a:rPr lang="en-US" dirty="0"/>
              <a:t>2:00 PM – Opening Remarks – Nathan Price</a:t>
            </a:r>
          </a:p>
          <a:p>
            <a:pPr marL="0" indent="0">
              <a:buNone/>
            </a:pPr>
            <a:br>
              <a:rPr lang="en-US" dirty="0"/>
            </a:br>
            <a:r>
              <a:rPr lang="en-US" dirty="0"/>
              <a:t>2:05 PM – High School Aerospace Scholars Program – </a:t>
            </a:r>
            <a:r>
              <a:rPr lang="en-US" dirty="0" err="1"/>
              <a:t>Sashreek</a:t>
            </a:r>
            <a:r>
              <a:rPr lang="en-US" dirty="0"/>
              <a:t> </a:t>
            </a:r>
            <a:r>
              <a:rPr lang="en-US" dirty="0" err="1"/>
              <a:t>Bhagavatula</a:t>
            </a:r>
            <a:endParaRPr lang="en-US" dirty="0"/>
          </a:p>
          <a:p>
            <a:pPr marL="0" indent="0">
              <a:buNone/>
            </a:pPr>
            <a:br>
              <a:rPr lang="en-US" dirty="0"/>
            </a:br>
            <a:r>
              <a:rPr lang="en-US" dirty="0"/>
              <a:t>2:25 PM – Recent Space News – Greg Stanley</a:t>
            </a:r>
            <a:br>
              <a:rPr lang="en-US" dirty="0"/>
            </a:br>
            <a:endParaRPr lang="en-US" dirty="0"/>
          </a:p>
          <a:p>
            <a:pPr marL="0" indent="0">
              <a:buNone/>
            </a:pPr>
            <a:r>
              <a:rPr lang="en-US" dirty="0"/>
              <a:t>2:45 PM – “Monitoring, Quantifying, and Assessing the Near-Earth Anthropogenic Space Object Population: The Foundation to Space Traffic Management” – Moriba Jah – </a:t>
            </a:r>
            <a:r>
              <a:rPr lang="en-US" dirty="0" err="1"/>
              <a:t>Astrodynamicist</a:t>
            </a:r>
            <a:r>
              <a:rPr lang="en-US" dirty="0"/>
              <a:t> – UT Austin</a:t>
            </a:r>
            <a:br>
              <a:rPr lang="en-US" dirty="0"/>
            </a:br>
            <a:endParaRPr lang="en-US" dirty="0"/>
          </a:p>
          <a:p>
            <a:pPr marL="0" indent="0">
              <a:buNone/>
            </a:pPr>
            <a:r>
              <a:rPr lang="en-US" dirty="0"/>
              <a:t>3:15 PM – Q&amp;A; Comments &amp; Discussions </a:t>
            </a:r>
            <a:br>
              <a:rPr lang="en-US" dirty="0"/>
            </a:br>
            <a:endParaRPr lang="en-US" dirty="0"/>
          </a:p>
          <a:p>
            <a:pPr marL="0" indent="0">
              <a:buNone/>
            </a:pPr>
            <a:r>
              <a:rPr lang="en-US" dirty="0"/>
              <a:t>3:45 PM -Share your personal space experiences since the last meeting. Rocket Launches, Other Meetings, Research, etc.</a:t>
            </a:r>
            <a:br>
              <a:rPr lang="en-US" dirty="0"/>
            </a:br>
            <a:endParaRPr lang="en-US" dirty="0"/>
          </a:p>
          <a:p>
            <a:pPr marL="0" indent="0">
              <a:buNone/>
            </a:pPr>
            <a:r>
              <a:rPr lang="en-US" dirty="0"/>
              <a:t>4:00 PM – End of Meeting</a:t>
            </a:r>
          </a:p>
        </p:txBody>
      </p:sp>
    </p:spTree>
    <p:extLst>
      <p:ext uri="{BB962C8B-B14F-4D97-AF65-F5344CB8AC3E}">
        <p14:creationId xmlns:p14="http://schemas.microsoft.com/office/powerpoint/2010/main" val="1102710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96503" y="981075"/>
            <a:ext cx="7950994"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322EE7-844B-4EEC-A173-F80D909BF409}"/>
              </a:ext>
            </a:extLst>
          </p:cNvPr>
          <p:cNvSpPr>
            <a:spLocks noGrp="1"/>
          </p:cNvSpPr>
          <p:nvPr>
            <p:ph type="title"/>
          </p:nvPr>
        </p:nvSpPr>
        <p:spPr>
          <a:xfrm>
            <a:off x="1152822" y="1428750"/>
            <a:ext cx="6838356" cy="2105026"/>
          </a:xfrm>
        </p:spPr>
        <p:txBody>
          <a:bodyPr vert="horz" lIns="91440" tIns="45720" rIns="91440" bIns="45720" rtlCol="0" anchor="b">
            <a:normAutofit/>
          </a:bodyPr>
          <a:lstStyle/>
          <a:p>
            <a:pPr algn="ctr" defTabSz="914400"/>
            <a:r>
              <a:rPr lang="en-US" sz="6000" kern="1200" dirty="0">
                <a:solidFill>
                  <a:schemeClr val="tx1"/>
                </a:solidFill>
                <a:latin typeface="+mj-lt"/>
                <a:ea typeface="+mj-ea"/>
                <a:cs typeface="+mj-cs"/>
              </a:rPr>
              <a:t>NASA High School Aerospace Scholars</a:t>
            </a:r>
          </a:p>
        </p:txBody>
      </p:sp>
      <p:cxnSp>
        <p:nvCxnSpPr>
          <p:cNvPr id="19"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771366"/>
            <a:ext cx="41148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F3E61DD-6960-4641-8822-E53DD4026050}"/>
              </a:ext>
            </a:extLst>
          </p:cNvPr>
          <p:cNvSpPr txBox="1"/>
          <p:nvPr/>
        </p:nvSpPr>
        <p:spPr>
          <a:xfrm>
            <a:off x="1539551" y="4077478"/>
            <a:ext cx="6451627" cy="646331"/>
          </a:xfrm>
          <a:prstGeom prst="rect">
            <a:avLst/>
          </a:prstGeom>
          <a:noFill/>
        </p:spPr>
        <p:txBody>
          <a:bodyPr wrap="square" rtlCol="0">
            <a:spAutoFit/>
          </a:bodyPr>
          <a:lstStyle/>
          <a:p>
            <a:pPr algn="ctr"/>
            <a:r>
              <a:rPr lang="en-US" sz="3600" dirty="0" err="1"/>
              <a:t>Sashreek</a:t>
            </a:r>
            <a:r>
              <a:rPr lang="en-US" sz="3600" dirty="0"/>
              <a:t> </a:t>
            </a:r>
            <a:r>
              <a:rPr lang="en-US" sz="3600" dirty="0" err="1"/>
              <a:t>Bhagavatula</a:t>
            </a:r>
            <a:endParaRPr lang="en-US" sz="3600" dirty="0"/>
          </a:p>
        </p:txBody>
      </p:sp>
    </p:spTree>
    <p:extLst>
      <p:ext uri="{BB962C8B-B14F-4D97-AF65-F5344CB8AC3E}">
        <p14:creationId xmlns:p14="http://schemas.microsoft.com/office/powerpoint/2010/main" val="3004606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96503" y="981075"/>
            <a:ext cx="7950994"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322EE7-844B-4EEC-A173-F80D909BF409}"/>
              </a:ext>
            </a:extLst>
          </p:cNvPr>
          <p:cNvSpPr>
            <a:spLocks noGrp="1"/>
          </p:cNvSpPr>
          <p:nvPr>
            <p:ph type="title"/>
          </p:nvPr>
        </p:nvSpPr>
        <p:spPr>
          <a:xfrm>
            <a:off x="1152822" y="1428750"/>
            <a:ext cx="6838356" cy="2105026"/>
          </a:xfrm>
        </p:spPr>
        <p:txBody>
          <a:bodyPr vert="horz" lIns="91440" tIns="45720" rIns="91440" bIns="45720" rtlCol="0" anchor="b">
            <a:normAutofit/>
          </a:bodyPr>
          <a:lstStyle/>
          <a:p>
            <a:pPr algn="ctr" defTabSz="914400"/>
            <a:r>
              <a:rPr lang="en-US" sz="6000" kern="1200">
                <a:solidFill>
                  <a:schemeClr val="tx1"/>
                </a:solidFill>
                <a:latin typeface="+mj-lt"/>
                <a:ea typeface="+mj-ea"/>
                <a:cs typeface="+mj-cs"/>
              </a:rPr>
              <a:t>Space News</a:t>
            </a:r>
          </a:p>
        </p:txBody>
      </p:sp>
      <p:cxnSp>
        <p:nvCxnSpPr>
          <p:cNvPr id="19"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771366"/>
            <a:ext cx="41148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AD1C818-38F6-4C92-82DB-5667081FA19D}"/>
              </a:ext>
            </a:extLst>
          </p:cNvPr>
          <p:cNvSpPr txBox="1"/>
          <p:nvPr/>
        </p:nvSpPr>
        <p:spPr>
          <a:xfrm>
            <a:off x="1539551" y="4077478"/>
            <a:ext cx="6451627" cy="646331"/>
          </a:xfrm>
          <a:prstGeom prst="rect">
            <a:avLst/>
          </a:prstGeom>
          <a:noFill/>
        </p:spPr>
        <p:txBody>
          <a:bodyPr wrap="square" rtlCol="0">
            <a:spAutoFit/>
          </a:bodyPr>
          <a:lstStyle/>
          <a:p>
            <a:pPr algn="ctr"/>
            <a:r>
              <a:rPr lang="en-US" sz="3600" dirty="0"/>
              <a:t>Greg Stanley</a:t>
            </a:r>
          </a:p>
        </p:txBody>
      </p:sp>
    </p:spTree>
    <p:extLst>
      <p:ext uri="{BB962C8B-B14F-4D97-AF65-F5344CB8AC3E}">
        <p14:creationId xmlns:p14="http://schemas.microsoft.com/office/powerpoint/2010/main" val="4062980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628650" y="1497122"/>
            <a:ext cx="7886700" cy="4571683"/>
          </a:xfrm>
        </p:spPr>
        <p:txBody>
          <a:bodyPr>
            <a:normAutofit fontScale="92500" lnSpcReduction="10000"/>
          </a:bodyPr>
          <a:lstStyle/>
          <a:p>
            <a:pPr marL="0" indent="0">
              <a:buNone/>
            </a:pPr>
            <a:r>
              <a:rPr lang="en-US" dirty="0"/>
              <a:t>2:00 PM – Opening Remarks – Nathan Price</a:t>
            </a:r>
          </a:p>
          <a:p>
            <a:pPr marL="0" indent="0">
              <a:buNone/>
            </a:pPr>
            <a:br>
              <a:rPr lang="en-US" dirty="0"/>
            </a:br>
            <a:r>
              <a:rPr lang="en-US" dirty="0"/>
              <a:t>2:05 PM – High School Aerospace Scholars Program – </a:t>
            </a:r>
            <a:r>
              <a:rPr lang="en-US" dirty="0" err="1"/>
              <a:t>Sashreek</a:t>
            </a:r>
            <a:r>
              <a:rPr lang="en-US" dirty="0"/>
              <a:t> </a:t>
            </a:r>
            <a:r>
              <a:rPr lang="en-US" dirty="0" err="1"/>
              <a:t>Bhagavatula</a:t>
            </a:r>
            <a:endParaRPr lang="en-US" dirty="0"/>
          </a:p>
          <a:p>
            <a:pPr marL="0" indent="0">
              <a:buNone/>
            </a:pPr>
            <a:br>
              <a:rPr lang="en-US" dirty="0"/>
            </a:br>
            <a:r>
              <a:rPr lang="en-US" dirty="0"/>
              <a:t>2:25 PM – Recent Space News – Greg Stanley</a:t>
            </a:r>
            <a:br>
              <a:rPr lang="en-US" dirty="0"/>
            </a:br>
            <a:endParaRPr lang="en-US" dirty="0"/>
          </a:p>
          <a:p>
            <a:pPr marL="0" indent="0">
              <a:buNone/>
            </a:pPr>
            <a:r>
              <a:rPr lang="en-US" dirty="0"/>
              <a:t>2:45 PM – “Monitoring, Quantifying, and Assessing the Near-Earth Anthropogenic Space Object Population: The Foundation to Space Traffic Management” – Moriba Jah – </a:t>
            </a:r>
            <a:r>
              <a:rPr lang="en-US" dirty="0" err="1"/>
              <a:t>Astrodynamicist</a:t>
            </a:r>
            <a:r>
              <a:rPr lang="en-US" dirty="0"/>
              <a:t> – UT Austin</a:t>
            </a:r>
            <a:br>
              <a:rPr lang="en-US" dirty="0"/>
            </a:br>
            <a:endParaRPr lang="en-US" dirty="0"/>
          </a:p>
          <a:p>
            <a:pPr marL="0" indent="0">
              <a:buNone/>
            </a:pPr>
            <a:r>
              <a:rPr lang="en-US" dirty="0"/>
              <a:t>3:15 PM – Q&amp;A; Comments &amp; Discussions </a:t>
            </a:r>
            <a:br>
              <a:rPr lang="en-US" dirty="0"/>
            </a:br>
            <a:endParaRPr lang="en-US" dirty="0"/>
          </a:p>
          <a:p>
            <a:pPr marL="0" indent="0">
              <a:buNone/>
            </a:pPr>
            <a:r>
              <a:rPr lang="en-US" dirty="0"/>
              <a:t>3:45 PM -Share your personal space experiences since the last meeting. Rocket Launches, Other Meetings, Research, etc.</a:t>
            </a:r>
            <a:br>
              <a:rPr lang="en-US" dirty="0"/>
            </a:br>
            <a:endParaRPr lang="en-US" dirty="0"/>
          </a:p>
          <a:p>
            <a:pPr marL="0" indent="0">
              <a:buNone/>
            </a:pPr>
            <a:r>
              <a:rPr lang="en-US" dirty="0"/>
              <a:t>4:00 PM – End of Meeting</a:t>
            </a:r>
          </a:p>
        </p:txBody>
      </p:sp>
    </p:spTree>
    <p:extLst>
      <p:ext uri="{BB962C8B-B14F-4D97-AF65-F5344CB8AC3E}">
        <p14:creationId xmlns:p14="http://schemas.microsoft.com/office/powerpoint/2010/main" val="319173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314D791-4D8A-4854-B8FC-6959656D0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076E76-3EB3-4269-8135-07CAB20E5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 name="Title 3">
            <a:extLst>
              <a:ext uri="{FF2B5EF4-FFF2-40B4-BE49-F238E27FC236}">
                <a16:creationId xmlns:a16="http://schemas.microsoft.com/office/drawing/2014/main" id="{C50FA549-F45C-4C32-8D42-6C9807E489DF}"/>
              </a:ext>
            </a:extLst>
          </p:cNvPr>
          <p:cNvSpPr>
            <a:spLocks noGrp="1"/>
          </p:cNvSpPr>
          <p:nvPr>
            <p:ph type="title"/>
          </p:nvPr>
        </p:nvSpPr>
        <p:spPr>
          <a:xfrm>
            <a:off x="2044709" y="1741337"/>
            <a:ext cx="5054352" cy="2387918"/>
          </a:xfrm>
        </p:spPr>
        <p:txBody>
          <a:bodyPr vert="horz" lIns="91440" tIns="45720" rIns="91440" bIns="45720" rtlCol="0" anchor="b">
            <a:normAutofit/>
          </a:bodyPr>
          <a:lstStyle/>
          <a:p>
            <a:pPr algn="ctr" defTabSz="914400"/>
            <a:r>
              <a:rPr lang="en-US" sz="4500" kern="1200">
                <a:solidFill>
                  <a:schemeClr val="tx2"/>
                </a:solidFill>
                <a:latin typeface="+mj-lt"/>
                <a:ea typeface="+mj-ea"/>
                <a:cs typeface="+mj-cs"/>
              </a:rPr>
              <a:t>Why have this meeting?</a:t>
            </a:r>
          </a:p>
        </p:txBody>
      </p:sp>
      <p:grpSp>
        <p:nvGrpSpPr>
          <p:cNvPr id="13" name="Group 12">
            <a:extLst>
              <a:ext uri="{FF2B5EF4-FFF2-40B4-BE49-F238E27FC236}">
                <a16:creationId xmlns:a16="http://schemas.microsoft.com/office/drawing/2014/main" id="{5EB3C7E5-50E1-4F9E-AEA3-A6D2190394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28" y="0"/>
            <a:ext cx="3872286" cy="3153018"/>
            <a:chOff x="6867015" y="-1"/>
            <a:chExt cx="5324985" cy="3251912"/>
          </a:xfrm>
          <a:solidFill>
            <a:schemeClr val="accent5">
              <a:alpha val="10000"/>
            </a:schemeClr>
          </a:solidFill>
        </p:grpSpPr>
        <p:sp>
          <p:nvSpPr>
            <p:cNvPr id="14" name="Freeform: Shape 13">
              <a:extLst>
                <a:ext uri="{FF2B5EF4-FFF2-40B4-BE49-F238E27FC236}">
                  <a16:creationId xmlns:a16="http://schemas.microsoft.com/office/drawing/2014/main" id="{80233B5C-C5A9-48C0-8C07-21E6F6B36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0F3AF96-AAC1-41E3-9F66-0A6277845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5DF38A98-557F-4C23-935A-42806B67AA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ACEB13D-EBFC-4288-B604-572C2F779A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B988F9A4-0578-4C59-8B4A-346E02CF3A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6553998" y="4267997"/>
            <a:ext cx="3142400" cy="2037604"/>
            <a:chOff x="-305" y="-4155"/>
            <a:chExt cx="2514948" cy="2174333"/>
          </a:xfrm>
        </p:grpSpPr>
        <p:sp>
          <p:nvSpPr>
            <p:cNvPr id="20" name="Freeform: Shape 19">
              <a:extLst>
                <a:ext uri="{FF2B5EF4-FFF2-40B4-BE49-F238E27FC236}">
                  <a16:creationId xmlns:a16="http://schemas.microsoft.com/office/drawing/2014/main" id="{F63F827B-FA00-442A-A09C-806F1FFA3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C876680-EE75-4791-842F-E23509221D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3B9819B2-70D4-4E0A-8D51-6B359B44CB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5FA8033D-6A70-4FA5-8F37-7F8C117C98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29292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67F7E0-1C4C-4E91-A78F-15DDEBB89858}"/>
              </a:ext>
            </a:extLst>
          </p:cNvPr>
          <p:cNvSpPr>
            <a:spLocks noGrp="1"/>
          </p:cNvSpPr>
          <p:nvPr>
            <p:ph type="title"/>
          </p:nvPr>
        </p:nvSpPr>
        <p:spPr>
          <a:xfrm>
            <a:off x="1143002" y="1999615"/>
            <a:ext cx="6858000" cy="2764028"/>
          </a:xfrm>
        </p:spPr>
        <p:txBody>
          <a:bodyPr vert="horz" lIns="91440" tIns="45720" rIns="91440" bIns="45720" rtlCol="0" anchor="ctr">
            <a:normAutofit/>
          </a:bodyPr>
          <a:lstStyle/>
          <a:p>
            <a:pPr algn="ctr" defTabSz="914400"/>
            <a:r>
              <a:rPr lang="en-US" sz="6300" kern="1200">
                <a:solidFill>
                  <a:schemeClr val="tx1"/>
                </a:solidFill>
                <a:latin typeface="+mj-lt"/>
                <a:ea typeface="+mj-ea"/>
                <a:cs typeface="+mj-cs"/>
              </a:rPr>
              <a:t>Confront Wrong Ideas</a:t>
            </a:r>
          </a:p>
        </p:txBody>
      </p:sp>
      <p:sp>
        <p:nvSpPr>
          <p:cNvPr id="13" name="Rectangle 1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1335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5818" y="0"/>
            <a:ext cx="7472363"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0"/>
            <a:ext cx="7461504"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2A08FD7A-4B65-41CB-A646-83E55E49A7E6}"/>
              </a:ext>
            </a:extLst>
          </p:cNvPr>
          <p:cNvSpPr>
            <a:spLocks noGrp="1"/>
          </p:cNvSpPr>
          <p:nvPr>
            <p:ph type="title"/>
          </p:nvPr>
        </p:nvSpPr>
        <p:spPr>
          <a:xfrm>
            <a:off x="1143002" y="1999615"/>
            <a:ext cx="6858000" cy="2764028"/>
          </a:xfrm>
        </p:spPr>
        <p:txBody>
          <a:bodyPr vert="horz" lIns="91440" tIns="45720" rIns="91440" bIns="45720" rtlCol="0" anchor="ctr">
            <a:normAutofit/>
          </a:bodyPr>
          <a:lstStyle/>
          <a:p>
            <a:pPr algn="ctr" defTabSz="914400"/>
            <a:r>
              <a:rPr lang="en-US" sz="6300" kern="1200" dirty="0">
                <a:solidFill>
                  <a:schemeClr val="tx1"/>
                </a:solidFill>
                <a:latin typeface="+mj-lt"/>
                <a:ea typeface="+mj-ea"/>
                <a:cs typeface="+mj-cs"/>
              </a:rPr>
              <a:t>Wrong Idea:</a:t>
            </a:r>
            <a:br>
              <a:rPr lang="en-US" sz="6300" kern="1200" dirty="0">
                <a:solidFill>
                  <a:schemeClr val="tx1"/>
                </a:solidFill>
                <a:latin typeface="+mj-lt"/>
                <a:ea typeface="+mj-ea"/>
                <a:cs typeface="+mj-cs"/>
              </a:rPr>
            </a:br>
            <a:r>
              <a:rPr lang="en-US" sz="6300" kern="1200" dirty="0">
                <a:solidFill>
                  <a:schemeClr val="tx1"/>
                </a:solidFill>
                <a:latin typeface="+mj-lt"/>
                <a:ea typeface="+mj-ea"/>
                <a:cs typeface="+mj-cs"/>
              </a:rPr>
              <a:t>Resources are Limited</a:t>
            </a:r>
          </a:p>
        </p:txBody>
      </p:sp>
      <p:sp>
        <p:nvSpPr>
          <p:cNvPr id="15" name="Rectangle 14">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5524786"/>
            <a:ext cx="356616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196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8A6495-5BFF-4690-B67A-6C1AAEA60711}"/>
              </a:ext>
            </a:extLst>
          </p:cNvPr>
          <p:cNvSpPr>
            <a:spLocks noGrp="1"/>
          </p:cNvSpPr>
          <p:nvPr>
            <p:ph type="title"/>
          </p:nvPr>
        </p:nvSpPr>
        <p:spPr>
          <a:xfrm>
            <a:off x="806825" y="1188637"/>
            <a:ext cx="2241175" cy="4480726"/>
          </a:xfrm>
        </p:spPr>
        <p:txBody>
          <a:bodyPr>
            <a:normAutofit/>
          </a:bodyPr>
          <a:lstStyle/>
          <a:p>
            <a:pPr algn="r"/>
            <a:r>
              <a:rPr lang="en-US" sz="3100"/>
              <a:t>Wrong idea “Resources are Limited” Leads to other wrong ideas</a:t>
            </a:r>
          </a:p>
        </p:txBody>
      </p:sp>
      <p:cxnSp>
        <p:nvCxnSpPr>
          <p:cNvPr id="29" name="Straight Connector 2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13A66D9-5625-47FD-82C3-98DF7EF04C5C}"/>
              </a:ext>
            </a:extLst>
          </p:cNvPr>
          <p:cNvSpPr>
            <a:spLocks noGrp="1"/>
          </p:cNvSpPr>
          <p:nvPr>
            <p:ph idx="1"/>
          </p:nvPr>
        </p:nvSpPr>
        <p:spPr>
          <a:xfrm>
            <a:off x="3941445" y="1648870"/>
            <a:ext cx="3527136" cy="3560260"/>
          </a:xfrm>
        </p:spPr>
        <p:txBody>
          <a:bodyPr anchor="ctr">
            <a:normAutofit/>
          </a:bodyPr>
          <a:lstStyle/>
          <a:p>
            <a:r>
              <a:rPr lang="en-US" dirty="0"/>
              <a:t>Not enough to go around</a:t>
            </a:r>
          </a:p>
          <a:p>
            <a:r>
              <a:rPr lang="en-US" dirty="0"/>
              <a:t>Better make sure I get mine</a:t>
            </a:r>
          </a:p>
          <a:p>
            <a:r>
              <a:rPr lang="en-US" dirty="0"/>
              <a:t>War is logical</a:t>
            </a:r>
          </a:p>
          <a:p>
            <a:r>
              <a:rPr lang="en-US" dirty="0"/>
              <a:t>Win/Lose mentality</a:t>
            </a:r>
          </a:p>
          <a:p>
            <a:r>
              <a:rPr lang="en-US" dirty="0"/>
              <a:t>Some people are more deserving than others</a:t>
            </a:r>
          </a:p>
          <a:p>
            <a:r>
              <a:rPr lang="en-US" dirty="0"/>
              <a:t>Make sure your team wins</a:t>
            </a:r>
          </a:p>
          <a:p>
            <a:r>
              <a:rPr lang="en-US" dirty="0"/>
              <a:t>Make sure you join the winning team</a:t>
            </a:r>
          </a:p>
          <a:p>
            <a:endParaRPr lang="en-US" dirty="0"/>
          </a:p>
        </p:txBody>
      </p:sp>
    </p:spTree>
    <p:extLst>
      <p:ext uri="{BB962C8B-B14F-4D97-AF65-F5344CB8AC3E}">
        <p14:creationId xmlns:p14="http://schemas.microsoft.com/office/powerpoint/2010/main" val="43543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238E5-E2DE-41F5-99C9-15F0C50E9DEB}"/>
              </a:ext>
            </a:extLst>
          </p:cNvPr>
          <p:cNvSpPr>
            <a:spLocks noGrp="1"/>
          </p:cNvSpPr>
          <p:nvPr>
            <p:ph type="title"/>
          </p:nvPr>
        </p:nvSpPr>
        <p:spPr/>
        <p:txBody>
          <a:bodyPr/>
          <a:lstStyle/>
          <a:p>
            <a:r>
              <a:rPr lang="en-US" dirty="0"/>
              <a:t>Why is “Resources are limited” a wrong idea?</a:t>
            </a:r>
          </a:p>
        </p:txBody>
      </p:sp>
      <p:sp>
        <p:nvSpPr>
          <p:cNvPr id="3" name="Content Placeholder 2">
            <a:extLst>
              <a:ext uri="{FF2B5EF4-FFF2-40B4-BE49-F238E27FC236}">
                <a16:creationId xmlns:a16="http://schemas.microsoft.com/office/drawing/2014/main" id="{73C1D5BC-A99E-47E4-86F8-FF33AEDD6822}"/>
              </a:ext>
            </a:extLst>
          </p:cNvPr>
          <p:cNvSpPr>
            <a:spLocks noGrp="1"/>
          </p:cNvSpPr>
          <p:nvPr>
            <p:ph idx="1"/>
          </p:nvPr>
        </p:nvSpPr>
        <p:spPr/>
        <p:txBody>
          <a:bodyPr/>
          <a:lstStyle/>
          <a:p>
            <a:r>
              <a:rPr lang="en-US" dirty="0"/>
              <a:t>“Resources” do not exist in nature, raw materials do</a:t>
            </a:r>
          </a:p>
          <a:p>
            <a:r>
              <a:rPr lang="en-US" dirty="0"/>
              <a:t>“Resources” are created from raw materials with human ingenuity.  And we should make use of all the ingenuity of all the humans that we can.  Every human brain has the potential of giving us vastly more resources.  </a:t>
            </a:r>
          </a:p>
          <a:p>
            <a:pPr lvl="1"/>
            <a:r>
              <a:rPr lang="en-US" dirty="0"/>
              <a:t>Consider:</a:t>
            </a:r>
          </a:p>
          <a:p>
            <a:pPr lvl="2"/>
            <a:r>
              <a:rPr lang="en-US" dirty="0"/>
              <a:t>Crop yields per acre of land</a:t>
            </a:r>
          </a:p>
          <a:p>
            <a:pPr lvl="2"/>
            <a:r>
              <a:rPr lang="en-US" dirty="0"/>
              <a:t>Crop yields per hour of work</a:t>
            </a:r>
          </a:p>
          <a:p>
            <a:pPr lvl="2"/>
            <a:r>
              <a:rPr lang="en-US" dirty="0"/>
              <a:t>Electronics, computers, and communications</a:t>
            </a:r>
          </a:p>
          <a:p>
            <a:pPr lvl="2"/>
            <a:r>
              <a:rPr lang="en-US" dirty="0"/>
              <a:t>Transportation</a:t>
            </a:r>
          </a:p>
          <a:p>
            <a:r>
              <a:rPr lang="en-US" dirty="0"/>
              <a:t>Even “Raw Materials” are not as limited as we might think.  Only a fraction of the raw materials in the solar system exist on the earth.  </a:t>
            </a:r>
          </a:p>
          <a:p>
            <a:pPr marL="0" indent="0">
              <a:buNone/>
            </a:pPr>
            <a:endParaRPr lang="en-US" dirty="0"/>
          </a:p>
        </p:txBody>
      </p:sp>
    </p:spTree>
    <p:extLst>
      <p:ext uri="{BB962C8B-B14F-4D97-AF65-F5344CB8AC3E}">
        <p14:creationId xmlns:p14="http://schemas.microsoft.com/office/powerpoint/2010/main" val="405679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E03F-D7BB-4411-979D-4E09BA582C7B}"/>
              </a:ext>
            </a:extLst>
          </p:cNvPr>
          <p:cNvSpPr>
            <a:spLocks noGrp="1"/>
          </p:cNvSpPr>
          <p:nvPr>
            <p:ph type="title"/>
          </p:nvPr>
        </p:nvSpPr>
        <p:spPr>
          <a:xfrm>
            <a:off x="1636357" y="2467638"/>
            <a:ext cx="7886700" cy="1325563"/>
          </a:xfrm>
        </p:spPr>
        <p:txBody>
          <a:bodyPr/>
          <a:lstStyle/>
          <a:p>
            <a:r>
              <a:rPr lang="en-US" dirty="0"/>
              <a:t>What is more limited than land?</a:t>
            </a:r>
          </a:p>
        </p:txBody>
      </p:sp>
    </p:spTree>
    <p:extLst>
      <p:ext uri="{BB962C8B-B14F-4D97-AF65-F5344CB8AC3E}">
        <p14:creationId xmlns:p14="http://schemas.microsoft.com/office/powerpoint/2010/main" val="3028416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28FD-36B8-40D2-AD6D-671DA4580275}"/>
              </a:ext>
            </a:extLst>
          </p:cNvPr>
          <p:cNvSpPr>
            <a:spLocks noGrp="1"/>
          </p:cNvSpPr>
          <p:nvPr>
            <p:ph type="title"/>
          </p:nvPr>
        </p:nvSpPr>
        <p:spPr/>
        <p:txBody>
          <a:bodyPr/>
          <a:lstStyle/>
          <a:p>
            <a:r>
              <a:rPr lang="en-US" dirty="0"/>
              <a:t>Land is limited, but the crops produced from it are not…</a:t>
            </a:r>
          </a:p>
        </p:txBody>
      </p:sp>
      <p:pic>
        <p:nvPicPr>
          <p:cNvPr id="4" name="Picture 3">
            <a:extLst>
              <a:ext uri="{FF2B5EF4-FFF2-40B4-BE49-F238E27FC236}">
                <a16:creationId xmlns:a16="http://schemas.microsoft.com/office/drawing/2014/main" id="{516EAEEA-8659-45FD-83B9-C5B0BD38ABB9}"/>
              </a:ext>
            </a:extLst>
          </p:cNvPr>
          <p:cNvPicPr>
            <a:picLocks noChangeAspect="1"/>
          </p:cNvPicPr>
          <p:nvPr/>
        </p:nvPicPr>
        <p:blipFill>
          <a:blip r:embed="rId2"/>
          <a:stretch>
            <a:fillRect/>
          </a:stretch>
        </p:blipFill>
        <p:spPr>
          <a:xfrm>
            <a:off x="955655" y="1390528"/>
            <a:ext cx="7559695" cy="4618120"/>
          </a:xfrm>
          <a:prstGeom prst="rect">
            <a:avLst/>
          </a:prstGeom>
        </p:spPr>
      </p:pic>
    </p:spTree>
    <p:extLst>
      <p:ext uri="{BB962C8B-B14F-4D97-AF65-F5344CB8AC3E}">
        <p14:creationId xmlns:p14="http://schemas.microsoft.com/office/powerpoint/2010/main" val="3688829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1282</TotalTime>
  <Words>522</Words>
  <Application>Microsoft Office PowerPoint</Application>
  <PresentationFormat>On-screen Show (4:3)</PresentationFormat>
  <Paragraphs>51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NSS North Houston Space Society</vt:lpstr>
      <vt:lpstr>Agenda</vt:lpstr>
      <vt:lpstr>Why have this meeting?</vt:lpstr>
      <vt:lpstr>Confront Wrong Ideas</vt:lpstr>
      <vt:lpstr>Wrong Idea: Resources are Limited</vt:lpstr>
      <vt:lpstr>Wrong idea “Resources are Limited” Leads to other wrong ideas</vt:lpstr>
      <vt:lpstr>Why is “Resources are limited” a wrong idea?</vt:lpstr>
      <vt:lpstr>What is more limited than land?</vt:lpstr>
      <vt:lpstr>Land is limited, but the crops produced from it are not…</vt:lpstr>
      <vt:lpstr>Land is limited, but the crops produced from it are not…</vt:lpstr>
      <vt:lpstr>National Space Society Vision</vt:lpstr>
      <vt:lpstr>Meeting IS being RECORDED</vt:lpstr>
      <vt:lpstr>How to use ZOOM -  Video</vt:lpstr>
      <vt:lpstr>Agenda</vt:lpstr>
      <vt:lpstr>NASA High School Aerospace Scholars</vt:lpstr>
      <vt:lpstr>Space News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NSS North Houston Space Society</dc:title>
  <dc:creator>nathan price</dc:creator>
  <cp:lastModifiedBy>nathan price</cp:lastModifiedBy>
  <cp:revision>6</cp:revision>
  <dcterms:created xsi:type="dcterms:W3CDTF">2020-09-05T17:48:15Z</dcterms:created>
  <dcterms:modified xsi:type="dcterms:W3CDTF">2020-09-06T15:11:05Z</dcterms:modified>
</cp:coreProperties>
</file>