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8" r:id="rId1"/>
  </p:sldMasterIdLst>
  <p:sldIdLst>
    <p:sldId id="354" r:id="rId2"/>
    <p:sldId id="406" r:id="rId3"/>
    <p:sldId id="423" r:id="rId4"/>
    <p:sldId id="425" r:id="rId5"/>
    <p:sldId id="424" r:id="rId6"/>
    <p:sldId id="392" r:id="rId7"/>
    <p:sldId id="421" r:id="rId8"/>
    <p:sldId id="397" r:id="rId9"/>
    <p:sldId id="396" r:id="rId10"/>
    <p:sldId id="398" r:id="rId11"/>
  </p:sldIdLst>
  <p:sldSz cx="9144000" cy="6858000" type="screen4x3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CFA"/>
    <a:srgbClr val="E2DEDB"/>
    <a:srgbClr val="E4DDD7"/>
    <a:srgbClr val="F3F2F0"/>
    <a:srgbClr val="EAEAEA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6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348" y="11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8765F-08B4-4DD4-86F4-EE5090E5AF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7AF5F2-9B45-4670-B602-9A077C9FBB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9B4CF-B69E-4BE6-B36E-BFF62F516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A6414-2759-4B86-8AA7-607CD5930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41DA6-7E55-43A0-A640-85D89E1A7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65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08B5B-79EA-4679-87DA-3EBE2BF1B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DC0E6C-830A-43E6-98A8-013C0B393A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E650D-C00F-4A48-A2AE-871175B3E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38847-D9FA-4F00-A9F7-C39AF2796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4AF7C-F080-4D59-B9EB-EC6711880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455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0E3EBC-56F3-4451-89DF-2BC90733A6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43D37C-EA79-4D5B-A590-B02866F899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1BFD3-C2DC-4B37-B96C-E8A47CAC2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9BBCDD-18A3-4D5B-8538-18F38A7CC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8F3763-B795-4DF9-9344-C905283E4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051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AFF51-E54D-4880-B845-FE3B849D8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CF354-58EF-4FB2-B011-01599C7AA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F1AD3-2272-4F53-B191-9597DE0F3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055A2-2DA7-431E-A133-DC294191D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1AF72-8874-4EA6-AEAE-216C0C499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701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42E67-F84E-406F-B1CF-48E584456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AA396A-2747-4EAC-807B-2F5C439C7C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CF6E0-F811-4268-A2B3-06E668DEB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4E454-97D9-4FD7-B6B9-102F8B14A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0F831-025E-4AF6-9BBE-C580BD728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52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B38B9-E687-482B-8306-9D10A7270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413EF-2422-4902-902A-5D4DF69C58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570592-FB3E-46E6-8248-5CF946FA65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CD8A46-98B2-4C6B-9B42-7E902FAC0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9C6D17-05FF-4E71-A900-DB21E970F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AD2D33-F996-454D-87EA-E56E90E33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209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A86D6-964D-40D1-A709-BEC63196F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53B5CC-50E2-4CFC-9B17-07DED7F86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023780-E6BC-4B0F-BFFD-B5C3B6C1D5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1FA075-8825-49A8-A41B-267F61ADCB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E17C66-610C-4A1C-9B83-023A8D37B2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3126A0-3CF5-4021-A34D-FEEA7D8AE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CD8495-F3BD-41BC-8CD9-A2D69FE75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C0E54A-0155-46E9-A5AB-7056E112E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79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016FB-DC87-4C56-A22F-4E02A6091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EB55E2-C737-46EB-8866-7CC88D065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438673-E8ED-401A-AE45-90EC5F9FF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05BC65-2CB9-4643-9BC3-D90FC8470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764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672CD8-8934-41A3-A08D-4AC527503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3FF633-5509-41C1-8131-B1F25E25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8BBD10-78D2-4A9F-A0F3-0A4CB3923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965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33638-F3C8-4862-8C5A-E4A14E611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95047-ACDF-4202-A981-727CE338B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191343-A7EE-498F-A0CD-DE3E65A9AF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024576-9EB4-48A8-9D2B-5F253CF26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99BA21-DF8D-48E0-BDB7-1DBA24E70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1B3A97-48AE-4340-BCB7-5634D58C1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71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3A227-56CB-46A4-AE7D-0FFFDC1EA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010C6-B173-4C6F-83FD-6A4BFA4B5B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9C9098-0312-4050-90DC-8EF39C66EB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59EC4C-3A06-423E-B227-13E29ABCF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6CE58D-63E6-4D1D-9F1D-978043B83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90135-D09B-4B9A-AC76-A146F8653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880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9EB42A-388B-4B69-8D7D-0BC56C155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E3BF58-9C5B-4DBC-8A4A-B5109B8D9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4E3CD-5BC4-4D0C-9EFC-07D677073D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2F080-22D5-42E0-B8AA-41D992DEED52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AA0C8-9615-4F93-A212-15D7660139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54D08-FF53-4423-9E2D-C15E493DB1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538BE7-1515-4DEA-98A7-286AFE9A0CB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40" y="6207361"/>
            <a:ext cx="2194560" cy="63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9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8A5BC06-B63B-4B12-8830-B6C42B636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2525"/>
            <a:ext cx="9144000" cy="60254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D5B45C-D778-44EC-A441-0AB38F377F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422" y="266686"/>
            <a:ext cx="8263156" cy="2387600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NSS North Houston Space Society</a:t>
            </a:r>
            <a:br>
              <a:rPr lang="en-US" dirty="0">
                <a:solidFill>
                  <a:srgbClr val="FFC000"/>
                </a:solidFill>
              </a:rPr>
            </a:br>
            <a:br>
              <a:rPr lang="en-US" dirty="0">
                <a:solidFill>
                  <a:srgbClr val="FFC000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>Space News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E9130A3-621D-43A3-B6CB-A1AB5834B1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74632"/>
            <a:ext cx="6858000" cy="107063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September 5, 2020</a:t>
            </a:r>
          </a:p>
        </p:txBody>
      </p:sp>
      <p:sp>
        <p:nvSpPr>
          <p:cNvPr id="9" name="Subtitle 4">
            <a:extLst>
              <a:ext uri="{FF2B5EF4-FFF2-40B4-BE49-F238E27FC236}">
                <a16:creationId xmlns:a16="http://schemas.microsoft.com/office/drawing/2014/main" id="{E2E597C1-9564-4446-9ECA-19EE77BE194D}"/>
              </a:ext>
            </a:extLst>
          </p:cNvPr>
          <p:cNvSpPr txBox="1">
            <a:spLocks/>
          </p:cNvSpPr>
          <p:nvPr/>
        </p:nvSpPr>
        <p:spPr>
          <a:xfrm>
            <a:off x="3314001" y="6131066"/>
            <a:ext cx="2515998" cy="7269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FFC000"/>
                </a:solidFill>
              </a:rPr>
              <a:t>Greg Stanley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E3F916-E299-446D-8FFF-0B662FEEA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996" y="6086367"/>
            <a:ext cx="2534004" cy="77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148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47DED9-A1F4-4795-A774-B4494978C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5883" y="0"/>
            <a:ext cx="4312152" cy="49762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116" y="0"/>
            <a:ext cx="7886700" cy="816078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Featured Speaker:  Dr. Moriba Jah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14" y="673767"/>
            <a:ext cx="5473419" cy="4148489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rgbClr val="FFC000"/>
                </a:solidFill>
              </a:rPr>
              <a:t>Associate Professor, Aerospace Engineering and Engineering Mechanics, Univ. of Texas (Austin)</a:t>
            </a:r>
          </a:p>
          <a:p>
            <a:pPr marL="342900" lvl="1" indent="0">
              <a:buNone/>
            </a:pPr>
            <a:r>
              <a:rPr lang="en-US" dirty="0">
                <a:solidFill>
                  <a:srgbClr val="FFC000"/>
                </a:solidFill>
              </a:rPr>
              <a:t>Specialties include astrodynamics (orbital mechanics), information fusion for space object tracking</a:t>
            </a:r>
          </a:p>
          <a:p>
            <a:r>
              <a:rPr lang="en-US" dirty="0">
                <a:solidFill>
                  <a:srgbClr val="FFC000"/>
                </a:solidFill>
              </a:rPr>
              <a:t>Numerous awards and publications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TED fellow – see TED talk on crowdsourced space traffic monitoring system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Author of over 75 peer-reviewed technical papers</a:t>
            </a:r>
          </a:p>
          <a:p>
            <a:r>
              <a:rPr lang="en-US" dirty="0">
                <a:solidFill>
                  <a:srgbClr val="FFC000"/>
                </a:solidFill>
              </a:rPr>
              <a:t>Previously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Director, U. of Arizona’s Space Object Behavioral Sciences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Lead at Air Force’s Advance Sciences and Technology Research Institute for Astronautics (ASTRIA)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Spacecraft navigator at JPL for multiple Mars programs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A7B1EC8-B9F4-401E-A279-767010DDD4C0}"/>
              </a:ext>
            </a:extLst>
          </p:cNvPr>
          <p:cNvSpPr txBox="1">
            <a:spLocks/>
          </p:cNvSpPr>
          <p:nvPr/>
        </p:nvSpPr>
        <p:spPr>
          <a:xfrm>
            <a:off x="85458" y="5341120"/>
            <a:ext cx="9042577" cy="1400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TOPIC: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FFC000"/>
                </a:solidFill>
              </a:rPr>
              <a:t>Monitoring, Quantifying, and Assessing the Near-Earth Anthropogenic Space Object Population: The Foundation to Space Traffic Management</a:t>
            </a:r>
          </a:p>
          <a:p>
            <a:pPr marL="0" indent="0">
              <a:buNone/>
            </a:pPr>
            <a:r>
              <a:rPr lang="en-US" sz="1800" i="1" dirty="0">
                <a:solidFill>
                  <a:srgbClr val="FFC000"/>
                </a:solidFill>
              </a:rPr>
              <a:t>(“What’s all that stuff in orbit and where is it going?”)</a:t>
            </a:r>
          </a:p>
          <a:p>
            <a:pPr marL="0" indent="0">
              <a:buNone/>
            </a:pP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3AC22D7-CBB8-4A80-B219-B9C16F1C31CD}"/>
              </a:ext>
            </a:extLst>
          </p:cNvPr>
          <p:cNvSpPr txBox="1">
            <a:spLocks/>
          </p:cNvSpPr>
          <p:nvPr/>
        </p:nvSpPr>
        <p:spPr>
          <a:xfrm>
            <a:off x="4178033" y="4912859"/>
            <a:ext cx="4965967" cy="81607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i="1" dirty="0">
                <a:solidFill>
                  <a:srgbClr val="FFC000"/>
                </a:solidFill>
              </a:rPr>
              <a:t>“In the absence of this framework to monitor ... activity in space ... we actually risk losing the ability to use space for humanity's benefit. ” </a:t>
            </a:r>
          </a:p>
          <a:p>
            <a:endParaRPr lang="en-US" sz="1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235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landed Falcon 9 rocket booster from SpaceX's Demo-2 crewed mission returns to Port Canaveral in Florida.">
            <a:extLst>
              <a:ext uri="{FF2B5EF4-FFF2-40B4-BE49-F238E27FC236}">
                <a16:creationId xmlns:a16="http://schemas.microsoft.com/office/drawing/2014/main" id="{3B6142EF-7CF6-42A7-854E-87CB04147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463" y="3188747"/>
            <a:ext cx="6529537" cy="366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2AB53FB-1154-4259-A60E-7CA91E8B4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55" y="3780883"/>
            <a:ext cx="2852144" cy="293646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Reusability: first stage now flown record 6 times</a:t>
            </a:r>
          </a:p>
          <a:p>
            <a:r>
              <a:rPr lang="en-US" dirty="0">
                <a:solidFill>
                  <a:srgbClr val="FFC000"/>
                </a:solidFill>
              </a:rPr>
              <a:t>2 “drone ships” for recovery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300 ft x 170 ft barges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Towed by tug to </a:t>
            </a:r>
            <a:r>
              <a:rPr lang="en-US">
                <a:solidFill>
                  <a:srgbClr val="FFC000"/>
                </a:solidFill>
              </a:rPr>
              <a:t>landing area</a:t>
            </a:r>
            <a:endParaRPr lang="en-US" dirty="0">
              <a:solidFill>
                <a:srgbClr val="FFC000"/>
              </a:solidFill>
            </a:endParaRPr>
          </a:p>
          <a:p>
            <a:pPr lvl="1"/>
            <a:r>
              <a:rPr lang="en-US" dirty="0">
                <a:solidFill>
                  <a:srgbClr val="FFC000"/>
                </a:solidFill>
              </a:rPr>
              <a:t>Autonomous!</a:t>
            </a:r>
          </a:p>
          <a:p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A85DCB-95C8-4B99-BD62-5CC875301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3508" y="0"/>
            <a:ext cx="3250492" cy="30960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FBE7FD-E959-4089-BC85-FA7676B3C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044" y="92690"/>
            <a:ext cx="5003107" cy="69060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3 SpaceX Starlink launches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3678FE-75C5-4F02-8393-EC458B5BD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90044" cy="202436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3469105-4FA3-4B08-B13D-C3EFB0F67790}"/>
              </a:ext>
            </a:extLst>
          </p:cNvPr>
          <p:cNvSpPr txBox="1">
            <a:spLocks/>
          </p:cNvSpPr>
          <p:nvPr/>
        </p:nvSpPr>
        <p:spPr>
          <a:xfrm>
            <a:off x="1196411" y="692208"/>
            <a:ext cx="4896740" cy="24965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FFC000"/>
                </a:solidFill>
              </a:rPr>
              <a:t>175 Starlink satellites + 5 “rideshares”</a:t>
            </a:r>
          </a:p>
          <a:p>
            <a:pPr lvl="1">
              <a:defRPr/>
            </a:pPr>
            <a:r>
              <a:rPr lang="en-US" dirty="0">
                <a:solidFill>
                  <a:srgbClr val="FFC000"/>
                </a:solidFill>
              </a:rPr>
              <a:t>(Rideshares are as cheap as $1M) </a:t>
            </a:r>
            <a:endParaRPr lang="en-US" dirty="0">
              <a:solidFill>
                <a:srgbClr val="FFC000"/>
              </a:solidFill>
              <a:latin typeface="Calibri" panose="020F0502020204030204"/>
            </a:endParaRPr>
          </a:p>
          <a:p>
            <a:pPr>
              <a:defRPr/>
            </a:pPr>
            <a:r>
              <a:rPr lang="en-US" dirty="0">
                <a:solidFill>
                  <a:srgbClr val="FFC000"/>
                </a:solidFill>
                <a:latin typeface="Calibri" panose="020F0502020204030204"/>
              </a:rPr>
              <a:t>“Constellation”: 713 satellites launched</a:t>
            </a:r>
          </a:p>
          <a:p>
            <a:pPr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Want 1440 satellites for global 24/7 coverage</a:t>
            </a:r>
            <a:endParaRPr lang="en-US" dirty="0">
              <a:solidFill>
                <a:srgbClr val="FFC000"/>
              </a:solidFill>
              <a:latin typeface="Calibri" panose="020F0502020204030204"/>
            </a:endParaRPr>
          </a:p>
          <a:p>
            <a:pPr>
              <a:defRPr/>
            </a:pPr>
            <a:r>
              <a:rPr lang="en-US" dirty="0">
                <a:solidFill>
                  <a:srgbClr val="FFC000"/>
                </a:solidFill>
                <a:latin typeface="Calibri" panose="020F0502020204030204"/>
              </a:rPr>
              <a:t>FCC approved: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12,000+ satellites for worldwide internet service</a:t>
            </a:r>
          </a:p>
          <a:p>
            <a:pPr>
              <a:defRPr/>
            </a:pPr>
            <a:r>
              <a:rPr lang="en-US" dirty="0">
                <a:solidFill>
                  <a:srgbClr val="FFC000"/>
                </a:solidFill>
                <a:latin typeface="Calibri" panose="020F0502020204030204"/>
              </a:rPr>
              <a:t>Applied for:  another 30,000 satellites</a:t>
            </a:r>
          </a:p>
          <a:p>
            <a:pPr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Factory churning out 6 satellites/day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EBAEC4-8220-4B2F-83A0-561B5360B175}"/>
              </a:ext>
            </a:extLst>
          </p:cNvPr>
          <p:cNvSpPr/>
          <p:nvPr/>
        </p:nvSpPr>
        <p:spPr>
          <a:xfrm>
            <a:off x="7931446" y="6513920"/>
            <a:ext cx="11014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Credit:  SpaceX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62BA65-69FC-4E70-BFD7-E6924ED141E5}"/>
              </a:ext>
            </a:extLst>
          </p:cNvPr>
          <p:cNvSpPr/>
          <p:nvPr/>
        </p:nvSpPr>
        <p:spPr>
          <a:xfrm>
            <a:off x="4740042" y="6078197"/>
            <a:ext cx="11391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Octagrabber</a:t>
            </a:r>
            <a:endParaRPr lang="en-US" sz="1400" dirty="0">
              <a:solidFill>
                <a:srgbClr val="FFC000"/>
              </a:solidFill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01971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B74F00-EEAA-4B1B-AC95-548D53C46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627" y="5171840"/>
            <a:ext cx="3391373" cy="16861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F74B7D-53E4-4E50-8FA3-6EE8E2FE6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547" y="2395276"/>
            <a:ext cx="5334453" cy="3954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419462-4242-4927-8133-87171230D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74966"/>
            <a:ext cx="4177505" cy="26561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557" y="66789"/>
            <a:ext cx="8554339" cy="55031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“Barges? We don’t need no </a:t>
            </a:r>
            <a:r>
              <a:rPr lang="en-US" dirty="0" err="1">
                <a:solidFill>
                  <a:srgbClr val="FFC000"/>
                </a:solidFill>
              </a:rPr>
              <a:t>stinkin</a:t>
            </a:r>
            <a:r>
              <a:rPr lang="en-US" dirty="0">
                <a:solidFill>
                  <a:srgbClr val="FFC000"/>
                </a:solidFill>
              </a:rPr>
              <a:t>’ barges”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279" y="4609790"/>
            <a:ext cx="8870212" cy="218142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Polar orbits launch north or south 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Avoid flying over populated areas in case of failure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Normally launched south from west coast (Vandenberg AFB)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US and Cuban land is north or south from Cape Canaveral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East coast launches usually fly easterly (direction of earth’s 914 mph rotation, Atlantic)</a:t>
            </a:r>
          </a:p>
          <a:p>
            <a:r>
              <a:rPr lang="en-US" dirty="0">
                <a:solidFill>
                  <a:srgbClr val="FFC000"/>
                </a:solidFill>
              </a:rPr>
              <a:t>We got Cuban approval for this launch because…</a:t>
            </a:r>
          </a:p>
          <a:p>
            <a:endParaRPr lang="en-US" dirty="0">
              <a:solidFill>
                <a:srgbClr val="FFC000"/>
              </a:solidFill>
            </a:endParaRPr>
          </a:p>
          <a:p>
            <a:endParaRPr lang="en-US" dirty="0">
              <a:solidFill>
                <a:srgbClr val="FFC000"/>
              </a:solidFill>
            </a:endParaRPr>
          </a:p>
          <a:p>
            <a:endParaRPr lang="en-US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D07E718-1659-487E-8CFE-43DD12067E90}"/>
              </a:ext>
            </a:extLst>
          </p:cNvPr>
          <p:cNvSpPr txBox="1">
            <a:spLocks/>
          </p:cNvSpPr>
          <p:nvPr/>
        </p:nvSpPr>
        <p:spPr>
          <a:xfrm>
            <a:off x="4177504" y="574966"/>
            <a:ext cx="4924834" cy="21814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C000"/>
                </a:solidFill>
              </a:rPr>
              <a:t>Aug 30 Falcon 9 launch from Florida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Earth observation satellite for Argentina, 2 small “rideshares”, into polar orbit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 Last polar orbit launch from Florida: 1969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Booster landed back at Cape Canaveral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Barge only if booster goes too far downrange </a:t>
            </a:r>
          </a:p>
          <a:p>
            <a:endParaRPr lang="en-US" dirty="0">
              <a:solidFill>
                <a:srgbClr val="FFC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894E77-C29E-493B-ADAD-88CB96B00AAF}"/>
              </a:ext>
            </a:extLst>
          </p:cNvPr>
          <p:cNvSpPr/>
          <p:nvPr/>
        </p:nvSpPr>
        <p:spPr>
          <a:xfrm>
            <a:off x="1257181" y="2908444"/>
            <a:ext cx="28533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C000"/>
                </a:solidFill>
                <a:latin typeface="Calibri Light" panose="020F0302020204030204"/>
              </a:rPr>
              <a:t>Treasure of the Sierra Madre (1948 movie)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F79D37-A2DF-4F86-B1D5-8B9A6A74F984}"/>
              </a:ext>
            </a:extLst>
          </p:cNvPr>
          <p:cNvSpPr/>
          <p:nvPr/>
        </p:nvSpPr>
        <p:spPr>
          <a:xfrm>
            <a:off x="7910344" y="5033340"/>
            <a:ext cx="11919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C000"/>
                </a:solidFill>
                <a:latin typeface="Calibri Light" panose="020F0302020204030204"/>
              </a:rPr>
              <a:t>Credit:  SpaceX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879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E0A0CC3-2650-42C2-ABFC-A3A2A371A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8647" y="21366"/>
            <a:ext cx="1931349" cy="16299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B74F00-EEAA-4B1B-AC95-548D53C46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627" y="5171840"/>
            <a:ext cx="3391373" cy="16861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56F3A9-59EB-451B-A658-CF2F4C58D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8450" y="3731469"/>
            <a:ext cx="5455550" cy="31265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105" y="21366"/>
            <a:ext cx="8554339" cy="999857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rgbClr val="FFC000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>Rufina: the most expensive cow in history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>(Cuban cows are no longer sacred) </a:t>
            </a:r>
            <a:br>
              <a:rPr lang="en-US" dirty="0">
                <a:solidFill>
                  <a:srgbClr val="FFC000"/>
                </a:solidFill>
              </a:rPr>
            </a:b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105" y="1102408"/>
            <a:ext cx="8545792" cy="263210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A 1960 launch south failed (second spy satellite)</a:t>
            </a:r>
          </a:p>
          <a:p>
            <a:r>
              <a:rPr lang="en-US" dirty="0">
                <a:solidFill>
                  <a:srgbClr val="FFC000"/>
                </a:solidFill>
              </a:rPr>
              <a:t> Debris was strewn over 200 sq. miles of Cuba – an intelligence bonanza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Thor rocket engine sold to Soviets, Chinese were given useful intelligence</a:t>
            </a:r>
          </a:p>
          <a:p>
            <a:r>
              <a:rPr lang="en-US" dirty="0">
                <a:solidFill>
                  <a:srgbClr val="FFC000"/>
                </a:solidFill>
              </a:rPr>
              <a:t> Rufina the cow was killed by debris, prompting protests</a:t>
            </a:r>
          </a:p>
          <a:p>
            <a:r>
              <a:rPr lang="en-US" dirty="0">
                <a:solidFill>
                  <a:srgbClr val="FFC000"/>
                </a:solidFill>
              </a:rPr>
              <a:t>US awarded Cuba $2 million compensation</a:t>
            </a:r>
          </a:p>
          <a:p>
            <a:r>
              <a:rPr lang="en-US" dirty="0">
                <a:solidFill>
                  <a:srgbClr val="FFC000"/>
                </a:solidFill>
              </a:rPr>
              <a:t>Falcon-9 launch got Cuban approval, because of Flight Termination System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(unique autonomous self destruct even during blackouts due to rocket plumes)</a:t>
            </a:r>
          </a:p>
          <a:p>
            <a:pPr marL="0" indent="0">
              <a:buNone/>
            </a:pP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49CAED1-F485-42AE-A05C-A7AE9D49860C}"/>
              </a:ext>
            </a:extLst>
          </p:cNvPr>
          <p:cNvSpPr txBox="1">
            <a:spLocks/>
          </p:cNvSpPr>
          <p:nvPr/>
        </p:nvSpPr>
        <p:spPr>
          <a:xfrm>
            <a:off x="94004" y="3896881"/>
            <a:ext cx="3643841" cy="2858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>
              <a:buNone/>
            </a:pPr>
            <a:r>
              <a:rPr lang="en-US" dirty="0">
                <a:solidFill>
                  <a:srgbClr val="FFC000"/>
                </a:solidFill>
              </a:rPr>
              <a:t>“</a:t>
            </a:r>
            <a:r>
              <a:rPr lang="en-US" i="1" dirty="0">
                <a:solidFill>
                  <a:srgbClr val="FFC000"/>
                </a:solidFill>
              </a:rPr>
              <a:t>You murdered one of my sisters</a:t>
            </a:r>
            <a:r>
              <a:rPr lang="en-US" dirty="0">
                <a:solidFill>
                  <a:srgbClr val="FFC000"/>
                </a:solidFill>
              </a:rPr>
              <a:t>”</a:t>
            </a:r>
          </a:p>
          <a:p>
            <a:pPr marL="342900" lvl="1" indent="0">
              <a:buNone/>
            </a:pPr>
            <a:r>
              <a:rPr lang="en-US" dirty="0">
                <a:solidFill>
                  <a:srgbClr val="FFC000"/>
                </a:solidFill>
              </a:rPr>
              <a:t>“</a:t>
            </a:r>
            <a:r>
              <a:rPr lang="en-US" i="1" dirty="0">
                <a:solidFill>
                  <a:srgbClr val="FFC000"/>
                </a:solidFill>
              </a:rPr>
              <a:t>The Yankees are killing us without mercy</a:t>
            </a:r>
            <a:r>
              <a:rPr lang="en-US" dirty="0">
                <a:solidFill>
                  <a:srgbClr val="FFC000"/>
                </a:solidFill>
              </a:rPr>
              <a:t>”</a:t>
            </a:r>
          </a:p>
          <a:p>
            <a:pPr lvl="1"/>
            <a:endParaRPr lang="en-US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Rufina was given a state funeral with full honors</a:t>
            </a:r>
          </a:p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We now have insurance for space debris risks</a:t>
            </a:r>
          </a:p>
          <a:p>
            <a:pPr marL="0" indent="0">
              <a:buNone/>
            </a:pPr>
            <a:endParaRPr lang="en-US" dirty="0">
              <a:solidFill>
                <a:srgbClr val="FFC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D78BDD-4365-47D1-BC9D-A823DCF65AED}"/>
              </a:ext>
            </a:extLst>
          </p:cNvPr>
          <p:cNvSpPr/>
          <p:nvPr/>
        </p:nvSpPr>
        <p:spPr>
          <a:xfrm>
            <a:off x="6336706" y="6498814"/>
            <a:ext cx="27132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Credit: MAPFRE Global Risks (insurance)</a:t>
            </a:r>
          </a:p>
        </p:txBody>
      </p:sp>
    </p:spTree>
    <p:extLst>
      <p:ext uri="{BB962C8B-B14F-4D97-AF65-F5344CB8AC3E}">
        <p14:creationId xmlns:p14="http://schemas.microsoft.com/office/powerpoint/2010/main" val="3398848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7013"/>
            <a:ext cx="7886700" cy="794548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SpaceX Starship development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B74F00-EEAA-4B1B-AC95-548D53C46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627" y="5171840"/>
            <a:ext cx="3391373" cy="16861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C3AA9E-09F3-4600-AE0A-B0FA1C434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569" y="901164"/>
            <a:ext cx="2098431" cy="595683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013" y="1233538"/>
            <a:ext cx="6763555" cy="496510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Successful 500 foot “hop” test by 5</a:t>
            </a:r>
            <a:r>
              <a:rPr lang="en-US" baseline="30000" dirty="0">
                <a:solidFill>
                  <a:srgbClr val="FFC000"/>
                </a:solidFill>
              </a:rPr>
              <a:t>th</a:t>
            </a:r>
            <a:r>
              <a:rPr lang="en-US" dirty="0">
                <a:solidFill>
                  <a:srgbClr val="FFC000"/>
                </a:solidFill>
              </a:rPr>
              <a:t> SpaceX Starship full-sized prototype (“SN5”) at Boca Chica, TX, Aug. 4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30 feet diameter, would be 164 feet high with nose cone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Testing guidance, strength of full-size fuel tanks, basic functions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Single (raptor) engine only, not 6 needed for orbital missions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Fuel:  methane/LOX  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No nose cone, fins, heat shield, </a:t>
            </a:r>
            <a:r>
              <a:rPr lang="en-US" dirty="0" err="1">
                <a:solidFill>
                  <a:srgbClr val="FFC000"/>
                </a:solidFill>
              </a:rPr>
              <a:t>etc</a:t>
            </a:r>
            <a:endParaRPr lang="en-US" dirty="0">
              <a:solidFill>
                <a:srgbClr val="FFC000"/>
              </a:solidFill>
            </a:endParaRPr>
          </a:p>
          <a:p>
            <a:pPr lvl="1"/>
            <a:r>
              <a:rPr lang="en-US" dirty="0">
                <a:solidFill>
                  <a:srgbClr val="FFC000"/>
                </a:solidFill>
              </a:rPr>
              <a:t>First test of many to increasing heights, more complete versions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SN8 in construction at Boca Chica will have 3 engines, reach 20,000 feet and back</a:t>
            </a:r>
          </a:p>
          <a:p>
            <a:r>
              <a:rPr lang="en-US" dirty="0">
                <a:solidFill>
                  <a:srgbClr val="FFC000"/>
                </a:solidFill>
              </a:rPr>
              <a:t>Test repeated Sept 3 with SN6 prototype as well</a:t>
            </a:r>
          </a:p>
          <a:p>
            <a:r>
              <a:rPr lang="en-US" dirty="0">
                <a:solidFill>
                  <a:srgbClr val="FFC000"/>
                </a:solidFill>
              </a:rPr>
              <a:t>Eventual starship configuration: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On top of a Falcon Super Heavy first stage which would have &gt;30 raptor engines, total height of 394 feet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Could carry 220,000 pounds to low earth orbit</a:t>
            </a:r>
          </a:p>
          <a:p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019A2A7-051B-4DD3-8502-F990724C0DE3}"/>
              </a:ext>
            </a:extLst>
          </p:cNvPr>
          <p:cNvSpPr txBox="1">
            <a:spLocks/>
          </p:cNvSpPr>
          <p:nvPr/>
        </p:nvSpPr>
        <p:spPr>
          <a:xfrm>
            <a:off x="7045568" y="438990"/>
            <a:ext cx="2098431" cy="5025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“Flying grain silo”</a:t>
            </a:r>
          </a:p>
        </p:txBody>
      </p:sp>
    </p:spTree>
    <p:extLst>
      <p:ext uri="{BB962C8B-B14F-4D97-AF65-F5344CB8AC3E}">
        <p14:creationId xmlns:p14="http://schemas.microsoft.com/office/powerpoint/2010/main" val="24411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B74F00-EEAA-4B1B-AC95-548D53C46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627" y="5171840"/>
            <a:ext cx="3391373" cy="1686160"/>
          </a:xfrm>
          <a:prstGeom prst="rect">
            <a:avLst/>
          </a:prstGeom>
        </p:spPr>
      </p:pic>
      <p:pic>
        <p:nvPicPr>
          <p:cNvPr id="1028" name="Picture 4" descr="Artist rendering of United Launch Alliance's Vulcan system.">
            <a:extLst>
              <a:ext uri="{FF2B5EF4-FFF2-40B4-BE49-F238E27FC236}">
                <a16:creationId xmlns:a16="http://schemas.microsoft.com/office/drawing/2014/main" id="{3F9DEFE1-87BE-40FF-BA64-B56044638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844" y="4069531"/>
            <a:ext cx="4962156" cy="278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11" y="147012"/>
            <a:ext cx="8588523" cy="101521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US Dept of Defense selected 2 primary companies for rocket launches for 2022-2027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010" y="1222049"/>
            <a:ext cx="8588523" cy="2444097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Worth expected $1B / year, up to 34 launches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60%: ULA (United Launch Alliance = Boeing + Lockheed Martin)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40%: SpaceX </a:t>
            </a:r>
          </a:p>
          <a:p>
            <a:r>
              <a:rPr lang="en-US" dirty="0">
                <a:solidFill>
                  <a:srgbClr val="FFC000"/>
                </a:solidFill>
              </a:rPr>
              <a:t>Beat Blue Origin &amp; Northrop Grumman (</a:t>
            </a:r>
            <a:r>
              <a:rPr lang="en-US" i="1" dirty="0">
                <a:solidFill>
                  <a:srgbClr val="FFC000"/>
                </a:solidFill>
              </a:rPr>
              <a:t>probably the end of </a:t>
            </a:r>
            <a:r>
              <a:rPr lang="en-US" i="1" dirty="0" err="1">
                <a:solidFill>
                  <a:srgbClr val="FFC000"/>
                </a:solidFill>
              </a:rPr>
              <a:t>OmegA</a:t>
            </a:r>
            <a:r>
              <a:rPr lang="en-US" dirty="0">
                <a:solidFill>
                  <a:srgbClr val="FFC000"/>
                </a:solidFill>
              </a:rPr>
              <a:t>) </a:t>
            </a:r>
          </a:p>
          <a:p>
            <a:r>
              <a:rPr lang="en-US" dirty="0">
                <a:solidFill>
                  <a:srgbClr val="FFC000"/>
                </a:solidFill>
              </a:rPr>
              <a:t>Future ULA Vulcan will replace Atlas V rocket (still using a Centaur 2</a:t>
            </a:r>
            <a:r>
              <a:rPr lang="en-US" baseline="30000" dirty="0">
                <a:solidFill>
                  <a:srgbClr val="FFC000"/>
                </a:solidFill>
              </a:rPr>
              <a:t>nd</a:t>
            </a:r>
            <a:r>
              <a:rPr lang="en-US" dirty="0">
                <a:solidFill>
                  <a:srgbClr val="FFC000"/>
                </a:solidFill>
              </a:rPr>
              <a:t> stage)</a:t>
            </a:r>
          </a:p>
          <a:p>
            <a:r>
              <a:rPr lang="en-US" dirty="0">
                <a:solidFill>
                  <a:srgbClr val="FFC000"/>
                </a:solidFill>
              </a:rPr>
              <a:t>Losers don’t lose everything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Vulcan replaces Russian main engine with 2 Blue Origin BE-4 engines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Vulcan uses Northrop Grumman solid rocket boosters (as do NASA SLS, USAF ICBMs)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B42CC3-1D1A-4F65-B0C5-65427A35014F}"/>
              </a:ext>
            </a:extLst>
          </p:cNvPr>
          <p:cNvSpPr/>
          <p:nvPr/>
        </p:nvSpPr>
        <p:spPr>
          <a:xfrm>
            <a:off x="5888055" y="4205187"/>
            <a:ext cx="32559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Vulcan system (artist rendering).  Credit:  ULA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14E0F7-1B78-4C7D-BA77-B2C9E45BBA8E}"/>
              </a:ext>
            </a:extLst>
          </p:cNvPr>
          <p:cNvSpPr txBox="1">
            <a:spLocks/>
          </p:cNvSpPr>
          <p:nvPr/>
        </p:nvSpPr>
        <p:spPr>
          <a:xfrm>
            <a:off x="136731" y="3922520"/>
            <a:ext cx="4204533" cy="278846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C000"/>
                </a:solidFill>
              </a:rPr>
              <a:t>Elon Musk “sore winner” tweets:</a:t>
            </a:r>
          </a:p>
          <a:p>
            <a:pPr lvl="1"/>
            <a:r>
              <a:rPr lang="en-US" i="1" dirty="0">
                <a:solidFill>
                  <a:srgbClr val="FFC000"/>
                </a:solidFill>
              </a:rPr>
              <a:t>“Because their rockets are not reusable, it will become obvious over time that ULA is a complete waste of taxpayer money” </a:t>
            </a:r>
          </a:p>
          <a:p>
            <a:pPr lvl="1"/>
            <a:r>
              <a:rPr lang="en-US" i="1" dirty="0">
                <a:solidFill>
                  <a:srgbClr val="FFC000"/>
                </a:solidFill>
              </a:rPr>
              <a:t>“Nobody would suggest buying airplanes that only fly once &amp; then crash into the ocean.  That would be absurd”</a:t>
            </a:r>
          </a:p>
          <a:p>
            <a:r>
              <a:rPr lang="en-US" dirty="0">
                <a:solidFill>
                  <a:srgbClr val="FFC000"/>
                </a:solidFill>
              </a:rPr>
              <a:t>ULA’s CEO response: </a:t>
            </a:r>
          </a:p>
          <a:p>
            <a:pPr lvl="1"/>
            <a:r>
              <a:rPr lang="en-US" i="1" dirty="0">
                <a:solidFill>
                  <a:srgbClr val="FFC000"/>
                </a:solidFill>
              </a:rPr>
              <a:t>“I congratulate SpaceX on their USAF NSS Phase 2 award”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(ULA has talked about recovering spent rockets in the air with helicopters)</a:t>
            </a:r>
          </a:p>
          <a:p>
            <a:pPr lvl="1"/>
            <a:endParaRPr lang="en-US" dirty="0">
              <a:solidFill>
                <a:srgbClr val="FFC000"/>
              </a:solidFill>
            </a:endParaRPr>
          </a:p>
          <a:p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344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6C7CF40-8FBC-4B84-985A-825C22713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627" y="5171840"/>
            <a:ext cx="3391373" cy="1686160"/>
          </a:xfrm>
          <a:prstGeom prst="rect">
            <a:avLst/>
          </a:prstGeom>
        </p:spPr>
      </p:pic>
      <p:pic>
        <p:nvPicPr>
          <p:cNvPr id="1026" name="Picture 2" descr="Render of a conceptual Chinese lunar base.">
            <a:extLst>
              <a:ext uri="{FF2B5EF4-FFF2-40B4-BE49-F238E27FC236}">
                <a16:creationId xmlns:a16="http://schemas.microsoft.com/office/drawing/2014/main" id="{BCE76970-089F-4C4B-B3CD-E164FBDD6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3067"/>
            <a:ext cx="9101518" cy="502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3049"/>
            <a:ext cx="9101518" cy="83739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China wants foreign partners for a lunar space station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535321-0CA3-4474-B2DB-EC0EDB42800D}"/>
              </a:ext>
            </a:extLst>
          </p:cNvPr>
          <p:cNvSpPr/>
          <p:nvPr/>
        </p:nvSpPr>
        <p:spPr>
          <a:xfrm>
            <a:off x="5150516" y="6454026"/>
            <a:ext cx="39510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Rendering of a conceptual Chinese lunar base.  Credit:  CAST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70F1A4C-4272-4906-BDD6-E76A05FA21EA}"/>
              </a:ext>
            </a:extLst>
          </p:cNvPr>
          <p:cNvSpPr txBox="1">
            <a:spLocks/>
          </p:cNvSpPr>
          <p:nvPr/>
        </p:nvSpPr>
        <p:spPr>
          <a:xfrm>
            <a:off x="256375" y="649480"/>
            <a:ext cx="8656890" cy="4093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C000"/>
                </a:solidFill>
              </a:rPr>
              <a:t>International Lunar Research Station (ILRS) at lunar south pole region</a:t>
            </a:r>
          </a:p>
          <a:p>
            <a:r>
              <a:rPr lang="en-US" dirty="0">
                <a:solidFill>
                  <a:srgbClr val="FFC000"/>
                </a:solidFill>
              </a:rPr>
              <a:t>Will develop through robotic missions in 2020’s and expanded in 2030’s</a:t>
            </a:r>
          </a:p>
          <a:p>
            <a:r>
              <a:rPr lang="en-US" dirty="0">
                <a:solidFill>
                  <a:srgbClr val="FFC000"/>
                </a:solidFill>
              </a:rPr>
              <a:t>Long term robotic presence, some short term human presence in 2030’s</a:t>
            </a:r>
          </a:p>
          <a:p>
            <a:r>
              <a:rPr lang="en-US" dirty="0">
                <a:solidFill>
                  <a:srgbClr val="FFC000"/>
                </a:solidFill>
              </a:rPr>
              <a:t>Long term human presence 2036-2045</a:t>
            </a:r>
          </a:p>
          <a:p>
            <a:r>
              <a:rPr lang="en-US" dirty="0">
                <a:solidFill>
                  <a:srgbClr val="FFC000"/>
                </a:solidFill>
              </a:rPr>
              <a:t>Likely partners include Russia, maybe ESA (European Space Agency)</a:t>
            </a:r>
          </a:p>
          <a:p>
            <a:r>
              <a:rPr lang="en-US" dirty="0">
                <a:solidFill>
                  <a:srgbClr val="FFC000"/>
                </a:solidFill>
              </a:rPr>
              <a:t>Shift in policy:  little previous cooperation in space</a:t>
            </a:r>
          </a:p>
        </p:txBody>
      </p:sp>
    </p:spTree>
    <p:extLst>
      <p:ext uri="{BB962C8B-B14F-4D97-AF65-F5344CB8AC3E}">
        <p14:creationId xmlns:p14="http://schemas.microsoft.com/office/powerpoint/2010/main" val="500136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3C37721-3998-468C-BACF-1F47F2567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627" y="5171840"/>
            <a:ext cx="3391373" cy="16861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3E3579-8C08-4B51-961F-A677C9F07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56" y="935833"/>
            <a:ext cx="9011542" cy="57687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824" y="153370"/>
            <a:ext cx="8904720" cy="78246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How many launches since the last meeting (Aug 1)?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C14E15-F09A-4120-8149-E94B6B804D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8032" y="2671657"/>
            <a:ext cx="1524213" cy="15146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B41DE8-4ABB-42BF-9AE8-BA7524CB1A25}"/>
              </a:ext>
            </a:extLst>
          </p:cNvPr>
          <p:cNvSpPr txBox="1"/>
          <p:nvPr/>
        </p:nvSpPr>
        <p:spPr>
          <a:xfrm>
            <a:off x="1982623" y="807390"/>
            <a:ext cx="4717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C000"/>
                </a:solidFill>
              </a:rPr>
              <a:t>This includes failed launches only if they lift off the launch pad</a:t>
            </a:r>
          </a:p>
          <a:p>
            <a:r>
              <a:rPr lang="en-US" sz="1400" i="1" dirty="0">
                <a:solidFill>
                  <a:srgbClr val="FFC000"/>
                </a:solidFill>
              </a:rPr>
              <a:t> and only includes launches that attempt going into orbit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02B7EB-FC4E-4D40-8965-D1999E851DFC}"/>
              </a:ext>
            </a:extLst>
          </p:cNvPr>
          <p:cNvSpPr/>
          <p:nvPr/>
        </p:nvSpPr>
        <p:spPr>
          <a:xfrm>
            <a:off x="85456" y="6092551"/>
            <a:ext cx="16151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Credit:  space.com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4E0F33-071F-4D11-8C86-C641EB408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452" y="1389482"/>
            <a:ext cx="647790" cy="1114581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0B819CE-4790-4394-AEA3-73CF00AC52B7}"/>
              </a:ext>
            </a:extLst>
          </p:cNvPr>
          <p:cNvSpPr txBox="1">
            <a:spLocks/>
          </p:cNvSpPr>
          <p:nvPr/>
        </p:nvSpPr>
        <p:spPr>
          <a:xfrm>
            <a:off x="6667857" y="4679229"/>
            <a:ext cx="2452642" cy="133569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ULA Delta IV Heavy: Aborted 3 seconds before launch</a:t>
            </a:r>
          </a:p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(not counted)</a:t>
            </a:r>
          </a:p>
          <a:p>
            <a:pPr lvl="1"/>
            <a:endParaRPr lang="en-US" dirty="0">
              <a:solidFill>
                <a:srgbClr val="FFC000"/>
              </a:solidFill>
            </a:endParaRPr>
          </a:p>
          <a:p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406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17857"/>
            <a:ext cx="7886700" cy="947042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Launches Since Last Meeting (August 1, 2020)</a:t>
            </a:r>
            <a:br>
              <a:rPr lang="en-US" dirty="0">
                <a:solidFill>
                  <a:srgbClr val="FFC000"/>
                </a:solidFill>
              </a:rPr>
            </a:br>
            <a:endParaRPr lang="en-US" sz="1200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00614"/>
            <a:ext cx="8094450" cy="451218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Sept 4 – Long March 2F – Experimental reusable spaceplane</a:t>
            </a:r>
          </a:p>
          <a:p>
            <a:r>
              <a:rPr lang="en-US" dirty="0">
                <a:solidFill>
                  <a:srgbClr val="FFC000"/>
                </a:solidFill>
              </a:rPr>
              <a:t>Sept 3 – Falcon 9 – 12</a:t>
            </a:r>
            <a:r>
              <a:rPr lang="en-US" baseline="30000" dirty="0">
                <a:solidFill>
                  <a:srgbClr val="FFC000"/>
                </a:solidFill>
              </a:rPr>
              <a:t>th</a:t>
            </a:r>
            <a:r>
              <a:rPr lang="en-US" dirty="0">
                <a:solidFill>
                  <a:srgbClr val="FFC000"/>
                </a:solidFill>
              </a:rPr>
              <a:t> Starlink launch (60 satellites)</a:t>
            </a:r>
          </a:p>
          <a:p>
            <a:r>
              <a:rPr lang="en-US" dirty="0">
                <a:solidFill>
                  <a:srgbClr val="FFC000"/>
                </a:solidFill>
              </a:rPr>
              <a:t>Sept 2 – Vega (European) – 53 satellites (46 </a:t>
            </a:r>
            <a:r>
              <a:rPr lang="en-US" dirty="0" err="1">
                <a:solidFill>
                  <a:srgbClr val="FFC000"/>
                </a:solidFill>
              </a:rPr>
              <a:t>cubesats</a:t>
            </a:r>
            <a:r>
              <a:rPr lang="en-US" dirty="0">
                <a:solidFill>
                  <a:srgbClr val="FFC000"/>
                </a:solidFill>
              </a:rPr>
              <a:t>) for 21 customers</a:t>
            </a:r>
          </a:p>
          <a:p>
            <a:r>
              <a:rPr lang="en-US" dirty="0">
                <a:solidFill>
                  <a:srgbClr val="FFC000"/>
                </a:solidFill>
              </a:rPr>
              <a:t>Aug 30 – Electron (Rocket Lab, NZ) – 220 </a:t>
            </a:r>
            <a:r>
              <a:rPr lang="en-US" dirty="0" err="1">
                <a:solidFill>
                  <a:srgbClr val="FFC000"/>
                </a:solidFill>
              </a:rPr>
              <a:t>lb</a:t>
            </a:r>
            <a:r>
              <a:rPr lang="en-US" dirty="0">
                <a:solidFill>
                  <a:srgbClr val="FFC000"/>
                </a:solidFill>
              </a:rPr>
              <a:t> remote sensing satellite, and 2</a:t>
            </a:r>
            <a:r>
              <a:rPr lang="en-US" baseline="30000" dirty="0">
                <a:solidFill>
                  <a:srgbClr val="FFC000"/>
                </a:solidFill>
              </a:rPr>
              <a:t>nd</a:t>
            </a:r>
            <a:r>
              <a:rPr lang="en-US" dirty="0">
                <a:solidFill>
                  <a:srgbClr val="FFC000"/>
                </a:solidFill>
              </a:rPr>
              <a:t> stage became a satellite – demo for new satellite business</a:t>
            </a:r>
          </a:p>
          <a:p>
            <a:r>
              <a:rPr lang="en-US" dirty="0">
                <a:solidFill>
                  <a:srgbClr val="FFC000"/>
                </a:solidFill>
              </a:rPr>
              <a:t>Aug 30 – Falcon 9 – Earth observation satellite in polar orbit for Argentina, 2 small “rideshares”</a:t>
            </a:r>
          </a:p>
          <a:p>
            <a:r>
              <a:rPr lang="en-US" dirty="0">
                <a:solidFill>
                  <a:srgbClr val="FFC000"/>
                </a:solidFill>
              </a:rPr>
              <a:t>Aug 22 – Long March 2D – 5</a:t>
            </a:r>
            <a:r>
              <a:rPr lang="en-US" baseline="30000" dirty="0">
                <a:solidFill>
                  <a:srgbClr val="FFC000"/>
                </a:solidFill>
              </a:rPr>
              <a:t>th</a:t>
            </a:r>
            <a:r>
              <a:rPr lang="en-US" dirty="0">
                <a:solidFill>
                  <a:srgbClr val="FFC000"/>
                </a:solidFill>
              </a:rPr>
              <a:t> in series of Earth observation satellites</a:t>
            </a:r>
          </a:p>
          <a:p>
            <a:r>
              <a:rPr lang="en-US" dirty="0">
                <a:solidFill>
                  <a:srgbClr val="FFC000"/>
                </a:solidFill>
              </a:rPr>
              <a:t>Aug 18 – Falcon 9 – 11</a:t>
            </a:r>
            <a:r>
              <a:rPr lang="en-US" baseline="30000" dirty="0">
                <a:solidFill>
                  <a:srgbClr val="FFC000"/>
                </a:solidFill>
              </a:rPr>
              <a:t>th</a:t>
            </a:r>
            <a:r>
              <a:rPr lang="en-US" dirty="0">
                <a:solidFill>
                  <a:srgbClr val="FFC000"/>
                </a:solidFill>
              </a:rPr>
              <a:t> Starlink launch (58 satellites + 3 “rideshares”</a:t>
            </a:r>
          </a:p>
          <a:p>
            <a:r>
              <a:rPr lang="en-US" dirty="0">
                <a:solidFill>
                  <a:srgbClr val="FFC000"/>
                </a:solidFill>
              </a:rPr>
              <a:t>Aug 15 – Ariane 5 – 2 Com satellites, 2</a:t>
            </a:r>
            <a:r>
              <a:rPr lang="en-US" baseline="30000" dirty="0">
                <a:solidFill>
                  <a:srgbClr val="FFC000"/>
                </a:solidFill>
              </a:rPr>
              <a:t>nd</a:t>
            </a:r>
            <a:r>
              <a:rPr lang="en-US" dirty="0">
                <a:solidFill>
                  <a:srgbClr val="FFC000"/>
                </a:solidFill>
              </a:rPr>
              <a:t> “Mission Extension Vehicle”)</a:t>
            </a:r>
          </a:p>
          <a:p>
            <a:r>
              <a:rPr lang="en-US" dirty="0">
                <a:solidFill>
                  <a:srgbClr val="FFC000"/>
                </a:solidFill>
              </a:rPr>
              <a:t>Aug 7 – Falcon 9 – 10</a:t>
            </a:r>
            <a:r>
              <a:rPr lang="en-US" baseline="30000" dirty="0">
                <a:solidFill>
                  <a:srgbClr val="FFC000"/>
                </a:solidFill>
              </a:rPr>
              <a:t>th</a:t>
            </a:r>
            <a:r>
              <a:rPr lang="en-US" dirty="0">
                <a:solidFill>
                  <a:srgbClr val="FFC000"/>
                </a:solidFill>
              </a:rPr>
              <a:t> Starlink launch (57 satellites + 2 “rideshares”)</a:t>
            </a:r>
          </a:p>
          <a:p>
            <a:r>
              <a:rPr lang="en-US" dirty="0">
                <a:solidFill>
                  <a:srgbClr val="FFC000"/>
                </a:solidFill>
              </a:rPr>
              <a:t>Aug 6 –Long March 2D – 4</a:t>
            </a:r>
            <a:r>
              <a:rPr lang="en-US" baseline="30000" dirty="0">
                <a:solidFill>
                  <a:srgbClr val="FFC000"/>
                </a:solidFill>
              </a:rPr>
              <a:t>th</a:t>
            </a:r>
            <a:r>
              <a:rPr lang="en-US" dirty="0">
                <a:solidFill>
                  <a:srgbClr val="FFC000"/>
                </a:solidFill>
              </a:rPr>
              <a:t> in series of Earth observation satellites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C0A23FC-A1C1-4CC9-B3E5-3B96B1A67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12" y="5402755"/>
            <a:ext cx="453611" cy="28881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93F5916-38EC-4FA8-B399-F1066E54E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44" y="4637959"/>
            <a:ext cx="442746" cy="2819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FD149E6-3ECC-4E90-BAA7-11F02B56C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68" y="4254619"/>
            <a:ext cx="415498" cy="2769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48DD3F1-DAB0-4ED9-8B12-D9B60FCB4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68" y="5807652"/>
            <a:ext cx="415498" cy="2769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3D91E1-CF9E-4B7B-90F7-49216082C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44" y="3603013"/>
            <a:ext cx="442746" cy="2819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7A0BEE-B039-45E8-9882-182E7B7BEF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551" y="2979782"/>
            <a:ext cx="456933" cy="2284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E957C3-04EC-4272-A7FB-616F03263F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739" y="4982709"/>
            <a:ext cx="470557" cy="3137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80412E-7AD5-4AA6-8F53-A8641B545C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739" y="2520419"/>
            <a:ext cx="470557" cy="3137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60A16E-34B1-4988-A1D6-453B9E2FF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44" y="2150714"/>
            <a:ext cx="442746" cy="2819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242D06-AB10-4F87-9E41-229D279C6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68" y="1728057"/>
            <a:ext cx="415498" cy="27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734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14323</TotalTime>
  <Words>1187</Words>
  <Application>Microsoft Office PowerPoint</Application>
  <PresentationFormat>On-screen Show (4:3)</PresentationFormat>
  <Paragraphs>117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NSS North Houston Space Society  Space News</vt:lpstr>
      <vt:lpstr>3 SpaceX Starlink launches</vt:lpstr>
      <vt:lpstr>“Barges? We don’t need no stinkin’ barges”</vt:lpstr>
      <vt:lpstr> Rufina: the most expensive cow in history (Cuban cows are no longer sacred)  </vt:lpstr>
      <vt:lpstr>SpaceX Starship development</vt:lpstr>
      <vt:lpstr>US Dept of Defense selected 2 primary companies for rocket launches for 2022-2027</vt:lpstr>
      <vt:lpstr>China wants foreign partners for a lunar space station</vt:lpstr>
      <vt:lpstr>How many launches since the last meeting (Aug 1)?</vt:lpstr>
      <vt:lpstr>Launches Since Last Meeting (August 1, 2020) </vt:lpstr>
      <vt:lpstr>Featured Speaker:  Dr. Moriba Jah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NSS North Houston Space Society</dc:title>
  <dc:creator>nathan price</dc:creator>
  <cp:lastModifiedBy>Greg Stanley</cp:lastModifiedBy>
  <cp:revision>659</cp:revision>
  <cp:lastPrinted>2019-05-04T19:12:51Z</cp:lastPrinted>
  <dcterms:created xsi:type="dcterms:W3CDTF">2019-05-04T18:09:33Z</dcterms:created>
  <dcterms:modified xsi:type="dcterms:W3CDTF">2020-09-05T01:18:30Z</dcterms:modified>
</cp:coreProperties>
</file>