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354" r:id="rId2"/>
    <p:sldId id="414" r:id="rId3"/>
    <p:sldId id="420" r:id="rId4"/>
    <p:sldId id="418" r:id="rId5"/>
    <p:sldId id="419" r:id="rId6"/>
    <p:sldId id="422" r:id="rId7"/>
    <p:sldId id="407" r:id="rId8"/>
    <p:sldId id="421" r:id="rId9"/>
    <p:sldId id="416" r:id="rId10"/>
    <p:sldId id="415" r:id="rId11"/>
    <p:sldId id="417" r:id="rId12"/>
    <p:sldId id="392" r:id="rId13"/>
    <p:sldId id="397" r:id="rId14"/>
    <p:sldId id="396" r:id="rId15"/>
    <p:sldId id="398" r:id="rId16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CFA"/>
    <a:srgbClr val="E2DEDB"/>
    <a:srgbClr val="E4DDD7"/>
    <a:srgbClr val="F3F2F0"/>
    <a:srgbClr val="EAEAE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690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8/1/2020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https://www.northhoustonspace.org/wp-content/uploads/2020/07/image-29.pn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A5BC06-B63B-4B12-8830-B6C42B63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525"/>
            <a:ext cx="9144000" cy="60254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5B45C-D778-44EC-A441-0AB38F377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422" y="266686"/>
            <a:ext cx="8263156" cy="2387600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NSS North Houston Space Society</a:t>
            </a:r>
            <a:br>
              <a:rPr lang="en-US" dirty="0">
                <a:solidFill>
                  <a:srgbClr val="FFC000"/>
                </a:solidFill>
              </a:rPr>
            </a:b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Space News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E9130A3-621D-43A3-B6CB-A1AB5834B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74632"/>
            <a:ext cx="6858000" cy="107063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August 1, 2020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E2E597C1-9564-4446-9ECA-19EE77BE194D}"/>
              </a:ext>
            </a:extLst>
          </p:cNvPr>
          <p:cNvSpPr txBox="1">
            <a:spLocks/>
          </p:cNvSpPr>
          <p:nvPr/>
        </p:nvSpPr>
        <p:spPr>
          <a:xfrm>
            <a:off x="3314001" y="6131066"/>
            <a:ext cx="2515998" cy="726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C000"/>
                </a:solidFill>
              </a:rPr>
              <a:t>Greg Stanley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E3F916-E299-446D-8FFF-0B662FEE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996" y="6086367"/>
            <a:ext cx="2534004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B5A67-FD1C-4649-950E-011AA1207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" b="766"/>
          <a:stretch/>
        </p:blipFill>
        <p:spPr>
          <a:xfrm>
            <a:off x="0" y="1490472"/>
            <a:ext cx="9144000" cy="5303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164" y="64008"/>
            <a:ext cx="8849570" cy="50898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Helicopter on Mars:  Ingenuity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168318" y="6430978"/>
            <a:ext cx="2395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Space.com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64" y="481263"/>
            <a:ext cx="6502520" cy="114601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4 </a:t>
            </a:r>
            <a:r>
              <a:rPr lang="en-US" dirty="0" err="1">
                <a:solidFill>
                  <a:srgbClr val="FFC000"/>
                </a:solidFill>
              </a:rPr>
              <a:t>lbs</a:t>
            </a:r>
            <a:r>
              <a:rPr lang="en-US" dirty="0">
                <a:solidFill>
                  <a:srgbClr val="FFC000"/>
                </a:solidFill>
              </a:rPr>
              <a:t>, 1.6 feet tall, 4 foot diameter blades</a:t>
            </a:r>
          </a:p>
          <a:p>
            <a:r>
              <a:rPr lang="en-US" dirty="0">
                <a:solidFill>
                  <a:srgbClr val="FFC000"/>
                </a:solidFill>
              </a:rPr>
              <a:t>Solar cell powered, recharging Lithium-ion batteries</a:t>
            </a:r>
          </a:p>
          <a:p>
            <a:r>
              <a:rPr lang="en-US" dirty="0">
                <a:solidFill>
                  <a:srgbClr val="FFC000"/>
                </a:solidFill>
              </a:rPr>
              <a:t>30 day design life, 5 3-minute autonomous flights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B5DCF-F004-48F2-A348-A1B5A6640910}"/>
              </a:ext>
            </a:extLst>
          </p:cNvPr>
          <p:cNvSpPr/>
          <p:nvPr/>
        </p:nvSpPr>
        <p:spPr>
          <a:xfrm>
            <a:off x="5166184" y="5677523"/>
            <a:ext cx="2395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Ingenuity helicopter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40B628-573A-4D54-948B-B977C85625D0}"/>
              </a:ext>
            </a:extLst>
          </p:cNvPr>
          <p:cNvSpPr/>
          <p:nvPr/>
        </p:nvSpPr>
        <p:spPr>
          <a:xfrm>
            <a:off x="168318" y="2336098"/>
            <a:ext cx="1814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Perseverance Rover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A306E01-748E-43AE-929C-D5ACCFB9B665}"/>
              </a:ext>
            </a:extLst>
          </p:cNvPr>
          <p:cNvSpPr txBox="1">
            <a:spLocks/>
          </p:cNvSpPr>
          <p:nvPr/>
        </p:nvSpPr>
        <p:spPr>
          <a:xfrm>
            <a:off x="4309254" y="2228736"/>
            <a:ext cx="4666428" cy="8676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Blades spin 2400-2900 rpm</a:t>
            </a:r>
          </a:p>
          <a:p>
            <a:pPr marL="342900" lvl="1" indent="0">
              <a:buNone/>
            </a:pPr>
            <a:r>
              <a:rPr lang="en-US" dirty="0"/>
              <a:t>(10x faster than earth helicopters, because atmosphere density is 1% of earth’s)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4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26E582-E6C3-47FA-B5A6-95B7292F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0"/>
            <a:ext cx="7555830" cy="4250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169DFE-0638-42E4-B0E8-0B2A55508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760"/>
          <a:stretch/>
        </p:blipFill>
        <p:spPr>
          <a:xfrm>
            <a:off x="4861483" y="3878982"/>
            <a:ext cx="4282518" cy="29651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79959"/>
            <a:ext cx="9143999" cy="79454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 Launch windows to get to Mars: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Maximum efficiency </a:t>
            </a:r>
            <a:r>
              <a:rPr lang="en-US" u="sng" dirty="0">
                <a:solidFill>
                  <a:srgbClr val="FFC000"/>
                </a:solidFill>
              </a:rPr>
              <a:t>coasting</a:t>
            </a:r>
            <a:r>
              <a:rPr lang="en-US" dirty="0">
                <a:solidFill>
                  <a:srgbClr val="FFC000"/>
                </a:solidFill>
              </a:rPr>
              <a:t>: Hohmann transfer orbit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77" y="4250155"/>
            <a:ext cx="6458551" cy="243402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Trajectory is half of an elliptical orbit around the Sun: Hohmann transfer orbit (the dashed line)</a:t>
            </a:r>
          </a:p>
          <a:p>
            <a:r>
              <a:rPr lang="en-US" dirty="0">
                <a:solidFill>
                  <a:srgbClr val="FFC000"/>
                </a:solidFill>
              </a:rPr>
              <a:t>One focus of ellipse is the Sun</a:t>
            </a:r>
          </a:p>
          <a:p>
            <a:r>
              <a:rPr lang="en-US" dirty="0">
                <a:solidFill>
                  <a:srgbClr val="FFC000"/>
                </a:solidFill>
              </a:rPr>
              <a:t>Orbit intersects orbit of each planet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Launch when earth closest to Sun in this orbit, same direction as Earth orbit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Arrives when farthest from Sun in the orbit</a:t>
            </a:r>
          </a:p>
          <a:p>
            <a:r>
              <a:rPr lang="en-US" dirty="0">
                <a:solidFill>
                  <a:srgbClr val="FFC000"/>
                </a:solidFill>
              </a:rPr>
              <a:t>Planets must be at “right” relative position.  If not: </a:t>
            </a:r>
            <a:r>
              <a:rPr lang="en-US" dirty="0">
                <a:solidFill>
                  <a:srgbClr val="FFC000"/>
                </a:solidFill>
                <a:sym typeface="Wingdings" panose="05000000000000000000" pitchFamily="2" charset="2"/>
              </a:rPr>
              <a:t> 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Happens every 26 months for Earth/Mars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9A19C8-66B0-42F3-928C-9A0BF7CFEF51}"/>
              </a:ext>
            </a:extLst>
          </p:cNvPr>
          <p:cNvSpPr/>
          <p:nvPr/>
        </p:nvSpPr>
        <p:spPr>
          <a:xfrm>
            <a:off x="2550696" y="6533904"/>
            <a:ext cx="41966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Click or use slide show for animation from NASA JPL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6346E3-BA52-4A5F-BBCA-98D34542DB99}"/>
              </a:ext>
            </a:extLst>
          </p:cNvPr>
          <p:cNvSpPr txBox="1">
            <a:spLocks/>
          </p:cNvSpPr>
          <p:nvPr/>
        </p:nvSpPr>
        <p:spPr>
          <a:xfrm>
            <a:off x="5900287" y="1029709"/>
            <a:ext cx="3243713" cy="3034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Think “orbits”, not straight lines for space travel</a:t>
            </a:r>
          </a:p>
          <a:p>
            <a:r>
              <a:rPr lang="en-US" dirty="0">
                <a:solidFill>
                  <a:srgbClr val="FFC000"/>
                </a:solidFill>
              </a:rPr>
              <a:t>Think “mostly coasting” (not for ion engines)</a:t>
            </a:r>
          </a:p>
          <a:p>
            <a:r>
              <a:rPr lang="en-US" dirty="0">
                <a:solidFill>
                  <a:srgbClr val="FFC000"/>
                </a:solidFill>
              </a:rPr>
              <a:t>Assumes circular orbits in same orbital plane</a:t>
            </a:r>
          </a:p>
          <a:p>
            <a:r>
              <a:rPr lang="en-US" dirty="0">
                <a:solidFill>
                  <a:srgbClr val="FFC000"/>
                </a:solidFill>
              </a:rPr>
              <a:t>Walter Hohmann (1925), inspired by 1897 </a:t>
            </a:r>
            <a:r>
              <a:rPr lang="en-US" dirty="0" err="1">
                <a:solidFill>
                  <a:srgbClr val="FFC000"/>
                </a:solidFill>
              </a:rPr>
              <a:t>SciFi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DE8803-C76B-475E-9CB1-F6855E3C4CBF}"/>
              </a:ext>
            </a:extLst>
          </p:cNvPr>
          <p:cNvSpPr/>
          <p:nvPr/>
        </p:nvSpPr>
        <p:spPr>
          <a:xfrm>
            <a:off x="1001027" y="2552829"/>
            <a:ext cx="1259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Mars orbit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2BAA7B-FE30-4634-A036-8FFEE2A1C121}"/>
              </a:ext>
            </a:extLst>
          </p:cNvPr>
          <p:cNvSpPr/>
          <p:nvPr/>
        </p:nvSpPr>
        <p:spPr>
          <a:xfrm>
            <a:off x="3239704" y="1174234"/>
            <a:ext cx="12905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Earth orbit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A39C8E-D532-482E-828C-86EF71B3D6E5}"/>
              </a:ext>
            </a:extLst>
          </p:cNvPr>
          <p:cNvSpPr/>
          <p:nvPr/>
        </p:nvSpPr>
        <p:spPr>
          <a:xfrm>
            <a:off x="3897029" y="3006256"/>
            <a:ext cx="997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Transfer orbit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ADC73-D50C-42DE-AE1C-FBF072788F8C}"/>
              </a:ext>
            </a:extLst>
          </p:cNvPr>
          <p:cNvSpPr/>
          <p:nvPr/>
        </p:nvSpPr>
        <p:spPr>
          <a:xfrm>
            <a:off x="3650381" y="1743076"/>
            <a:ext cx="469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880827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Other space news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802186"/>
            <a:ext cx="7981951" cy="532910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Russia apparently tested a new anti-satellite weapon (projectile launched at high speed from an “inspector” satellite)</a:t>
            </a:r>
          </a:p>
          <a:p>
            <a:r>
              <a:rPr lang="en-US" dirty="0">
                <a:solidFill>
                  <a:srgbClr val="FFC000"/>
                </a:solidFill>
              </a:rPr>
              <a:t>For a Korean military satellite launch, SpaceX  caught both Falcon 9 fairings (nose cone halves) in a net for re-use (a first)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Fairings are 43 feet high, 17 feet diameter, cost $6M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Steerable parachute descent, fast recovery boats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As is now usual, first stage had landed on a drone ship as well, already re-used from delivering NASA astronauts to the ISS</a:t>
            </a:r>
          </a:p>
          <a:p>
            <a:r>
              <a:rPr lang="en-US" dirty="0">
                <a:solidFill>
                  <a:srgbClr val="FFC000"/>
                </a:solidFill>
              </a:rPr>
              <a:t>Current House budget bill freezes NASA budget, endangering sending astronauts back to the Moon by 2024</a:t>
            </a:r>
          </a:p>
          <a:p>
            <a:r>
              <a:rPr lang="en-US" dirty="0">
                <a:solidFill>
                  <a:srgbClr val="FFC000"/>
                </a:solidFill>
              </a:rPr>
              <a:t>Minotaur 4 (Northrop Grumman) launched 4 classified payloads for US National Reconnaissance Office – using 30 year old  rocket motors/solid fuel from decommissioned Peacekeeper missiles!</a:t>
            </a:r>
          </a:p>
          <a:p>
            <a:r>
              <a:rPr lang="en-US" dirty="0">
                <a:solidFill>
                  <a:srgbClr val="FFC000"/>
                </a:solidFill>
              </a:rPr>
              <a:t>Successful static firing test of SpaceX 5</a:t>
            </a:r>
            <a:r>
              <a:rPr lang="en-US" baseline="30000" dirty="0">
                <a:solidFill>
                  <a:srgbClr val="FFC000"/>
                </a:solidFill>
              </a:rPr>
              <a:t>th</a:t>
            </a:r>
            <a:r>
              <a:rPr lang="en-US" dirty="0">
                <a:solidFill>
                  <a:srgbClr val="FFC000"/>
                </a:solidFill>
              </a:rPr>
              <a:t> Starship full-sized prototype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500 foot “hop” test should happen soon 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pPr lvl="1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44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How many launches since the last meeting?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14E15-F09A-4120-8149-E94B6B80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893" y="2671657"/>
            <a:ext cx="1524213" cy="15146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41DE8-4ABB-42BF-9AE8-BA7524CB1A25}"/>
              </a:ext>
            </a:extLst>
          </p:cNvPr>
          <p:cNvSpPr txBox="1"/>
          <p:nvPr/>
        </p:nvSpPr>
        <p:spPr>
          <a:xfrm>
            <a:off x="3296872" y="6409297"/>
            <a:ext cx="2550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C000"/>
                </a:solidFill>
              </a:rPr>
              <a:t>Yes, this includes failed launches</a:t>
            </a:r>
          </a:p>
        </p:txBody>
      </p:sp>
    </p:spTree>
    <p:extLst>
      <p:ext uri="{BB962C8B-B14F-4D97-AF65-F5344CB8AC3E}">
        <p14:creationId xmlns:p14="http://schemas.microsoft.com/office/powerpoint/2010/main" val="265940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7857"/>
            <a:ext cx="7886700" cy="947042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Launches Since Last Meeting (July 11, 2020)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80217"/>
            <a:ext cx="8094450" cy="587950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July 30 – Proton – Two Russian communications satellites</a:t>
            </a:r>
          </a:p>
          <a:p>
            <a:r>
              <a:rPr lang="en-US" dirty="0">
                <a:solidFill>
                  <a:srgbClr val="FFC000"/>
                </a:solidFill>
              </a:rPr>
              <a:t>July 30– Atlas 5/Centaur – NASA Mars 2020 (Perseverance rover)</a:t>
            </a:r>
          </a:p>
          <a:p>
            <a:r>
              <a:rPr lang="en-US" dirty="0">
                <a:solidFill>
                  <a:srgbClr val="FFC000"/>
                </a:solidFill>
              </a:rPr>
              <a:t>July 24– Long March 4B– 3</a:t>
            </a:r>
            <a:r>
              <a:rPr lang="en-US" baseline="30000" dirty="0">
                <a:solidFill>
                  <a:srgbClr val="FFC000"/>
                </a:solidFill>
              </a:rPr>
              <a:t>rd</a:t>
            </a:r>
            <a:r>
              <a:rPr lang="en-US" dirty="0">
                <a:solidFill>
                  <a:srgbClr val="FFC000"/>
                </a:solidFill>
              </a:rPr>
              <a:t> of land survey satellites, 2 others</a:t>
            </a:r>
          </a:p>
          <a:p>
            <a:r>
              <a:rPr lang="en-US" dirty="0">
                <a:solidFill>
                  <a:srgbClr val="FFC000"/>
                </a:solidFill>
              </a:rPr>
              <a:t>July 23 – Soyuz– Cargo delivery to ISS</a:t>
            </a:r>
          </a:p>
          <a:p>
            <a:r>
              <a:rPr lang="en-US" dirty="0">
                <a:solidFill>
                  <a:srgbClr val="FFC000"/>
                </a:solidFill>
              </a:rPr>
              <a:t>July 23 – Long March 5 – Chinese Mars mission – orbiter/rover</a:t>
            </a:r>
          </a:p>
          <a:p>
            <a:r>
              <a:rPr lang="en-US" dirty="0">
                <a:solidFill>
                  <a:srgbClr val="FFC000"/>
                </a:solidFill>
              </a:rPr>
              <a:t>July 20 – Falcon 9 –South Korean military communications satellite built by Airbus (France)/Lockheed Martin</a:t>
            </a:r>
          </a:p>
          <a:p>
            <a:r>
              <a:rPr lang="en-US" dirty="0">
                <a:solidFill>
                  <a:srgbClr val="FFC000"/>
                </a:solidFill>
              </a:rPr>
              <a:t>July 19 – H-2A (Japan) – Mars orbiter for United Arab Emirates</a:t>
            </a:r>
          </a:p>
          <a:p>
            <a:r>
              <a:rPr lang="en-US" dirty="0">
                <a:solidFill>
                  <a:srgbClr val="FFC000"/>
                </a:solidFill>
              </a:rPr>
              <a:t>July 15 –Minotaur 4 (Northrop Grumman) – 4 classified payloads for US National Reconnaissance Office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0A23FC-A1C1-4CC9-B3E5-3B96B1A6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32" y="3976164"/>
            <a:ext cx="453611" cy="288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3F5916-38EC-4FA8-B399-F1066E54E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64" y="2927192"/>
            <a:ext cx="442746" cy="281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D149E6-3ECC-4E90-BAA7-11F02B56C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8" y="1727769"/>
            <a:ext cx="415498" cy="2769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48DD3F1-DAB0-4ED9-8B12-D9B60FCB4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8" y="2508412"/>
            <a:ext cx="415498" cy="276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BC95A9-3535-426E-83AE-9828EA10E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32" y="3532914"/>
            <a:ext cx="453611" cy="3024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E3CDEB-9B8B-4900-A408-3FF1D115D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1" y="2118576"/>
            <a:ext cx="418693" cy="2791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3D91E1-CF9E-4B7B-90F7-49216082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64" y="1353979"/>
            <a:ext cx="442746" cy="2819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D01208-209B-44FF-9E9D-22C9F77C9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491" y="962174"/>
            <a:ext cx="418693" cy="2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ADD5A1-117B-48FE-9742-1C5EAE3FA36C}"/>
              </a:ext>
            </a:extLst>
          </p:cNvPr>
          <p:cNvPicPr/>
          <p:nvPr/>
        </p:nvPicPr>
        <p:blipFill rotWithShape="1"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84" r="19084"/>
          <a:stretch>
            <a:fillRect/>
          </a:stretch>
        </p:blipFill>
        <p:spPr bwMode="auto">
          <a:xfrm>
            <a:off x="3628725" y="420808"/>
            <a:ext cx="5435266" cy="46733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816078"/>
          </a:xfrm>
        </p:spPr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Featured Speaker:  Jennifer W. Lopez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116" y="673768"/>
            <a:ext cx="5819928" cy="414848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Currently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Director, business development, Astrobotic Technology, Inc. (Pittsburgh)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Supports lunar payload development for NASA Artemis Human Landing System for prime contractor </a:t>
            </a:r>
            <a:r>
              <a:rPr lang="en-US" dirty="0" err="1">
                <a:solidFill>
                  <a:srgbClr val="FFC000"/>
                </a:solidFill>
              </a:rPr>
              <a:t>Dynetics</a:t>
            </a:r>
            <a:endParaRPr lang="en-US" dirty="0">
              <a:solidFill>
                <a:srgbClr val="FFC000"/>
              </a:solidFill>
            </a:endParaRPr>
          </a:p>
          <a:p>
            <a:pPr lvl="1"/>
            <a:r>
              <a:rPr lang="en-US" dirty="0">
                <a:solidFill>
                  <a:srgbClr val="FFC000"/>
                </a:solidFill>
              </a:rPr>
              <a:t>On Advisory Council of Physics &amp; Astronomy Dept. at Johns Hopkins University</a:t>
            </a:r>
          </a:p>
          <a:p>
            <a:r>
              <a:rPr lang="en-US" dirty="0">
                <a:solidFill>
                  <a:srgbClr val="FFC000"/>
                </a:solidFill>
              </a:rPr>
              <a:t>Previously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Technology lead in commercial innovation &amp; sponsored programs for ISS, including in-space manufacturing, AI, other emerging technologies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Founding member, NASA </a:t>
            </a:r>
            <a:r>
              <a:rPr lang="en-US" dirty="0" err="1">
                <a:solidFill>
                  <a:srgbClr val="FFC000"/>
                </a:solidFill>
              </a:rPr>
              <a:t>Datanaut</a:t>
            </a:r>
            <a:r>
              <a:rPr lang="en-US" dirty="0">
                <a:solidFill>
                  <a:srgbClr val="FFC000"/>
                </a:solidFill>
              </a:rPr>
              <a:t> Corps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7B1EC8-B9F4-401E-A279-767010DDD4C0}"/>
              </a:ext>
            </a:extLst>
          </p:cNvPr>
          <p:cNvSpPr txBox="1">
            <a:spLocks/>
          </p:cNvSpPr>
          <p:nvPr/>
        </p:nvSpPr>
        <p:spPr>
          <a:xfrm>
            <a:off x="369116" y="5347122"/>
            <a:ext cx="8235868" cy="933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TOPICS:</a:t>
            </a: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Astrobotics</a:t>
            </a:r>
            <a:r>
              <a:rPr lang="en-US" dirty="0">
                <a:solidFill>
                  <a:srgbClr val="FFC000"/>
                </a:solidFill>
              </a:rPr>
              <a:t> overview, lunar partnerships, commercial lunar landscape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AC22D7-CBB8-4A80-B219-B9C16F1C31CD}"/>
              </a:ext>
            </a:extLst>
          </p:cNvPr>
          <p:cNvSpPr txBox="1">
            <a:spLocks/>
          </p:cNvSpPr>
          <p:nvPr/>
        </p:nvSpPr>
        <p:spPr>
          <a:xfrm>
            <a:off x="3927108" y="4698891"/>
            <a:ext cx="5136883" cy="816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>
                <a:solidFill>
                  <a:srgbClr val="FFC000"/>
                </a:solidFill>
              </a:rPr>
              <a:t>“I’m always striving to make space accessible to ALL. And we still have a lot of work to do. ﻿” </a:t>
            </a:r>
          </a:p>
          <a:p>
            <a:endParaRPr lang="en-US" sz="1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3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413385-7C6B-4277-B298-97BC610B6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478" y="4395469"/>
            <a:ext cx="3391373" cy="1686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905724-2744-44E6-BBCD-478D16538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193" y="1357162"/>
            <a:ext cx="4564119" cy="5500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Mars in the news!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97" y="945730"/>
            <a:ext cx="7981951" cy="1989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3 missions to Mars launched since last meeting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UAE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China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US</a:t>
            </a:r>
          </a:p>
          <a:p>
            <a:pPr lvl="2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310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First Emirates Mars mission</a:t>
            </a:r>
          </a:p>
        </p:txBody>
      </p:sp>
      <p:pic>
        <p:nvPicPr>
          <p:cNvPr id="1026" name="Picture 2" descr="UAE's 'Hope' Mars Mission Is Getting Ready For Liftoff">
            <a:extLst>
              <a:ext uri="{FF2B5EF4-FFF2-40B4-BE49-F238E27FC236}">
                <a16:creationId xmlns:a16="http://schemas.microsoft.com/office/drawing/2014/main" id="{4566D52E-743B-4859-B1F0-81988AF4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"/>
          <a:stretch/>
        </p:blipFill>
        <p:spPr bwMode="auto">
          <a:xfrm>
            <a:off x="2514600" y="3144261"/>
            <a:ext cx="662940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DBA0CCC-CFA8-4FCC-B77B-28CF515D2F4A}"/>
              </a:ext>
            </a:extLst>
          </p:cNvPr>
          <p:cNvSpPr/>
          <p:nvPr/>
        </p:nvSpPr>
        <p:spPr>
          <a:xfrm>
            <a:off x="158755" y="6572487"/>
            <a:ext cx="37972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Mohammed Bin Rashid Space Centre (MBRSC)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97" y="945730"/>
            <a:ext cx="7981951" cy="43385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UAE launched a Mars orbiter to study Mars weather and atmosphere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Launched July 19 from Japan on Mitsubishi Heavy Industries H-2A  rocket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2980 </a:t>
            </a:r>
            <a:r>
              <a:rPr lang="en-US" dirty="0" err="1">
                <a:solidFill>
                  <a:srgbClr val="FFC000"/>
                </a:solidFill>
              </a:rPr>
              <a:t>lbs</a:t>
            </a:r>
            <a:r>
              <a:rPr lang="en-US" dirty="0">
                <a:solidFill>
                  <a:srgbClr val="FFC000"/>
                </a:solidFill>
              </a:rPr>
              <a:t>, about the size of a small car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200 day journey, to reach Mars in February 2021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Developed by UAE, collaborating with the University of Colorado, Arizona State University, and UC Berkeley</a:t>
            </a:r>
          </a:p>
          <a:p>
            <a:r>
              <a:rPr lang="en-US" dirty="0">
                <a:solidFill>
                  <a:srgbClr val="FFC000"/>
                </a:solidFill>
              </a:rPr>
              <a:t>Step in Mars 2117 program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Developing world-class space sector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Building and operating satellites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Mars Science City Project</a:t>
            </a:r>
          </a:p>
          <a:p>
            <a:r>
              <a:rPr lang="en-US" dirty="0">
                <a:solidFill>
                  <a:srgbClr val="FFC000"/>
                </a:solidFill>
              </a:rPr>
              <a:t>Small kingdom!</a:t>
            </a:r>
          </a:p>
          <a:p>
            <a:pPr lvl="1"/>
            <a:r>
              <a:rPr lang="en-US" dirty="0">
                <a:solidFill>
                  <a:srgbClr val="FFC000"/>
                </a:solidFill>
              </a:rPr>
              <a:t>9.2 M people, only 1.4 M citizens</a:t>
            </a:r>
          </a:p>
          <a:p>
            <a:pPr lvl="2"/>
            <a:endParaRPr lang="en-US" dirty="0">
              <a:solidFill>
                <a:srgbClr val="FFC000"/>
              </a:solidFill>
            </a:endParaRP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07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3AF23C-1443-44DA-B76D-011B0FDA9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515" b="50515"/>
          <a:stretch/>
        </p:blipFill>
        <p:spPr bwMode="auto">
          <a:xfrm>
            <a:off x="0" y="1384300"/>
            <a:ext cx="91440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First Chinese Mars mission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A0CCC-CFA8-4FCC-B77B-28CF515D2F4A}"/>
              </a:ext>
            </a:extLst>
          </p:cNvPr>
          <p:cNvSpPr/>
          <p:nvPr/>
        </p:nvSpPr>
        <p:spPr>
          <a:xfrm>
            <a:off x="120254" y="6505110"/>
            <a:ext cx="6145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Artist illustration: CNSA (Chinese Academy of Sciences/Nature/Astronomy)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70DFE8-84B7-42E1-BA9F-78914041B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2867"/>
            <a:ext cx="9144000" cy="8448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167110"/>
            <a:ext cx="7981951" cy="28658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Launched July 23 from China on Long March 5 rocket</a:t>
            </a:r>
          </a:p>
          <a:p>
            <a:r>
              <a:rPr lang="en-US" dirty="0">
                <a:solidFill>
                  <a:srgbClr val="FFC000"/>
                </a:solidFill>
              </a:rPr>
              <a:t>11,000 </a:t>
            </a:r>
            <a:r>
              <a:rPr lang="en-US" dirty="0" err="1">
                <a:solidFill>
                  <a:srgbClr val="FFC000"/>
                </a:solidFill>
              </a:rPr>
              <a:t>lb</a:t>
            </a:r>
            <a:r>
              <a:rPr lang="en-US" dirty="0">
                <a:solidFill>
                  <a:srgbClr val="FFC000"/>
                </a:solidFill>
              </a:rPr>
              <a:t> Mars orbiter/lander with a rover</a:t>
            </a:r>
          </a:p>
          <a:p>
            <a:r>
              <a:rPr lang="en-US" dirty="0">
                <a:solidFill>
                  <a:srgbClr val="FFC000"/>
                </a:solidFill>
              </a:rPr>
              <a:t>200 day journey, to reach Mars in February 2021</a:t>
            </a:r>
          </a:p>
          <a:p>
            <a:r>
              <a:rPr lang="en-US" dirty="0">
                <a:solidFill>
                  <a:srgbClr val="FFC000"/>
                </a:solidFill>
              </a:rPr>
              <a:t>Gradually settle into elliptical polar orbit 165 miles – 7,500 miles</a:t>
            </a:r>
          </a:p>
          <a:p>
            <a:r>
              <a:rPr lang="en-US" dirty="0">
                <a:solidFill>
                  <a:srgbClr val="FFC000"/>
                </a:solidFill>
              </a:rPr>
              <a:t>2-3 months later, release lander, with 529 </a:t>
            </a:r>
            <a:r>
              <a:rPr lang="en-US" dirty="0" err="1">
                <a:solidFill>
                  <a:srgbClr val="FFC000"/>
                </a:solidFill>
              </a:rPr>
              <a:t>lb</a:t>
            </a:r>
            <a:r>
              <a:rPr lang="en-US" dirty="0">
                <a:solidFill>
                  <a:srgbClr val="FFC000"/>
                </a:solidFill>
              </a:rPr>
              <a:t> rover</a:t>
            </a:r>
          </a:p>
          <a:p>
            <a:r>
              <a:rPr lang="en-US" dirty="0">
                <a:solidFill>
                  <a:srgbClr val="FFC000"/>
                </a:solidFill>
              </a:rPr>
              <a:t>Parachute, braking rocket to slow down for landing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27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3AF23C-1443-44DA-B76D-011B0FDA9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54" b="1"/>
          <a:stretch/>
        </p:blipFill>
        <p:spPr bwMode="auto">
          <a:xfrm>
            <a:off x="0" y="4197726"/>
            <a:ext cx="9144000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7013"/>
            <a:ext cx="7886700" cy="7945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Chinese Mars lander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A0CCC-CFA8-4FCC-B77B-28CF515D2F4A}"/>
              </a:ext>
            </a:extLst>
          </p:cNvPr>
          <p:cNvSpPr/>
          <p:nvPr/>
        </p:nvSpPr>
        <p:spPr>
          <a:xfrm>
            <a:off x="158755" y="6572487"/>
            <a:ext cx="6145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Artist illustration: CNSA (Chinese Academy of Sciences/Nature/Astronomy)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1118985"/>
            <a:ext cx="7981951" cy="26565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Targeting Utopia </a:t>
            </a:r>
            <a:r>
              <a:rPr lang="en-US" dirty="0" err="1">
                <a:solidFill>
                  <a:srgbClr val="FFC000"/>
                </a:solidFill>
              </a:rPr>
              <a:t>Planitia</a:t>
            </a:r>
            <a:r>
              <a:rPr lang="en-US" dirty="0">
                <a:solidFill>
                  <a:srgbClr val="FFC000"/>
                </a:solidFill>
              </a:rPr>
              <a:t>, where radar indicates large ice reservoir</a:t>
            </a:r>
          </a:p>
          <a:p>
            <a:r>
              <a:rPr lang="en-US" dirty="0">
                <a:solidFill>
                  <a:srgbClr val="FFC000"/>
                </a:solidFill>
              </a:rPr>
              <a:t>Analyze soil &amp; rock, look for buried water ice with subsurface radar, study atmosphere, analyze Mar’s internal structure</a:t>
            </a:r>
          </a:p>
          <a:p>
            <a:r>
              <a:rPr lang="en-US" dirty="0">
                <a:solidFill>
                  <a:srgbClr val="FFC000"/>
                </a:solidFill>
              </a:rPr>
              <a:t>If successful, third country to perform soft landing on Mars, second to drive a rover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0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DE79E49-FA0E-4679-A84D-92C9E5F4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3486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55" y="147013"/>
            <a:ext cx="8342095" cy="6254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NASA Mars 2020 Perseverance rover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A0CCC-CFA8-4FCC-B77B-28CF515D2F4A}"/>
              </a:ext>
            </a:extLst>
          </p:cNvPr>
          <p:cNvSpPr/>
          <p:nvPr/>
        </p:nvSpPr>
        <p:spPr>
          <a:xfrm>
            <a:off x="158755" y="6572487"/>
            <a:ext cx="6145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Alex </a:t>
            </a:r>
            <a:r>
              <a:rPr lang="en-US" sz="1200" dirty="0" err="1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Polimeni</a:t>
            </a:r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/Spaceflight Now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800787-966F-469A-8D88-6D4C9EDE1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5" y="723006"/>
            <a:ext cx="8811990" cy="4705642"/>
          </a:xfrm>
        </p:spPr>
        <p:txBody>
          <a:bodyPr>
            <a:normAutofit/>
          </a:bodyPr>
          <a:lstStyle/>
          <a:p>
            <a:r>
              <a:rPr lang="en-US" dirty="0"/>
              <a:t>Launched July 30</a:t>
            </a:r>
          </a:p>
          <a:p>
            <a:r>
              <a:rPr lang="en-US" dirty="0"/>
              <a:t>314 million mile journey, directly to the surface within 200 feet of target</a:t>
            </a:r>
          </a:p>
          <a:p>
            <a:r>
              <a:rPr lang="en-US" dirty="0"/>
              <a:t>9000 lb. payload on ULA Atlas 5 rocket with Centaur upper stage</a:t>
            </a:r>
          </a:p>
          <a:p>
            <a:pPr lvl="1"/>
            <a:r>
              <a:rPr lang="en-US" dirty="0"/>
              <a:t>541 model:  5 meter fairing, 4 solid rocket 1</a:t>
            </a:r>
            <a:r>
              <a:rPr lang="en-US" baseline="30000" dirty="0"/>
              <a:t>st</a:t>
            </a:r>
            <a:r>
              <a:rPr lang="en-US" dirty="0"/>
              <a:t> stage boosters, 1 RL10 upper stage engine</a:t>
            </a:r>
          </a:p>
          <a:p>
            <a:pPr marL="685800" lvl="2" indent="0">
              <a:buNone/>
            </a:pPr>
            <a:r>
              <a:rPr lang="en-US" dirty="0"/>
              <a:t>(In addition to the Russian-built RD-180 main engine)</a:t>
            </a:r>
          </a:p>
          <a:p>
            <a:pPr lvl="1"/>
            <a:r>
              <a:rPr lang="en-US" dirty="0"/>
              <a:t>RL10 models used since 1963!  </a:t>
            </a:r>
          </a:p>
          <a:p>
            <a:r>
              <a:rPr lang="en-US" dirty="0"/>
              <a:t>Most advanced robotic explorer yet – updated Curiosity Rover (2012)</a:t>
            </a:r>
          </a:p>
          <a:p>
            <a:pPr marL="342900" lvl="1" indent="0">
              <a:buNone/>
            </a:pPr>
            <a:r>
              <a:rPr lang="en-US" dirty="0"/>
              <a:t>(Curiosity is still operating!) </a:t>
            </a:r>
          </a:p>
          <a:p>
            <a:r>
              <a:rPr lang="en-US" dirty="0"/>
              <a:t>$2.7 Billion over 10 years</a:t>
            </a:r>
          </a:p>
        </p:txBody>
      </p:sp>
    </p:spTree>
    <p:extLst>
      <p:ext uri="{BB962C8B-B14F-4D97-AF65-F5344CB8AC3E}">
        <p14:creationId xmlns:p14="http://schemas.microsoft.com/office/powerpoint/2010/main" val="290387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41BB3-3C01-44DF-B104-23859DB542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6" b="8001"/>
          <a:stretch/>
        </p:blipFill>
        <p:spPr>
          <a:xfrm>
            <a:off x="-1" y="2468880"/>
            <a:ext cx="9144000" cy="4389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62" y="23049"/>
            <a:ext cx="8673672" cy="696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Perseverance Mars rover landing Feb 18,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168318" y="6430978"/>
            <a:ext cx="2395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NASA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F1A4C-4272-4906-BDD6-E76A05FA21EA}"/>
              </a:ext>
            </a:extLst>
          </p:cNvPr>
          <p:cNvSpPr txBox="1">
            <a:spLocks/>
          </p:cNvSpPr>
          <p:nvPr/>
        </p:nvSpPr>
        <p:spPr>
          <a:xfrm>
            <a:off x="411062" y="719348"/>
            <a:ext cx="8321876" cy="17495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70 foot parachute at altitude of 7 miles, discarded at 1.3 miles altitude, 200mph</a:t>
            </a:r>
          </a:p>
          <a:p>
            <a:r>
              <a:rPr lang="en-US" dirty="0">
                <a:solidFill>
                  <a:srgbClr val="FFC000"/>
                </a:solidFill>
              </a:rPr>
              <a:t>Parachute deployment time based on position</a:t>
            </a:r>
          </a:p>
          <a:p>
            <a:r>
              <a:rPr lang="en-US" dirty="0">
                <a:solidFill>
                  <a:srgbClr val="FFC000"/>
                </a:solidFill>
              </a:rPr>
              <a:t>Thrusters on, search for exact landing site, hover at 66 feet, lower rover</a:t>
            </a:r>
          </a:p>
          <a:p>
            <a:r>
              <a:rPr lang="en-US" dirty="0">
                <a:solidFill>
                  <a:srgbClr val="FFC000"/>
                </a:solidFill>
              </a:rPr>
              <a:t>Landing spot error reduced from 2 miles to 200 feet</a:t>
            </a:r>
          </a:p>
          <a:p>
            <a:r>
              <a:rPr lang="en-US" dirty="0">
                <a:solidFill>
                  <a:srgbClr val="FFC000"/>
                </a:solidFill>
              </a:rPr>
              <a:t>All automated – 20 minute transmission delay each way is too long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DACFB-C196-4155-A3D7-B8D17D221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501" y="2596896"/>
            <a:ext cx="3899233" cy="837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After rover landing, “Sky crane” flies to crash a safe distance away</a:t>
            </a:r>
          </a:p>
        </p:txBody>
      </p:sp>
    </p:spTree>
    <p:extLst>
      <p:ext uri="{BB962C8B-B14F-4D97-AF65-F5344CB8AC3E}">
        <p14:creationId xmlns:p14="http://schemas.microsoft.com/office/powerpoint/2010/main" val="105639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62" y="23049"/>
            <a:ext cx="8673672" cy="696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Perseverance: new landing technique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168318" y="6430978"/>
            <a:ext cx="46154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Animated image: NASA.  Click if needed to start, or use slide show mode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EDACFB-C196-4155-A3D7-B8D17D221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501" y="2072691"/>
            <a:ext cx="3899233" cy="837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After rover landing, “Sky crane” flies to crash a safe distance away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0F1A4C-4272-4906-BDD6-E76A05FA21EA}"/>
              </a:ext>
            </a:extLst>
          </p:cNvPr>
          <p:cNvSpPr txBox="1">
            <a:spLocks/>
          </p:cNvSpPr>
          <p:nvPr/>
        </p:nvSpPr>
        <p:spPr>
          <a:xfrm>
            <a:off x="411062" y="1595798"/>
            <a:ext cx="7981951" cy="3381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70 foot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E0263-160F-4274-83E2-31C3888D5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924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6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C7CF40-8FBC-4B84-985A-825C2271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27" y="5171840"/>
            <a:ext cx="3391373" cy="1686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E5458D-71C0-4598-999B-6C00D466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5080"/>
            <a:ext cx="9144000" cy="5142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932" y="23048"/>
            <a:ext cx="8798802" cy="696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Perseverance Mars rover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535321-0CA3-4474-B2DB-EC0EDB42800D}"/>
              </a:ext>
            </a:extLst>
          </p:cNvPr>
          <p:cNvSpPr/>
          <p:nvPr/>
        </p:nvSpPr>
        <p:spPr>
          <a:xfrm>
            <a:off x="168318" y="6430978"/>
            <a:ext cx="23952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Calibri Light" panose="020F0302020204030204"/>
                <a:ea typeface="+mj-ea"/>
                <a:cs typeface="+mj-cs"/>
              </a:rPr>
              <a:t>Image: NASA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56EF94-58E1-4402-B252-C332A031B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0815" y="3994038"/>
            <a:ext cx="2703185" cy="9165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After power-up, first task: place Ingenuity Mars helicopter, drive 330 feet away…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9CEE0F1-2703-4A8C-9224-995E828A5C56}"/>
              </a:ext>
            </a:extLst>
          </p:cNvPr>
          <p:cNvSpPr txBox="1">
            <a:spLocks/>
          </p:cNvSpPr>
          <p:nvPr/>
        </p:nvSpPr>
        <p:spPr>
          <a:xfrm>
            <a:off x="285932" y="585002"/>
            <a:ext cx="8572136" cy="10641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2260 lbs., 10 feet long, 9 feet wide, 7 feet high</a:t>
            </a:r>
          </a:p>
          <a:p>
            <a:r>
              <a:rPr lang="en-US" dirty="0">
                <a:solidFill>
                  <a:srgbClr val="FFC000"/>
                </a:solidFill>
              </a:rPr>
              <a:t>Nuclear powered like Curiosity (110 Watt plutonium heat source, decays 2%/year)</a:t>
            </a:r>
          </a:p>
          <a:p>
            <a:r>
              <a:rPr lang="en-US" dirty="0">
                <a:solidFill>
                  <a:srgbClr val="FFC000"/>
                </a:solidFill>
              </a:rPr>
              <a:t>Prime mission:  3 years in Jezero crater, which was once flooded with water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E8913F7-B152-411E-9008-5F6740FD900C}"/>
              </a:ext>
            </a:extLst>
          </p:cNvPr>
          <p:cNvSpPr txBox="1">
            <a:spLocks/>
          </p:cNvSpPr>
          <p:nvPr/>
        </p:nvSpPr>
        <p:spPr>
          <a:xfrm>
            <a:off x="285931" y="1715079"/>
            <a:ext cx="8655937" cy="45579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Focus on ancient life search, with multiple instruments</a:t>
            </a:r>
          </a:p>
          <a:p>
            <a:pPr marL="342900" lvl="1" indent="0">
              <a:buNone/>
            </a:pPr>
            <a:r>
              <a:rPr lang="en-US" dirty="0"/>
              <a:t>Example:  laser zapping for remote spectroscopy, from robot arm</a:t>
            </a:r>
          </a:p>
          <a:p>
            <a:r>
              <a:rPr lang="en-US" dirty="0"/>
              <a:t>Drilling &amp; storing samples for possible return in 2031</a:t>
            </a:r>
          </a:p>
          <a:p>
            <a:r>
              <a:rPr lang="en-US" dirty="0"/>
              <a:t>Weather, monitoring</a:t>
            </a:r>
          </a:p>
          <a:p>
            <a:r>
              <a:rPr lang="en-US" dirty="0"/>
              <a:t>Subsurface radar (30 ft.)</a:t>
            </a:r>
          </a:p>
          <a:p>
            <a:r>
              <a:rPr lang="en-US" dirty="0"/>
              <a:t>Test O</a:t>
            </a:r>
            <a:r>
              <a:rPr lang="en-US" baseline="-25000" dirty="0"/>
              <a:t>2</a:t>
            </a:r>
            <a:r>
              <a:rPr lang="en-US" dirty="0"/>
              <a:t> generation</a:t>
            </a:r>
          </a:p>
          <a:p>
            <a:pPr lvl="1"/>
            <a:r>
              <a:rPr lang="en-US" dirty="0"/>
              <a:t>2CO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2CO + O</a:t>
            </a:r>
            <a:r>
              <a:rPr lang="en-US" baseline="-25000" dirty="0">
                <a:sym typeface="Wingdings" panose="05000000000000000000" pitchFamily="2" charset="2"/>
              </a:rPr>
              <a:t>2</a:t>
            </a:r>
            <a:endParaRPr lang="en-US" baseline="-25000" dirty="0"/>
          </a:p>
          <a:p>
            <a:pPr lvl="1"/>
            <a:r>
              <a:rPr lang="en-US" dirty="0"/>
              <a:t>Propellant</a:t>
            </a:r>
          </a:p>
          <a:p>
            <a:pPr lvl="1"/>
            <a:r>
              <a:rPr lang="en-US" dirty="0"/>
              <a:t>Future human breathing</a:t>
            </a:r>
          </a:p>
          <a:p>
            <a:pPr lvl="1"/>
            <a:r>
              <a:rPr lang="en-US" dirty="0"/>
              <a:t>First in-situ resource use</a:t>
            </a:r>
          </a:p>
          <a:p>
            <a:r>
              <a:rPr lang="en-US" dirty="0"/>
              <a:t>Test spacesuit samples</a:t>
            </a:r>
          </a:p>
          <a:p>
            <a:r>
              <a:rPr lang="en-US" dirty="0"/>
              <a:t>23 cameras</a:t>
            </a:r>
          </a:p>
          <a:p>
            <a:r>
              <a:rPr lang="en-US" dirty="0"/>
              <a:t>2 microphones</a:t>
            </a:r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3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11071</TotalTime>
  <Words>1246</Words>
  <Application>Microsoft Office PowerPoint</Application>
  <PresentationFormat>On-screen Show (4:3)</PresentationFormat>
  <Paragraphs>135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NSS North Houston Space Society  Space News</vt:lpstr>
      <vt:lpstr>Mars in the news!</vt:lpstr>
      <vt:lpstr>First Emirates Mars mission</vt:lpstr>
      <vt:lpstr>First Chinese Mars mission</vt:lpstr>
      <vt:lpstr>Chinese Mars lander</vt:lpstr>
      <vt:lpstr>NASA Mars 2020 Perseverance rover</vt:lpstr>
      <vt:lpstr>Perseverance Mars rover landing Feb 18, 2021</vt:lpstr>
      <vt:lpstr>Perseverance: new landing technique</vt:lpstr>
      <vt:lpstr>Perseverance Mars rover</vt:lpstr>
      <vt:lpstr>Helicopter on Mars:  Ingenuity</vt:lpstr>
      <vt:lpstr> Launch windows to get to Mars: Maximum efficiency coasting: Hohmann transfer orbit</vt:lpstr>
      <vt:lpstr>Other space news</vt:lpstr>
      <vt:lpstr>How many launches since the last meeting?</vt:lpstr>
      <vt:lpstr>Launches Since Last Meeting (July 11, 2020) </vt:lpstr>
      <vt:lpstr>Featured Speaker:  Jennifer W. Lopez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Greg Stanley</cp:lastModifiedBy>
  <cp:revision>524</cp:revision>
  <cp:lastPrinted>2019-05-04T19:12:51Z</cp:lastPrinted>
  <dcterms:created xsi:type="dcterms:W3CDTF">2019-05-04T18:09:33Z</dcterms:created>
  <dcterms:modified xsi:type="dcterms:W3CDTF">2020-08-01T21:13:04Z</dcterms:modified>
</cp:coreProperties>
</file>