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354" r:id="rId2"/>
    <p:sldId id="360" r:id="rId3"/>
    <p:sldId id="558" r:id="rId4"/>
    <p:sldId id="559" r:id="rId5"/>
    <p:sldId id="560" r:id="rId6"/>
    <p:sldId id="547" r:id="rId7"/>
    <p:sldId id="549" r:id="rId8"/>
    <p:sldId id="556" r:id="rId9"/>
    <p:sldId id="554" r:id="rId10"/>
    <p:sldId id="546" r:id="rId11"/>
    <p:sldId id="550" r:id="rId12"/>
    <p:sldId id="548" r:id="rId13"/>
    <p:sldId id="551" r:id="rId14"/>
    <p:sldId id="561" r:id="rId15"/>
    <p:sldId id="555" r:id="rId16"/>
    <p:sldId id="352" r:id="rId17"/>
    <p:sldId id="522" r:id="rId18"/>
    <p:sldId id="523" r:id="rId19"/>
    <p:sldId id="524" r:id="rId20"/>
    <p:sldId id="526" r:id="rId21"/>
    <p:sldId id="525" r:id="rId22"/>
    <p:sldId id="543" r:id="rId23"/>
    <p:sldId id="562" r:id="rId24"/>
    <p:sldId id="563" r:id="rId25"/>
    <p:sldId id="564" r:id="rId26"/>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price" initials="np" lastIdx="3" clrIdx="0">
    <p:extLst>
      <p:ext uri="{19B8F6BF-5375-455C-9EA6-DF929625EA0E}">
        <p15:presenceInfo xmlns:p15="http://schemas.microsoft.com/office/powerpoint/2012/main" userId="5c6f3ba73c762b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4" d="100"/>
          <a:sy n="54" d="100"/>
        </p:scale>
        <p:origin x="72" y="139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765F-08B4-4DD4-86F4-EE5090E5AF4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07AF5F2-9B45-4670-B602-9A077C9FBBB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BC9B4CF-B69E-4BE6-B36E-BFF62F5169C0}"/>
              </a:ext>
            </a:extLst>
          </p:cNvPr>
          <p:cNvSpPr>
            <a:spLocks noGrp="1"/>
          </p:cNvSpPr>
          <p:nvPr>
            <p:ph type="dt" sz="half" idx="10"/>
          </p:nvPr>
        </p:nvSpPr>
        <p:spPr/>
        <p:txBody>
          <a:bodyPr/>
          <a:lstStyle/>
          <a:p>
            <a:fld id="{5BB2F080-22D5-42E0-B8AA-41D992DEED52}" type="datetimeFigureOut">
              <a:rPr lang="en-US" smtClean="0"/>
              <a:t>7/11/2020</a:t>
            </a:fld>
            <a:endParaRPr lang="en-US"/>
          </a:p>
        </p:txBody>
      </p:sp>
      <p:sp>
        <p:nvSpPr>
          <p:cNvPr id="5" name="Footer Placeholder 4">
            <a:extLst>
              <a:ext uri="{FF2B5EF4-FFF2-40B4-BE49-F238E27FC236}">
                <a16:creationId xmlns:a16="http://schemas.microsoft.com/office/drawing/2014/main" id="{95EA6414-2759-4B86-8AA7-607CD5930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41DA6-7E55-43A0-A640-85D89E1A72CE}"/>
              </a:ext>
            </a:extLst>
          </p:cNvPr>
          <p:cNvSpPr>
            <a:spLocks noGrp="1"/>
          </p:cNvSpPr>
          <p:nvPr>
            <p:ph type="sldNum" sz="quarter" idx="12"/>
          </p:nvPr>
        </p:nvSpPr>
        <p:spPr/>
        <p:txBody>
          <a:bodyPr/>
          <a:lstStyle/>
          <a:p>
            <a:fld id="{8AEE2C89-1E8F-4A7F-8464-F7CF3B359E4F}" type="slidenum">
              <a:rPr lang="en-US" smtClean="0"/>
              <a:t>‹#›</a:t>
            </a:fld>
            <a:endParaRPr lang="en-US"/>
          </a:p>
        </p:txBody>
      </p:sp>
    </p:spTree>
    <p:extLst>
      <p:ext uri="{BB962C8B-B14F-4D97-AF65-F5344CB8AC3E}">
        <p14:creationId xmlns:p14="http://schemas.microsoft.com/office/powerpoint/2010/main" val="54916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8B5B-79EA-4679-87DA-3EBE2BF1B0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DC0E6C-830A-43E6-98A8-013C0B393A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E650D-C00F-4A48-A2AE-871175B3E761}"/>
              </a:ext>
            </a:extLst>
          </p:cNvPr>
          <p:cNvSpPr>
            <a:spLocks noGrp="1"/>
          </p:cNvSpPr>
          <p:nvPr>
            <p:ph type="dt" sz="half" idx="10"/>
          </p:nvPr>
        </p:nvSpPr>
        <p:spPr/>
        <p:txBody>
          <a:bodyPr/>
          <a:lstStyle/>
          <a:p>
            <a:fld id="{5BB2F080-22D5-42E0-B8AA-41D992DEED52}" type="datetimeFigureOut">
              <a:rPr lang="en-US" smtClean="0"/>
              <a:t>7/11/2020</a:t>
            </a:fld>
            <a:endParaRPr lang="en-US"/>
          </a:p>
        </p:txBody>
      </p:sp>
      <p:sp>
        <p:nvSpPr>
          <p:cNvPr id="5" name="Footer Placeholder 4">
            <a:extLst>
              <a:ext uri="{FF2B5EF4-FFF2-40B4-BE49-F238E27FC236}">
                <a16:creationId xmlns:a16="http://schemas.microsoft.com/office/drawing/2014/main" id="{60438847-D9FA-4F00-A9F7-C39AF2796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4AF7C-F080-4D59-B9EB-EC67118807A3}"/>
              </a:ext>
            </a:extLst>
          </p:cNvPr>
          <p:cNvSpPr>
            <a:spLocks noGrp="1"/>
          </p:cNvSpPr>
          <p:nvPr>
            <p:ph type="sldNum" sz="quarter" idx="12"/>
          </p:nvPr>
        </p:nvSpPr>
        <p:spPr/>
        <p:txBody>
          <a:bodyPr/>
          <a:lstStyle/>
          <a:p>
            <a:fld id="{8AEE2C89-1E8F-4A7F-8464-F7CF3B359E4F}" type="slidenum">
              <a:rPr lang="en-US" smtClean="0"/>
              <a:t>‹#›</a:t>
            </a:fld>
            <a:endParaRPr lang="en-US"/>
          </a:p>
        </p:txBody>
      </p:sp>
    </p:spTree>
    <p:extLst>
      <p:ext uri="{BB962C8B-B14F-4D97-AF65-F5344CB8AC3E}">
        <p14:creationId xmlns:p14="http://schemas.microsoft.com/office/powerpoint/2010/main" val="379845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0E3EBC-56F3-4451-89DF-2BC90733A67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43D37C-EA79-4D5B-A590-B02866F8996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1BFD3-C2DC-4B37-B96C-E8A47CAC20D7}"/>
              </a:ext>
            </a:extLst>
          </p:cNvPr>
          <p:cNvSpPr>
            <a:spLocks noGrp="1"/>
          </p:cNvSpPr>
          <p:nvPr>
            <p:ph type="dt" sz="half" idx="10"/>
          </p:nvPr>
        </p:nvSpPr>
        <p:spPr/>
        <p:txBody>
          <a:bodyPr/>
          <a:lstStyle/>
          <a:p>
            <a:fld id="{5BB2F080-22D5-42E0-B8AA-41D992DEED52}" type="datetimeFigureOut">
              <a:rPr lang="en-US" smtClean="0"/>
              <a:t>7/11/2020</a:t>
            </a:fld>
            <a:endParaRPr lang="en-US"/>
          </a:p>
        </p:txBody>
      </p:sp>
      <p:sp>
        <p:nvSpPr>
          <p:cNvPr id="5" name="Footer Placeholder 4">
            <a:extLst>
              <a:ext uri="{FF2B5EF4-FFF2-40B4-BE49-F238E27FC236}">
                <a16:creationId xmlns:a16="http://schemas.microsoft.com/office/drawing/2014/main" id="{909BBCDD-18A3-4D5B-8538-18F38A7CC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F3763-B795-4DF9-9344-C905283E4794}"/>
              </a:ext>
            </a:extLst>
          </p:cNvPr>
          <p:cNvSpPr>
            <a:spLocks noGrp="1"/>
          </p:cNvSpPr>
          <p:nvPr>
            <p:ph type="sldNum" sz="quarter" idx="12"/>
          </p:nvPr>
        </p:nvSpPr>
        <p:spPr/>
        <p:txBody>
          <a:bodyPr/>
          <a:lstStyle/>
          <a:p>
            <a:fld id="{8AEE2C89-1E8F-4A7F-8464-F7CF3B359E4F}" type="slidenum">
              <a:rPr lang="en-US" smtClean="0"/>
              <a:t>‹#›</a:t>
            </a:fld>
            <a:endParaRPr lang="en-US"/>
          </a:p>
        </p:txBody>
      </p:sp>
    </p:spTree>
    <p:extLst>
      <p:ext uri="{BB962C8B-B14F-4D97-AF65-F5344CB8AC3E}">
        <p14:creationId xmlns:p14="http://schemas.microsoft.com/office/powerpoint/2010/main" val="401905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FF51-E54D-4880-B845-FE3B849D8E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CF354-58EF-4FB2-B011-01599C7AA3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F1AD3-2272-4F53-B191-9597DE0F33A5}"/>
              </a:ext>
            </a:extLst>
          </p:cNvPr>
          <p:cNvSpPr>
            <a:spLocks noGrp="1"/>
          </p:cNvSpPr>
          <p:nvPr>
            <p:ph type="dt" sz="half" idx="10"/>
          </p:nvPr>
        </p:nvSpPr>
        <p:spPr/>
        <p:txBody>
          <a:bodyPr/>
          <a:lstStyle/>
          <a:p>
            <a:fld id="{5BB2F080-22D5-42E0-B8AA-41D992DEED52}" type="datetimeFigureOut">
              <a:rPr lang="en-US" smtClean="0"/>
              <a:t>7/11/2020</a:t>
            </a:fld>
            <a:endParaRPr lang="en-US"/>
          </a:p>
        </p:txBody>
      </p:sp>
      <p:sp>
        <p:nvSpPr>
          <p:cNvPr id="5" name="Footer Placeholder 4">
            <a:extLst>
              <a:ext uri="{FF2B5EF4-FFF2-40B4-BE49-F238E27FC236}">
                <a16:creationId xmlns:a16="http://schemas.microsoft.com/office/drawing/2014/main" id="{26F055A2-2DA7-431E-A133-DC294191D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1AF72-8874-4EA6-AEAE-216C0C49963B}"/>
              </a:ext>
            </a:extLst>
          </p:cNvPr>
          <p:cNvSpPr>
            <a:spLocks noGrp="1"/>
          </p:cNvSpPr>
          <p:nvPr>
            <p:ph type="sldNum" sz="quarter" idx="12"/>
          </p:nvPr>
        </p:nvSpPr>
        <p:spPr/>
        <p:txBody>
          <a:bodyPr/>
          <a:lstStyle/>
          <a:p>
            <a:fld id="{8AEE2C89-1E8F-4A7F-8464-F7CF3B359E4F}" type="slidenum">
              <a:rPr lang="en-US" smtClean="0"/>
              <a:t>‹#›</a:t>
            </a:fld>
            <a:endParaRPr lang="en-US"/>
          </a:p>
        </p:txBody>
      </p:sp>
    </p:spTree>
    <p:extLst>
      <p:ext uri="{BB962C8B-B14F-4D97-AF65-F5344CB8AC3E}">
        <p14:creationId xmlns:p14="http://schemas.microsoft.com/office/powerpoint/2010/main" val="255470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2E67-F84E-406F-B1CF-48E58445651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5AA396A-2747-4EAC-807B-2F5C439C7C9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DCF6E0-F811-4268-A2B3-06E668DEBE7A}"/>
              </a:ext>
            </a:extLst>
          </p:cNvPr>
          <p:cNvSpPr>
            <a:spLocks noGrp="1"/>
          </p:cNvSpPr>
          <p:nvPr>
            <p:ph type="dt" sz="half" idx="10"/>
          </p:nvPr>
        </p:nvSpPr>
        <p:spPr/>
        <p:txBody>
          <a:bodyPr/>
          <a:lstStyle/>
          <a:p>
            <a:fld id="{5BB2F080-22D5-42E0-B8AA-41D992DEED52}" type="datetimeFigureOut">
              <a:rPr lang="en-US" smtClean="0"/>
              <a:t>7/11/2020</a:t>
            </a:fld>
            <a:endParaRPr lang="en-US"/>
          </a:p>
        </p:txBody>
      </p:sp>
      <p:sp>
        <p:nvSpPr>
          <p:cNvPr id="5" name="Footer Placeholder 4">
            <a:extLst>
              <a:ext uri="{FF2B5EF4-FFF2-40B4-BE49-F238E27FC236}">
                <a16:creationId xmlns:a16="http://schemas.microsoft.com/office/drawing/2014/main" id="{C0B4E454-97D9-4FD7-B6B9-102F8B14A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0F831-025E-4AF6-9BBE-C580BD728B41}"/>
              </a:ext>
            </a:extLst>
          </p:cNvPr>
          <p:cNvSpPr>
            <a:spLocks noGrp="1"/>
          </p:cNvSpPr>
          <p:nvPr>
            <p:ph type="sldNum" sz="quarter" idx="12"/>
          </p:nvPr>
        </p:nvSpPr>
        <p:spPr/>
        <p:txBody>
          <a:bodyPr/>
          <a:lstStyle/>
          <a:p>
            <a:fld id="{8AEE2C89-1E8F-4A7F-8464-F7CF3B359E4F}" type="slidenum">
              <a:rPr lang="en-US" smtClean="0"/>
              <a:t>‹#›</a:t>
            </a:fld>
            <a:endParaRPr lang="en-US"/>
          </a:p>
        </p:txBody>
      </p:sp>
    </p:spTree>
    <p:extLst>
      <p:ext uri="{BB962C8B-B14F-4D97-AF65-F5344CB8AC3E}">
        <p14:creationId xmlns:p14="http://schemas.microsoft.com/office/powerpoint/2010/main" val="94165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38B9-E687-482B-8306-9D10A72707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2413EF-2422-4902-902A-5D4DF69C58A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570592-FB3E-46E6-8248-5CF946FA654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CD8A46-98B2-4C6B-9B42-7E902FAC07B2}"/>
              </a:ext>
            </a:extLst>
          </p:cNvPr>
          <p:cNvSpPr>
            <a:spLocks noGrp="1"/>
          </p:cNvSpPr>
          <p:nvPr>
            <p:ph type="dt" sz="half" idx="10"/>
          </p:nvPr>
        </p:nvSpPr>
        <p:spPr/>
        <p:txBody>
          <a:bodyPr/>
          <a:lstStyle/>
          <a:p>
            <a:fld id="{5BB2F080-22D5-42E0-B8AA-41D992DEED52}" type="datetimeFigureOut">
              <a:rPr lang="en-US" smtClean="0"/>
              <a:t>7/11/2020</a:t>
            </a:fld>
            <a:endParaRPr lang="en-US"/>
          </a:p>
        </p:txBody>
      </p:sp>
      <p:sp>
        <p:nvSpPr>
          <p:cNvPr id="6" name="Footer Placeholder 5">
            <a:extLst>
              <a:ext uri="{FF2B5EF4-FFF2-40B4-BE49-F238E27FC236}">
                <a16:creationId xmlns:a16="http://schemas.microsoft.com/office/drawing/2014/main" id="{789C6D17-05FF-4E71-A900-DB21E970F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D2D33-F996-454D-87EA-E56E90E330B3}"/>
              </a:ext>
            </a:extLst>
          </p:cNvPr>
          <p:cNvSpPr>
            <a:spLocks noGrp="1"/>
          </p:cNvSpPr>
          <p:nvPr>
            <p:ph type="sldNum" sz="quarter" idx="12"/>
          </p:nvPr>
        </p:nvSpPr>
        <p:spPr/>
        <p:txBody>
          <a:bodyPr/>
          <a:lstStyle/>
          <a:p>
            <a:fld id="{8AEE2C89-1E8F-4A7F-8464-F7CF3B359E4F}" type="slidenum">
              <a:rPr lang="en-US" smtClean="0"/>
              <a:t>‹#›</a:t>
            </a:fld>
            <a:endParaRPr lang="en-US"/>
          </a:p>
        </p:txBody>
      </p:sp>
    </p:spTree>
    <p:extLst>
      <p:ext uri="{BB962C8B-B14F-4D97-AF65-F5344CB8AC3E}">
        <p14:creationId xmlns:p14="http://schemas.microsoft.com/office/powerpoint/2010/main" val="159820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86D6-964D-40D1-A709-BEC63196FE2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53B5CC-50E2-4CFC-9B17-07DED7F8638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E023780-E6BC-4B0F-BFFD-B5C3B6C1D54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FA075-8825-49A8-A41B-267F61ADCBD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7E17C66-610C-4A1C-9B83-023A8D37B21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3126A0-3CF5-4021-A34D-FEEA7D8AEE5E}"/>
              </a:ext>
            </a:extLst>
          </p:cNvPr>
          <p:cNvSpPr>
            <a:spLocks noGrp="1"/>
          </p:cNvSpPr>
          <p:nvPr>
            <p:ph type="dt" sz="half" idx="10"/>
          </p:nvPr>
        </p:nvSpPr>
        <p:spPr/>
        <p:txBody>
          <a:bodyPr/>
          <a:lstStyle/>
          <a:p>
            <a:fld id="{5BB2F080-22D5-42E0-B8AA-41D992DEED52}" type="datetimeFigureOut">
              <a:rPr lang="en-US" smtClean="0"/>
              <a:t>7/11/2020</a:t>
            </a:fld>
            <a:endParaRPr lang="en-US"/>
          </a:p>
        </p:txBody>
      </p:sp>
      <p:sp>
        <p:nvSpPr>
          <p:cNvPr id="8" name="Footer Placeholder 7">
            <a:extLst>
              <a:ext uri="{FF2B5EF4-FFF2-40B4-BE49-F238E27FC236}">
                <a16:creationId xmlns:a16="http://schemas.microsoft.com/office/drawing/2014/main" id="{07CD8495-F3BD-41BC-8CD9-A2D69FE75B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C0E54A-0155-46E9-A5AB-7056E112E20E}"/>
              </a:ext>
            </a:extLst>
          </p:cNvPr>
          <p:cNvSpPr>
            <a:spLocks noGrp="1"/>
          </p:cNvSpPr>
          <p:nvPr>
            <p:ph type="sldNum" sz="quarter" idx="12"/>
          </p:nvPr>
        </p:nvSpPr>
        <p:spPr/>
        <p:txBody>
          <a:bodyPr/>
          <a:lstStyle/>
          <a:p>
            <a:fld id="{8AEE2C89-1E8F-4A7F-8464-F7CF3B359E4F}" type="slidenum">
              <a:rPr lang="en-US" smtClean="0"/>
              <a:t>‹#›</a:t>
            </a:fld>
            <a:endParaRPr lang="en-US"/>
          </a:p>
        </p:txBody>
      </p:sp>
    </p:spTree>
    <p:extLst>
      <p:ext uri="{BB962C8B-B14F-4D97-AF65-F5344CB8AC3E}">
        <p14:creationId xmlns:p14="http://schemas.microsoft.com/office/powerpoint/2010/main" val="285757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16FB-DC87-4C56-A22F-4E02A60918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EB55E2-C737-46EB-8866-7CC88D0651C0}"/>
              </a:ext>
            </a:extLst>
          </p:cNvPr>
          <p:cNvSpPr>
            <a:spLocks noGrp="1"/>
          </p:cNvSpPr>
          <p:nvPr>
            <p:ph type="dt" sz="half" idx="10"/>
          </p:nvPr>
        </p:nvSpPr>
        <p:spPr/>
        <p:txBody>
          <a:bodyPr/>
          <a:lstStyle/>
          <a:p>
            <a:fld id="{5BB2F080-22D5-42E0-B8AA-41D992DEED52}" type="datetimeFigureOut">
              <a:rPr lang="en-US" smtClean="0"/>
              <a:t>7/11/2020</a:t>
            </a:fld>
            <a:endParaRPr lang="en-US"/>
          </a:p>
        </p:txBody>
      </p:sp>
      <p:sp>
        <p:nvSpPr>
          <p:cNvPr id="4" name="Footer Placeholder 3">
            <a:extLst>
              <a:ext uri="{FF2B5EF4-FFF2-40B4-BE49-F238E27FC236}">
                <a16:creationId xmlns:a16="http://schemas.microsoft.com/office/drawing/2014/main" id="{06438673-E8ED-401A-AE45-90EC5F9FF8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5BC65-2CB9-4643-9BC3-D90FC8470511}"/>
              </a:ext>
            </a:extLst>
          </p:cNvPr>
          <p:cNvSpPr>
            <a:spLocks noGrp="1"/>
          </p:cNvSpPr>
          <p:nvPr>
            <p:ph type="sldNum" sz="quarter" idx="12"/>
          </p:nvPr>
        </p:nvSpPr>
        <p:spPr/>
        <p:txBody>
          <a:bodyPr/>
          <a:lstStyle/>
          <a:p>
            <a:fld id="{8AEE2C89-1E8F-4A7F-8464-F7CF3B359E4F}" type="slidenum">
              <a:rPr lang="en-US" smtClean="0"/>
              <a:t>‹#›</a:t>
            </a:fld>
            <a:endParaRPr lang="en-US"/>
          </a:p>
        </p:txBody>
      </p:sp>
    </p:spTree>
    <p:extLst>
      <p:ext uri="{BB962C8B-B14F-4D97-AF65-F5344CB8AC3E}">
        <p14:creationId xmlns:p14="http://schemas.microsoft.com/office/powerpoint/2010/main" val="79276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72CD8-8934-41A3-A08D-4AC5275032E6}"/>
              </a:ext>
            </a:extLst>
          </p:cNvPr>
          <p:cNvSpPr>
            <a:spLocks noGrp="1"/>
          </p:cNvSpPr>
          <p:nvPr>
            <p:ph type="dt" sz="half" idx="10"/>
          </p:nvPr>
        </p:nvSpPr>
        <p:spPr/>
        <p:txBody>
          <a:bodyPr/>
          <a:lstStyle/>
          <a:p>
            <a:fld id="{5BB2F080-22D5-42E0-B8AA-41D992DEED52}" type="datetimeFigureOut">
              <a:rPr lang="en-US" smtClean="0"/>
              <a:t>7/11/2020</a:t>
            </a:fld>
            <a:endParaRPr lang="en-US"/>
          </a:p>
        </p:txBody>
      </p:sp>
      <p:sp>
        <p:nvSpPr>
          <p:cNvPr id="3" name="Footer Placeholder 2">
            <a:extLst>
              <a:ext uri="{FF2B5EF4-FFF2-40B4-BE49-F238E27FC236}">
                <a16:creationId xmlns:a16="http://schemas.microsoft.com/office/drawing/2014/main" id="{EE3FF633-5509-41C1-8131-B1F25E2566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BBD10-78D2-4A9F-A0F3-0A4CB39234E3}"/>
              </a:ext>
            </a:extLst>
          </p:cNvPr>
          <p:cNvSpPr>
            <a:spLocks noGrp="1"/>
          </p:cNvSpPr>
          <p:nvPr>
            <p:ph type="sldNum" sz="quarter" idx="12"/>
          </p:nvPr>
        </p:nvSpPr>
        <p:spPr/>
        <p:txBody>
          <a:bodyPr/>
          <a:lstStyle/>
          <a:p>
            <a:fld id="{8AEE2C89-1E8F-4A7F-8464-F7CF3B359E4F}" type="slidenum">
              <a:rPr lang="en-US" smtClean="0"/>
              <a:t>‹#›</a:t>
            </a:fld>
            <a:endParaRPr lang="en-US"/>
          </a:p>
        </p:txBody>
      </p:sp>
    </p:spTree>
    <p:extLst>
      <p:ext uri="{BB962C8B-B14F-4D97-AF65-F5344CB8AC3E}">
        <p14:creationId xmlns:p14="http://schemas.microsoft.com/office/powerpoint/2010/main" val="238196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3638-F3C8-4862-8C5A-E4A14E6119E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1095047-ACDF-4202-A981-727CE338B4D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191343-A7EE-498F-A0CD-DE3E65A9AF0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A024576-9EB4-48A8-9D2B-5F253CF2603B}"/>
              </a:ext>
            </a:extLst>
          </p:cNvPr>
          <p:cNvSpPr>
            <a:spLocks noGrp="1"/>
          </p:cNvSpPr>
          <p:nvPr>
            <p:ph type="dt" sz="half" idx="10"/>
          </p:nvPr>
        </p:nvSpPr>
        <p:spPr/>
        <p:txBody>
          <a:bodyPr/>
          <a:lstStyle/>
          <a:p>
            <a:fld id="{5BB2F080-22D5-42E0-B8AA-41D992DEED52}" type="datetimeFigureOut">
              <a:rPr lang="en-US" smtClean="0"/>
              <a:t>7/11/2020</a:t>
            </a:fld>
            <a:endParaRPr lang="en-US"/>
          </a:p>
        </p:txBody>
      </p:sp>
      <p:sp>
        <p:nvSpPr>
          <p:cNvPr id="6" name="Footer Placeholder 5">
            <a:extLst>
              <a:ext uri="{FF2B5EF4-FFF2-40B4-BE49-F238E27FC236}">
                <a16:creationId xmlns:a16="http://schemas.microsoft.com/office/drawing/2014/main" id="{AD99BA21-DF8D-48E0-BDB7-1DBA24E70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B3A97-48AE-4340-BCB7-5634D58C1D54}"/>
              </a:ext>
            </a:extLst>
          </p:cNvPr>
          <p:cNvSpPr>
            <a:spLocks noGrp="1"/>
          </p:cNvSpPr>
          <p:nvPr>
            <p:ph type="sldNum" sz="quarter" idx="12"/>
          </p:nvPr>
        </p:nvSpPr>
        <p:spPr/>
        <p:txBody>
          <a:bodyPr/>
          <a:lstStyle/>
          <a:p>
            <a:fld id="{8AEE2C89-1E8F-4A7F-8464-F7CF3B359E4F}" type="slidenum">
              <a:rPr lang="en-US" smtClean="0"/>
              <a:t>‹#›</a:t>
            </a:fld>
            <a:endParaRPr lang="en-US"/>
          </a:p>
        </p:txBody>
      </p:sp>
    </p:spTree>
    <p:extLst>
      <p:ext uri="{BB962C8B-B14F-4D97-AF65-F5344CB8AC3E}">
        <p14:creationId xmlns:p14="http://schemas.microsoft.com/office/powerpoint/2010/main" val="282657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A227-56CB-46A4-AE7D-0FFFDC1EA1A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A010C6-B173-4C6F-83FD-6A4BFA4B5B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D9C9098-0312-4050-90DC-8EF39C66EB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A59EC4C-3A06-423E-B227-13E29ABCF17F}"/>
              </a:ext>
            </a:extLst>
          </p:cNvPr>
          <p:cNvSpPr>
            <a:spLocks noGrp="1"/>
          </p:cNvSpPr>
          <p:nvPr>
            <p:ph type="dt" sz="half" idx="10"/>
          </p:nvPr>
        </p:nvSpPr>
        <p:spPr/>
        <p:txBody>
          <a:bodyPr/>
          <a:lstStyle/>
          <a:p>
            <a:fld id="{5BB2F080-22D5-42E0-B8AA-41D992DEED52}" type="datetimeFigureOut">
              <a:rPr lang="en-US" smtClean="0"/>
              <a:t>7/11/2020</a:t>
            </a:fld>
            <a:endParaRPr lang="en-US"/>
          </a:p>
        </p:txBody>
      </p:sp>
      <p:sp>
        <p:nvSpPr>
          <p:cNvPr id="6" name="Footer Placeholder 5">
            <a:extLst>
              <a:ext uri="{FF2B5EF4-FFF2-40B4-BE49-F238E27FC236}">
                <a16:creationId xmlns:a16="http://schemas.microsoft.com/office/drawing/2014/main" id="{FD6CE58D-63E6-4D1D-9F1D-978043B83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90135-D09B-4B9A-AC76-A146F8653450}"/>
              </a:ext>
            </a:extLst>
          </p:cNvPr>
          <p:cNvSpPr>
            <a:spLocks noGrp="1"/>
          </p:cNvSpPr>
          <p:nvPr>
            <p:ph type="sldNum" sz="quarter" idx="12"/>
          </p:nvPr>
        </p:nvSpPr>
        <p:spPr/>
        <p:txBody>
          <a:bodyPr/>
          <a:lstStyle/>
          <a:p>
            <a:fld id="{8AEE2C89-1E8F-4A7F-8464-F7CF3B359E4F}" type="slidenum">
              <a:rPr lang="en-US" smtClean="0"/>
              <a:t>‹#›</a:t>
            </a:fld>
            <a:endParaRPr lang="en-US"/>
          </a:p>
        </p:txBody>
      </p:sp>
    </p:spTree>
    <p:extLst>
      <p:ext uri="{BB962C8B-B14F-4D97-AF65-F5344CB8AC3E}">
        <p14:creationId xmlns:p14="http://schemas.microsoft.com/office/powerpoint/2010/main" val="265088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9EB42A-388B-4B69-8D7D-0BC56C15589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E3BF58-9C5B-4DBC-8A4A-B5109B8D92C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4E3CD-5BC4-4D0C-9EFC-07D677073DE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B2F080-22D5-42E0-B8AA-41D992DEED52}" type="datetimeFigureOut">
              <a:rPr lang="en-US" smtClean="0"/>
              <a:t>7/11/2020</a:t>
            </a:fld>
            <a:endParaRPr lang="en-US"/>
          </a:p>
        </p:txBody>
      </p:sp>
      <p:sp>
        <p:nvSpPr>
          <p:cNvPr id="5" name="Footer Placeholder 4">
            <a:extLst>
              <a:ext uri="{FF2B5EF4-FFF2-40B4-BE49-F238E27FC236}">
                <a16:creationId xmlns:a16="http://schemas.microsoft.com/office/drawing/2014/main" id="{B23AA0C8-9615-4F93-A212-15D7660139F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854D08-FF53-4423-9E2D-C15E493DB10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EE2C89-1E8F-4A7F-8464-F7CF3B359E4F}" type="slidenum">
              <a:rPr lang="en-US" smtClean="0"/>
              <a:t>‹#›</a:t>
            </a:fld>
            <a:endParaRPr lang="en-US"/>
          </a:p>
        </p:txBody>
      </p:sp>
      <p:pic>
        <p:nvPicPr>
          <p:cNvPr id="8" name="Picture 7">
            <a:extLst>
              <a:ext uri="{FF2B5EF4-FFF2-40B4-BE49-F238E27FC236}">
                <a16:creationId xmlns:a16="http://schemas.microsoft.com/office/drawing/2014/main" id="{F4538BE7-1515-4DEA-98A7-286AFE9A0C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49440" y="6207361"/>
            <a:ext cx="2194560" cy="639440"/>
          </a:xfrm>
          <a:prstGeom prst="rect">
            <a:avLst/>
          </a:prstGeom>
        </p:spPr>
      </p:pic>
    </p:spTree>
    <p:extLst>
      <p:ext uri="{BB962C8B-B14F-4D97-AF65-F5344CB8AC3E}">
        <p14:creationId xmlns:p14="http://schemas.microsoft.com/office/powerpoint/2010/main" val="41008985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vfvo-Ujb_qk?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hyperlink" Target="https://en.wikipedia.org/wiki/Microwave" TargetMode="External"/><Relationship Id="rId18" Type="http://schemas.openxmlformats.org/officeDocument/2006/relationships/hyperlink" Target="https://en.wikipedia.org/wiki/Camera" TargetMode="External"/><Relationship Id="rId26" Type="http://schemas.openxmlformats.org/officeDocument/2006/relationships/hyperlink" Target="https://en.wikipedia.org/wiki/Rare-earth_magnet" TargetMode="External"/><Relationship Id="rId39" Type="http://schemas.openxmlformats.org/officeDocument/2006/relationships/hyperlink" Target="https://en.wikipedia.org/wiki/Neutron_capture" TargetMode="External"/><Relationship Id="rId21" Type="http://schemas.openxmlformats.org/officeDocument/2006/relationships/hyperlink" Target="https://en.wikipedia.org/wiki/Oxidizing_agent" TargetMode="External"/><Relationship Id="rId34" Type="http://schemas.openxmlformats.org/officeDocument/2006/relationships/hyperlink" Target="https://en.wikipedia.org/wiki/Ceramic_capacitor" TargetMode="External"/><Relationship Id="rId42" Type="http://schemas.openxmlformats.org/officeDocument/2006/relationships/hyperlink" Target="https://en.wikipedia.org/wiki/Nuclear_reactor" TargetMode="External"/><Relationship Id="rId47" Type="http://schemas.openxmlformats.org/officeDocument/2006/relationships/hyperlink" Target="https://en.wikipedia.org/wiki/Relaxation_(NMR)" TargetMode="External"/><Relationship Id="rId50" Type="http://schemas.openxmlformats.org/officeDocument/2006/relationships/hyperlink" Target="https://en.wikipedia.org/wiki/X-ray_tube" TargetMode="External"/><Relationship Id="rId55" Type="http://schemas.openxmlformats.org/officeDocument/2006/relationships/hyperlink" Target="https://en.wikipedia.org/wiki/Terbium" TargetMode="External"/><Relationship Id="rId63" Type="http://schemas.openxmlformats.org/officeDocument/2006/relationships/hyperlink" Target="https://en.wikipedia.org/wiki/Spectrophotometry" TargetMode="External"/><Relationship Id="rId68" Type="http://schemas.openxmlformats.org/officeDocument/2006/relationships/hyperlink" Target="https://en.wikipedia.org/wiki/Thulium" TargetMode="External"/><Relationship Id="rId76" Type="http://schemas.openxmlformats.org/officeDocument/2006/relationships/hyperlink" Target="https://en.wikipedia.org/wiki/Earthquakes" TargetMode="External"/><Relationship Id="rId7" Type="http://schemas.openxmlformats.org/officeDocument/2006/relationships/hyperlink" Target="https://en.wikipedia.org/wiki/Yttrium" TargetMode="External"/><Relationship Id="rId71" Type="http://schemas.openxmlformats.org/officeDocument/2006/relationships/hyperlink" Target="https://en.wikipedia.org/wiki/Reducing_agent" TargetMode="External"/><Relationship Id="rId2" Type="http://schemas.openxmlformats.org/officeDocument/2006/relationships/hyperlink" Target="https://en.wikipedia.org/wiki/Scandium" TargetMode="External"/><Relationship Id="rId16" Type="http://schemas.openxmlformats.org/officeDocument/2006/relationships/hyperlink" Target="https://en.wikipedia.org/wiki/Lanthanum" TargetMode="External"/><Relationship Id="rId29" Type="http://schemas.openxmlformats.org/officeDocument/2006/relationships/hyperlink" Target="https://en.wikipedia.org/wiki/Glass" TargetMode="External"/><Relationship Id="rId11" Type="http://schemas.openxmlformats.org/officeDocument/2006/relationships/hyperlink" Target="https://en.wikipedia.org/wiki/Yttria-stabilized_zirconia" TargetMode="External"/><Relationship Id="rId24" Type="http://schemas.openxmlformats.org/officeDocument/2006/relationships/hyperlink" Target="https://en.wikipedia.org/wiki/Hydrophobic" TargetMode="External"/><Relationship Id="rId32" Type="http://schemas.openxmlformats.org/officeDocument/2006/relationships/hyperlink" Target="https://en.wikipedia.org/wiki/Welding_goggles" TargetMode="External"/><Relationship Id="rId37" Type="http://schemas.openxmlformats.org/officeDocument/2006/relationships/hyperlink" Target="https://en.wikipedia.org/wiki/Luminous_paint" TargetMode="External"/><Relationship Id="rId40" Type="http://schemas.openxmlformats.org/officeDocument/2006/relationships/hyperlink" Target="https://en.wikipedia.org/wiki/Maser" TargetMode="External"/><Relationship Id="rId45" Type="http://schemas.openxmlformats.org/officeDocument/2006/relationships/hyperlink" Target="https://en.wikipedia.org/wiki/Fluorescent_lamp" TargetMode="External"/><Relationship Id="rId53" Type="http://schemas.openxmlformats.org/officeDocument/2006/relationships/hyperlink" Target="https://en.wikipedia.org/wiki/Magnetostriction" TargetMode="External"/><Relationship Id="rId58" Type="http://schemas.openxmlformats.org/officeDocument/2006/relationships/hyperlink" Target="https://en.wikipedia.org/wiki/Sonar" TargetMode="External"/><Relationship Id="rId66" Type="http://schemas.openxmlformats.org/officeDocument/2006/relationships/hyperlink" Target="https://en.wikipedia.org/wiki/Vanadium_steel" TargetMode="External"/><Relationship Id="rId74" Type="http://schemas.openxmlformats.org/officeDocument/2006/relationships/hyperlink" Target="https://en.wikipedia.org/wiki/Strain_gauge" TargetMode="External"/><Relationship Id="rId79" Type="http://schemas.openxmlformats.org/officeDocument/2006/relationships/hyperlink" Target="https://en.wikipedia.org/wiki/Lutetium_tantalate" TargetMode="External"/><Relationship Id="rId5" Type="http://schemas.openxmlformats.org/officeDocument/2006/relationships/hyperlink" Target="https://en.wikipedia.org/wiki/Mercury-vapor_lamp" TargetMode="External"/><Relationship Id="rId61" Type="http://schemas.openxmlformats.org/officeDocument/2006/relationships/hyperlink" Target="https://en.wikipedia.org/wiki/Hard_disk_drives" TargetMode="External"/><Relationship Id="rId10" Type="http://schemas.openxmlformats.org/officeDocument/2006/relationships/hyperlink" Target="https://en.wikipedia.org/wiki/High-temperature_superconductivity" TargetMode="External"/><Relationship Id="rId19" Type="http://schemas.openxmlformats.org/officeDocument/2006/relationships/hyperlink" Target="https://en.wikipedia.org/wiki/Fluid_catalytic_cracking" TargetMode="External"/><Relationship Id="rId31" Type="http://schemas.openxmlformats.org/officeDocument/2006/relationships/hyperlink" Target="https://en.wikipedia.org/wiki/Didymium" TargetMode="External"/><Relationship Id="rId44" Type="http://schemas.openxmlformats.org/officeDocument/2006/relationships/hyperlink" Target="https://en.wikipedia.org/wiki/Phosphor" TargetMode="External"/><Relationship Id="rId52" Type="http://schemas.openxmlformats.org/officeDocument/2006/relationships/hyperlink" Target="https://en.wikipedia.org/wiki/MRI_contrast_agent" TargetMode="External"/><Relationship Id="rId60" Type="http://schemas.openxmlformats.org/officeDocument/2006/relationships/hyperlink" Target="https://en.wikipedia.org/wiki/Dysprosium" TargetMode="External"/><Relationship Id="rId65" Type="http://schemas.openxmlformats.org/officeDocument/2006/relationships/hyperlink" Target="https://en.wikipedia.org/wiki/Erbium" TargetMode="External"/><Relationship Id="rId73" Type="http://schemas.openxmlformats.org/officeDocument/2006/relationships/hyperlink" Target="https://en.wikipedia.org/wiki/Stainless_steel" TargetMode="External"/><Relationship Id="rId78" Type="http://schemas.openxmlformats.org/officeDocument/2006/relationships/hyperlink" Target="https://en.wikipedia.org/wiki/Positron_emission_tomography" TargetMode="External"/><Relationship Id="rId81" Type="http://schemas.openxmlformats.org/officeDocument/2006/relationships/hyperlink" Target="https://en.wikipedia.org/wiki/LED_light_bulb" TargetMode="External"/><Relationship Id="rId4" Type="http://schemas.openxmlformats.org/officeDocument/2006/relationships/hyperlink" Target="https://en.wikipedia.org/wiki/Metal-halide_lamp" TargetMode="External"/><Relationship Id="rId9" Type="http://schemas.openxmlformats.org/officeDocument/2006/relationships/hyperlink" Target="https://en.wikipedia.org/wiki/Yttrium_barium_copper_oxide" TargetMode="External"/><Relationship Id="rId14" Type="http://schemas.openxmlformats.org/officeDocument/2006/relationships/hyperlink" Target="https://en.wikipedia.org/wiki/Spark_plug" TargetMode="External"/><Relationship Id="rId22" Type="http://schemas.openxmlformats.org/officeDocument/2006/relationships/hyperlink" Target="https://en.wikipedia.org/wiki/Self-cleaning_oven" TargetMode="External"/><Relationship Id="rId27" Type="http://schemas.openxmlformats.org/officeDocument/2006/relationships/hyperlink" Target="https://en.wikipedia.org/wiki/Laser" TargetMode="External"/><Relationship Id="rId30" Type="http://schemas.openxmlformats.org/officeDocument/2006/relationships/hyperlink" Target="https://en.wikipedia.org/wiki/Vitreous_enamel" TargetMode="External"/><Relationship Id="rId35" Type="http://schemas.openxmlformats.org/officeDocument/2006/relationships/hyperlink" Target="https://en.wikipedia.org/wiki/Promethium" TargetMode="External"/><Relationship Id="rId43" Type="http://schemas.openxmlformats.org/officeDocument/2006/relationships/hyperlink" Target="https://en.wikipedia.org/wiki/Europium" TargetMode="External"/><Relationship Id="rId48" Type="http://schemas.openxmlformats.org/officeDocument/2006/relationships/hyperlink" Target="https://en.wikipedia.org/wiki/Gadolinium" TargetMode="External"/><Relationship Id="rId56" Type="http://schemas.openxmlformats.org/officeDocument/2006/relationships/hyperlink" Target="https://en.wikipedia.org/wiki/Neodymium_magnet" TargetMode="External"/><Relationship Id="rId64" Type="http://schemas.openxmlformats.org/officeDocument/2006/relationships/hyperlink" Target="https://en.wikipedia.org/wiki/Magnet" TargetMode="External"/><Relationship Id="rId69" Type="http://schemas.openxmlformats.org/officeDocument/2006/relationships/hyperlink" Target="https://en.wikipedia.org/wiki/X-ray_machine" TargetMode="External"/><Relationship Id="rId77" Type="http://schemas.openxmlformats.org/officeDocument/2006/relationships/hyperlink" Target="https://en.wikipedia.org/wiki/Lutetium" TargetMode="External"/><Relationship Id="rId8" Type="http://schemas.openxmlformats.org/officeDocument/2006/relationships/hyperlink" Target="https://en.wikipedia.org/wiki/Yttrium_aluminium_garnet" TargetMode="External"/><Relationship Id="rId51" Type="http://schemas.openxmlformats.org/officeDocument/2006/relationships/hyperlink" Target="https://en.wikipedia.org/wiki/Computer_memory" TargetMode="External"/><Relationship Id="rId72" Type="http://schemas.openxmlformats.org/officeDocument/2006/relationships/hyperlink" Target="https://en.wikipedia.org/wiki/Flare_(countermeasure)" TargetMode="External"/><Relationship Id="rId80" Type="http://schemas.openxmlformats.org/officeDocument/2006/relationships/hyperlink" Target="https://en.wikipedia.org/wiki/Oil_refinery" TargetMode="External"/><Relationship Id="rId3" Type="http://schemas.openxmlformats.org/officeDocument/2006/relationships/hyperlink" Target="https://en.wikipedia.org/wiki/Aluminium-scandium_alloy" TargetMode="External"/><Relationship Id="rId12" Type="http://schemas.openxmlformats.org/officeDocument/2006/relationships/hyperlink" Target="https://en.wikipedia.org/wiki/Yttrium_iron_garnet" TargetMode="External"/><Relationship Id="rId17" Type="http://schemas.openxmlformats.org/officeDocument/2006/relationships/hyperlink" Target="https://en.wikipedia.org/wiki/Refractive_index" TargetMode="External"/><Relationship Id="rId25" Type="http://schemas.openxmlformats.org/officeDocument/2006/relationships/hyperlink" Target="https://en.wikipedia.org/wiki/Praseodymium" TargetMode="External"/><Relationship Id="rId33" Type="http://schemas.openxmlformats.org/officeDocument/2006/relationships/hyperlink" Target="https://en.wikipedia.org/wiki/Neodymium" TargetMode="External"/><Relationship Id="rId38" Type="http://schemas.openxmlformats.org/officeDocument/2006/relationships/hyperlink" Target="https://en.wikipedia.org/wiki/Samarium" TargetMode="External"/><Relationship Id="rId46" Type="http://schemas.openxmlformats.org/officeDocument/2006/relationships/hyperlink" Target="https://en.wikipedia.org/wiki/NMR" TargetMode="External"/><Relationship Id="rId59" Type="http://schemas.openxmlformats.org/officeDocument/2006/relationships/hyperlink" Target="https://en.wikipedia.org/wiki/Fuel_cells" TargetMode="External"/><Relationship Id="rId67" Type="http://schemas.openxmlformats.org/officeDocument/2006/relationships/hyperlink" Target="https://en.wikipedia.org/wiki/Optical_fiber" TargetMode="External"/><Relationship Id="rId20" Type="http://schemas.openxmlformats.org/officeDocument/2006/relationships/hyperlink" Target="https://en.wikipedia.org/wiki/Cerium" TargetMode="External"/><Relationship Id="rId41" Type="http://schemas.openxmlformats.org/officeDocument/2006/relationships/hyperlink" Target="https://en.wikipedia.org/wiki/Control_rod" TargetMode="External"/><Relationship Id="rId54" Type="http://schemas.openxmlformats.org/officeDocument/2006/relationships/hyperlink" Target="https://en.wikipedia.org/wiki/Galfenol" TargetMode="External"/><Relationship Id="rId62" Type="http://schemas.openxmlformats.org/officeDocument/2006/relationships/hyperlink" Target="https://en.wikipedia.org/wiki/Holmium" TargetMode="External"/><Relationship Id="rId70" Type="http://schemas.openxmlformats.org/officeDocument/2006/relationships/hyperlink" Target="https://en.wikipedia.org/wiki/Ytterbium" TargetMode="External"/><Relationship Id="rId75" Type="http://schemas.openxmlformats.org/officeDocument/2006/relationships/hyperlink" Target="https://en.wikipedia.org/wiki/Nuclear_medicine" TargetMode="External"/><Relationship Id="rId1" Type="http://schemas.openxmlformats.org/officeDocument/2006/relationships/slideLayout" Target="../slideLayouts/slideLayout7.xml"/><Relationship Id="rId6" Type="http://schemas.openxmlformats.org/officeDocument/2006/relationships/hyperlink" Target="https://en.wikipedia.org/wiki/Rare-earth_element" TargetMode="External"/><Relationship Id="rId15" Type="http://schemas.openxmlformats.org/officeDocument/2006/relationships/hyperlink" Target="https://en.wikipedia.org/wiki/Cancer_treatments" TargetMode="External"/><Relationship Id="rId23" Type="http://schemas.openxmlformats.org/officeDocument/2006/relationships/hyperlink" Target="https://en.wikipedia.org/wiki/Ferrocerium" TargetMode="External"/><Relationship Id="rId28" Type="http://schemas.openxmlformats.org/officeDocument/2006/relationships/hyperlink" Target="https://en.wikipedia.org/wiki/Carbon_arc" TargetMode="External"/><Relationship Id="rId36" Type="http://schemas.openxmlformats.org/officeDocument/2006/relationships/hyperlink" Target="https://en.wikipedia.org/wiki/Atomic_battery" TargetMode="External"/><Relationship Id="rId49" Type="http://schemas.openxmlformats.org/officeDocument/2006/relationships/hyperlink" Target="https://en.wikipedia.org/wiki/Garnet" TargetMode="External"/><Relationship Id="rId57" Type="http://schemas.openxmlformats.org/officeDocument/2006/relationships/hyperlink" Target="https://en.wikipedia.org/wiki/Terfenol-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northhoustonspac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northhoustonspac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pollev.com/nathanprice28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YwEGeXBcqJc?start=5&amp;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5B45C-D778-44EC-A441-0AB38F377FEB}"/>
              </a:ext>
            </a:extLst>
          </p:cNvPr>
          <p:cNvSpPr>
            <a:spLocks noGrp="1"/>
          </p:cNvSpPr>
          <p:nvPr>
            <p:ph type="ctrTitle"/>
          </p:nvPr>
        </p:nvSpPr>
        <p:spPr>
          <a:xfrm>
            <a:off x="1143000" y="1122362"/>
            <a:ext cx="6858000" cy="2840037"/>
          </a:xfrm>
        </p:spPr>
        <p:txBody>
          <a:bodyPr>
            <a:normAutofit/>
          </a:bodyPr>
          <a:lstStyle/>
          <a:p>
            <a:r>
              <a:rPr lang="en-US" sz="5000"/>
              <a:t>NSS North Houston Space Society</a:t>
            </a:r>
          </a:p>
        </p:txBody>
      </p:sp>
      <p:sp>
        <p:nvSpPr>
          <p:cNvPr id="5" name="Subtitle 4">
            <a:extLst>
              <a:ext uri="{FF2B5EF4-FFF2-40B4-BE49-F238E27FC236}">
                <a16:creationId xmlns:a16="http://schemas.microsoft.com/office/drawing/2014/main" id="{5E9130A3-621D-43A3-B6CB-A1AB5834B196}"/>
              </a:ext>
            </a:extLst>
          </p:cNvPr>
          <p:cNvSpPr>
            <a:spLocks noGrp="1"/>
          </p:cNvSpPr>
          <p:nvPr>
            <p:ph type="subTitle" idx="1"/>
          </p:nvPr>
        </p:nvSpPr>
        <p:spPr>
          <a:xfrm>
            <a:off x="1143000" y="4256436"/>
            <a:ext cx="6858000" cy="1600818"/>
          </a:xfrm>
        </p:spPr>
        <p:txBody>
          <a:bodyPr>
            <a:normAutofit/>
          </a:bodyPr>
          <a:lstStyle/>
          <a:p>
            <a:r>
              <a:rPr lang="en-US" dirty="0">
                <a:solidFill>
                  <a:schemeClr val="accent1">
                    <a:lumMod val="60000"/>
                    <a:lumOff val="40000"/>
                  </a:schemeClr>
                </a:solidFill>
              </a:rPr>
              <a:t>July 11, 2020</a:t>
            </a:r>
          </a:p>
        </p:txBody>
      </p:sp>
      <p:cxnSp>
        <p:nvCxnSpPr>
          <p:cNvPr id="14" name="Straight Connector 1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1481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23CAB1-A18A-4FCE-9FD2-F8EC23036B5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Making Certain Decisions in Uncertain Times</a:t>
            </a:r>
          </a:p>
        </p:txBody>
      </p:sp>
      <p:pic>
        <p:nvPicPr>
          <p:cNvPr id="1026" name="Picture 2" descr="Jim Harris at #CollisionFromHome on Twitter: &quot;Prediction is very ...">
            <a:extLst>
              <a:ext uri="{FF2B5EF4-FFF2-40B4-BE49-F238E27FC236}">
                <a16:creationId xmlns:a16="http://schemas.microsoft.com/office/drawing/2014/main" id="{2B749475-D536-4E89-BCFD-8A78BAF805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2266" y="1675227"/>
            <a:ext cx="5839467"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8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All Known Asteroids in the Solar System (1999-2018)">
            <a:hlinkClick r:id="" action="ppaction://media"/>
            <a:extLst>
              <a:ext uri="{FF2B5EF4-FFF2-40B4-BE49-F238E27FC236}">
                <a16:creationId xmlns:a16="http://schemas.microsoft.com/office/drawing/2014/main" id="{CDC01B7A-F981-4DC2-869C-FFC0006E3670}"/>
              </a:ext>
            </a:extLst>
          </p:cNvPr>
          <p:cNvPicPr>
            <a:picLocks noRot="1" noChangeAspect="1"/>
          </p:cNvPicPr>
          <p:nvPr>
            <a:videoFile r:link="rId1"/>
          </p:nvPr>
        </p:nvPicPr>
        <p:blipFill>
          <a:blip r:embed="rId3"/>
          <a:stretch>
            <a:fillRect/>
          </a:stretch>
        </p:blipFill>
        <p:spPr>
          <a:xfrm>
            <a:off x="8389" y="729843"/>
            <a:ext cx="9127221" cy="5134062"/>
          </a:xfrm>
          <a:prstGeom prst="rect">
            <a:avLst/>
          </a:prstGeom>
        </p:spPr>
      </p:pic>
    </p:spTree>
    <p:extLst>
      <p:ext uri="{BB962C8B-B14F-4D97-AF65-F5344CB8AC3E}">
        <p14:creationId xmlns:p14="http://schemas.microsoft.com/office/powerpoint/2010/main" val="270401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C8A79F-E99C-495E-BF6C-0591098584CC}"/>
              </a:ext>
            </a:extLst>
          </p:cNvPr>
          <p:cNvPicPr>
            <a:picLocks noChangeAspect="1"/>
          </p:cNvPicPr>
          <p:nvPr/>
        </p:nvPicPr>
        <p:blipFill>
          <a:blip r:embed="rId2"/>
          <a:stretch>
            <a:fillRect/>
          </a:stretch>
        </p:blipFill>
        <p:spPr>
          <a:xfrm>
            <a:off x="729143" y="909952"/>
            <a:ext cx="7685714" cy="5038095"/>
          </a:xfrm>
          <a:prstGeom prst="rect">
            <a:avLst/>
          </a:prstGeom>
        </p:spPr>
      </p:pic>
    </p:spTree>
    <p:extLst>
      <p:ext uri="{BB962C8B-B14F-4D97-AF65-F5344CB8AC3E}">
        <p14:creationId xmlns:p14="http://schemas.microsoft.com/office/powerpoint/2010/main" val="418756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steroids Funny Space Program Tshirt Men's Unisex | Neil DeGrasse ...">
            <a:extLst>
              <a:ext uri="{FF2B5EF4-FFF2-40B4-BE49-F238E27FC236}">
                <a16:creationId xmlns:a16="http://schemas.microsoft.com/office/drawing/2014/main" id="{F5F6CFC1-A7F7-4926-B151-EA118B59C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21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6B5603A-5C8D-41C5-8ED0-9498FDB5E02F}"/>
              </a:ext>
            </a:extLst>
          </p:cNvPr>
          <p:cNvGraphicFramePr>
            <a:graphicFrameLocks noGrp="1"/>
          </p:cNvGraphicFramePr>
          <p:nvPr>
            <p:extLst>
              <p:ext uri="{D42A27DB-BD31-4B8C-83A1-F6EECF244321}">
                <p14:modId xmlns:p14="http://schemas.microsoft.com/office/powerpoint/2010/main" val="2966489104"/>
              </p:ext>
            </p:extLst>
          </p:nvPr>
        </p:nvGraphicFramePr>
        <p:xfrm>
          <a:off x="427839" y="228391"/>
          <a:ext cx="8070210" cy="6132654"/>
        </p:xfrm>
        <a:graphic>
          <a:graphicData uri="http://schemas.openxmlformats.org/drawingml/2006/table">
            <a:tbl>
              <a:tblPr/>
              <a:tblGrid>
                <a:gridCol w="913926">
                  <a:extLst>
                    <a:ext uri="{9D8B030D-6E8A-4147-A177-3AD203B41FA5}">
                      <a16:colId xmlns:a16="http://schemas.microsoft.com/office/drawing/2014/main" val="3479204737"/>
                    </a:ext>
                  </a:extLst>
                </a:gridCol>
                <a:gridCol w="1283989">
                  <a:extLst>
                    <a:ext uri="{9D8B030D-6E8A-4147-A177-3AD203B41FA5}">
                      <a16:colId xmlns:a16="http://schemas.microsoft.com/office/drawing/2014/main" val="3230991746"/>
                    </a:ext>
                  </a:extLst>
                </a:gridCol>
                <a:gridCol w="5872295">
                  <a:extLst>
                    <a:ext uri="{9D8B030D-6E8A-4147-A177-3AD203B41FA5}">
                      <a16:colId xmlns:a16="http://schemas.microsoft.com/office/drawing/2014/main" val="3237859430"/>
                    </a:ext>
                  </a:extLst>
                </a:gridCol>
              </a:tblGrid>
              <a:tr h="128512">
                <a:tc gridSpan="3">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9745774"/>
                  </a:ext>
                </a:extLst>
              </a:tr>
              <a:tr h="216134">
                <a:tc>
                  <a:txBody>
                    <a:bodyPr/>
                    <a:lstStyle/>
                    <a:p>
                      <a:pPr algn="ctr" fontAlgn="ctr">
                        <a:spcBef>
                          <a:spcPts val="0"/>
                        </a:spcBef>
                        <a:spcAft>
                          <a:spcPts val="0"/>
                        </a:spcAft>
                      </a:pPr>
                      <a:r>
                        <a:rPr lang="en-US" sz="800" b="0" i="0" u="none" strike="noStrike" dirty="0">
                          <a:effectLst/>
                          <a:latin typeface="Arial" panose="020B0604020202020204" pitchFamily="34" charset="0"/>
                        </a:rPr>
                        <a:t>Symbol</a:t>
                      </a:r>
                    </a:p>
                  </a:txBody>
                  <a:tcPr marL="28628" marR="62624"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EAECF0"/>
                    </a:solidFill>
                  </a:tcPr>
                </a:tc>
                <a:tc>
                  <a:txBody>
                    <a:bodyPr/>
                    <a:lstStyle/>
                    <a:p>
                      <a:pPr algn="ctr" fontAlgn="ctr">
                        <a:spcBef>
                          <a:spcPts val="0"/>
                        </a:spcBef>
                        <a:spcAft>
                          <a:spcPts val="0"/>
                        </a:spcAft>
                      </a:pPr>
                      <a:r>
                        <a:rPr lang="en-US" sz="800" b="0" i="0" u="none" strike="noStrike">
                          <a:effectLst/>
                          <a:latin typeface="Arial" panose="020B0604020202020204" pitchFamily="34" charset="0"/>
                        </a:rPr>
                        <a:t>Name</a:t>
                      </a:r>
                    </a:p>
                  </a:txBody>
                  <a:tcPr marL="28628" marR="62624"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fontAlgn="ctr">
                        <a:spcBef>
                          <a:spcPts val="0"/>
                        </a:spcBef>
                        <a:spcAft>
                          <a:spcPts val="0"/>
                        </a:spcAft>
                      </a:pPr>
                      <a:r>
                        <a:rPr lang="en-US" sz="800" b="0" i="0" u="none" strike="noStrike" dirty="0">
                          <a:effectLst/>
                          <a:latin typeface="Arial" panose="020B0604020202020204" pitchFamily="34" charset="0"/>
                        </a:rPr>
                        <a:t>Selected applications</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119766888"/>
                  </a:ext>
                </a:extLst>
              </a:tr>
              <a:tr h="309075">
                <a:tc>
                  <a:txBody>
                    <a:bodyPr/>
                    <a:lstStyle/>
                    <a:p>
                      <a:pPr algn="ctr" fontAlgn="ctr">
                        <a:spcBef>
                          <a:spcPts val="0"/>
                        </a:spcBef>
                        <a:spcAft>
                          <a:spcPts val="0"/>
                        </a:spcAft>
                      </a:pPr>
                      <a:r>
                        <a:rPr lang="en-US" sz="800" b="0" i="0" u="none" strike="noStrike">
                          <a:effectLst/>
                          <a:latin typeface="Arial" panose="020B0604020202020204" pitchFamily="34" charset="0"/>
                        </a:rPr>
                        <a:t>Sc</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2"/>
                        </a:rPr>
                        <a:t>Scandium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effectLst/>
                          <a:latin typeface="Arial" panose="020B0604020202020204" pitchFamily="34" charset="0"/>
                        </a:rPr>
                        <a:t>Light </a:t>
                      </a:r>
                      <a:r>
                        <a:rPr lang="en-US" sz="800" b="0" i="0" u="none" strike="noStrike">
                          <a:solidFill>
                            <a:srgbClr val="0B0080"/>
                          </a:solidFill>
                          <a:effectLst/>
                          <a:latin typeface="Arial" panose="020B0604020202020204" pitchFamily="34" charset="0"/>
                          <a:hlinkClick r:id="rId3"/>
                        </a:rPr>
                        <a:t>aluminium-scandium alloys</a:t>
                      </a:r>
                      <a:r>
                        <a:rPr lang="en-US" sz="800" b="0" i="0" u="none" strike="noStrike">
                          <a:effectLst/>
                          <a:latin typeface="Arial" panose="020B0604020202020204" pitchFamily="34" charset="0"/>
                        </a:rPr>
                        <a:t> for aerospace components, additive in </a:t>
                      </a:r>
                      <a:r>
                        <a:rPr lang="en-US" sz="800" b="0" i="0" u="none" strike="noStrike">
                          <a:solidFill>
                            <a:srgbClr val="0B0080"/>
                          </a:solidFill>
                          <a:effectLst/>
                          <a:latin typeface="Arial" panose="020B0604020202020204" pitchFamily="34" charset="0"/>
                          <a:hlinkClick r:id="rId4"/>
                        </a:rPr>
                        <a:t>metal-halide lamps</a:t>
                      </a:r>
                      <a:r>
                        <a:rPr lang="en-US" sz="800" b="0" i="0" u="none" strike="noStrike">
                          <a:effectLst/>
                          <a:latin typeface="Arial" panose="020B0604020202020204" pitchFamily="34" charset="0"/>
                        </a:rPr>
                        <a:t> and </a:t>
                      </a:r>
                      <a:r>
                        <a:rPr lang="en-US" sz="800" b="0" i="0" u="none" strike="noStrike">
                          <a:solidFill>
                            <a:srgbClr val="0B0080"/>
                          </a:solidFill>
                          <a:effectLst/>
                          <a:latin typeface="Arial" panose="020B0604020202020204" pitchFamily="34" charset="0"/>
                          <a:hlinkClick r:id="rId5"/>
                        </a:rPr>
                        <a:t>mercury-vapor lamps</a:t>
                      </a:r>
                      <a:r>
                        <a:rPr lang="en-US" sz="800" b="0" i="0" u="none" strike="noStrike">
                          <a:effectLst/>
                          <a:latin typeface="Arial" panose="020B0604020202020204" pitchFamily="34" charset="0"/>
                        </a:rPr>
                        <a:t>,</a:t>
                      </a:r>
                      <a:r>
                        <a:rPr lang="en-US" sz="800" b="0" i="0" u="none" strike="noStrike" baseline="30000">
                          <a:solidFill>
                            <a:srgbClr val="0B0080"/>
                          </a:solidFill>
                          <a:effectLst/>
                          <a:latin typeface="Arial" panose="020B0604020202020204" pitchFamily="34" charset="0"/>
                          <a:hlinkClick r:id="rId6"/>
                        </a:rPr>
                        <a:t>[8]</a:t>
                      </a:r>
                      <a:r>
                        <a:rPr lang="en-US" sz="800" b="0" i="0" u="none" strike="noStrike">
                          <a:effectLst/>
                          <a:latin typeface="Arial" panose="020B0604020202020204" pitchFamily="34" charset="0"/>
                        </a:rPr>
                        <a:t> radioactive tracing agent in oil refineries</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47878704"/>
                  </a:ext>
                </a:extLst>
              </a:tr>
              <a:tr h="868810">
                <a:tc>
                  <a:txBody>
                    <a:bodyPr/>
                    <a:lstStyle/>
                    <a:p>
                      <a:pPr algn="ctr" fontAlgn="ctr">
                        <a:spcBef>
                          <a:spcPts val="0"/>
                        </a:spcBef>
                        <a:spcAft>
                          <a:spcPts val="0"/>
                        </a:spcAft>
                      </a:pPr>
                      <a:r>
                        <a:rPr lang="en-US" sz="800" b="0" i="0" u="none" strike="noStrike">
                          <a:effectLst/>
                          <a:latin typeface="Arial" panose="020B0604020202020204" pitchFamily="34" charset="0"/>
                        </a:rPr>
                        <a:t>Y</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dirty="0">
                          <a:solidFill>
                            <a:srgbClr val="0B0080"/>
                          </a:solidFill>
                          <a:effectLst/>
                          <a:latin typeface="Arial" panose="020B0604020202020204" pitchFamily="34" charset="0"/>
                          <a:hlinkClick r:id="rId7"/>
                        </a:rPr>
                        <a:t>Yttrium</a:t>
                      </a:r>
                      <a:endParaRPr lang="en-US" sz="800" b="0" i="0" u="none" strike="noStrike" dirty="0">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solidFill>
                            <a:srgbClr val="0B0080"/>
                          </a:solidFill>
                          <a:effectLst/>
                          <a:latin typeface="Arial" panose="020B0604020202020204" pitchFamily="34" charset="0"/>
                          <a:hlinkClick r:id="rId8"/>
                        </a:rPr>
                        <a:t>Yttrium aluminium garnet</a:t>
                      </a:r>
                      <a:r>
                        <a:rPr lang="en-US" sz="800" b="0" i="0" u="none" strike="noStrike">
                          <a:effectLst/>
                          <a:latin typeface="Arial" panose="020B0604020202020204" pitchFamily="34" charset="0"/>
                        </a:rPr>
                        <a:t> (YAG) laser, yttrium vanadate (YVO</a:t>
                      </a:r>
                      <a:r>
                        <a:rPr lang="en-US" sz="800" b="0" i="0" u="none" strike="noStrike" baseline="-25000">
                          <a:effectLst/>
                          <a:latin typeface="Arial" panose="020B0604020202020204" pitchFamily="34" charset="0"/>
                        </a:rPr>
                        <a:t>4</a:t>
                      </a:r>
                      <a:r>
                        <a:rPr lang="en-US" sz="800" b="0" i="0" u="none" strike="noStrike">
                          <a:effectLst/>
                          <a:latin typeface="Arial" panose="020B0604020202020204" pitchFamily="34" charset="0"/>
                        </a:rPr>
                        <a:t>) as host for europium in television red phosphor, </a:t>
                      </a:r>
                      <a:r>
                        <a:rPr lang="en-US" sz="800" b="0" i="0" u="none" strike="noStrike">
                          <a:solidFill>
                            <a:srgbClr val="0B0080"/>
                          </a:solidFill>
                          <a:effectLst/>
                          <a:latin typeface="Arial" panose="020B0604020202020204" pitchFamily="34" charset="0"/>
                          <a:hlinkClick r:id="rId9"/>
                        </a:rPr>
                        <a:t>YBCO</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10"/>
                        </a:rPr>
                        <a:t>high-temperature superconductors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11"/>
                        </a:rPr>
                        <a:t>yttria-stabilized zirconia</a:t>
                      </a:r>
                      <a:r>
                        <a:rPr lang="en-US" sz="800" b="0" i="0" u="none" strike="noStrike">
                          <a:effectLst/>
                          <a:latin typeface="Arial" panose="020B0604020202020204" pitchFamily="34" charset="0"/>
                        </a:rPr>
                        <a:t> (YSZ), </a:t>
                      </a:r>
                      <a:r>
                        <a:rPr lang="en-US" sz="800" b="0" i="0" u="none" strike="noStrike">
                          <a:solidFill>
                            <a:srgbClr val="0B0080"/>
                          </a:solidFill>
                          <a:effectLst/>
                          <a:latin typeface="Arial" panose="020B0604020202020204" pitchFamily="34" charset="0"/>
                          <a:hlinkClick r:id="rId12"/>
                        </a:rPr>
                        <a:t>yttrium iron garnet</a:t>
                      </a:r>
                      <a:r>
                        <a:rPr lang="en-US" sz="800" b="0" i="0" u="none" strike="noStrike">
                          <a:effectLst/>
                          <a:latin typeface="Arial" panose="020B0604020202020204" pitchFamily="34" charset="0"/>
                        </a:rPr>
                        <a:t> (YIG) </a:t>
                      </a:r>
                      <a:r>
                        <a:rPr lang="en-US" sz="800" b="0" i="0" u="none" strike="noStrike">
                          <a:solidFill>
                            <a:srgbClr val="0B0080"/>
                          </a:solidFill>
                          <a:effectLst/>
                          <a:latin typeface="Arial" panose="020B0604020202020204" pitchFamily="34" charset="0"/>
                          <a:hlinkClick r:id="rId13"/>
                        </a:rPr>
                        <a:t>microwave</a:t>
                      </a:r>
                      <a:r>
                        <a:rPr lang="en-US" sz="800" b="0" i="0" u="none" strike="noStrike">
                          <a:effectLst/>
                          <a:latin typeface="Arial" panose="020B0604020202020204" pitchFamily="34" charset="0"/>
                        </a:rPr>
                        <a:t> filters,</a:t>
                      </a:r>
                      <a:r>
                        <a:rPr lang="en-US" sz="800" b="0" i="0" u="none" strike="noStrike" baseline="30000">
                          <a:solidFill>
                            <a:srgbClr val="0B0080"/>
                          </a:solidFill>
                          <a:effectLst/>
                          <a:latin typeface="Arial" panose="020B0604020202020204" pitchFamily="34" charset="0"/>
                          <a:hlinkClick r:id="rId6"/>
                        </a:rPr>
                        <a:t>[8]</a:t>
                      </a:r>
                      <a:r>
                        <a:rPr lang="en-US" sz="800" b="0" i="0" u="none" strike="noStrike">
                          <a:effectLst/>
                          <a:latin typeface="Arial" panose="020B0604020202020204" pitchFamily="34" charset="0"/>
                        </a:rPr>
                        <a:t> energy-efficient light bulbs (part of triphosphor white phosphor coating in fluorescent tubes, CFLs and CCFLs, and yellow phosphor coating in white LEDs),</a:t>
                      </a:r>
                      <a:r>
                        <a:rPr lang="en-US" sz="800" b="0" i="0" u="none" strike="noStrike" baseline="30000">
                          <a:solidFill>
                            <a:srgbClr val="0B0080"/>
                          </a:solidFill>
                          <a:effectLst/>
                          <a:latin typeface="Arial" panose="020B0604020202020204" pitchFamily="34" charset="0"/>
                          <a:hlinkClick r:id="rId6"/>
                        </a:rPr>
                        <a:t>[9]</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14"/>
                        </a:rPr>
                        <a:t>spark plugs</a:t>
                      </a:r>
                      <a:r>
                        <a:rPr lang="en-US" sz="800" b="0" i="0" u="none" strike="noStrike">
                          <a:effectLst/>
                          <a:latin typeface="Arial" panose="020B0604020202020204" pitchFamily="34" charset="0"/>
                        </a:rPr>
                        <a:t>, gas mantles, additive to steel, </a:t>
                      </a:r>
                      <a:r>
                        <a:rPr lang="en-US" sz="800" b="0" i="0" u="none" strike="noStrike">
                          <a:solidFill>
                            <a:srgbClr val="0B0080"/>
                          </a:solidFill>
                          <a:effectLst/>
                          <a:latin typeface="Arial" panose="020B0604020202020204" pitchFamily="34" charset="0"/>
                          <a:hlinkClick r:id="rId15"/>
                        </a:rPr>
                        <a:t>cancer treatments</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21822143"/>
                  </a:ext>
                </a:extLst>
              </a:tr>
              <a:tr h="309075">
                <a:tc>
                  <a:txBody>
                    <a:bodyPr/>
                    <a:lstStyle/>
                    <a:p>
                      <a:pPr algn="ctr" fontAlgn="ctr">
                        <a:spcBef>
                          <a:spcPts val="0"/>
                        </a:spcBef>
                        <a:spcAft>
                          <a:spcPts val="0"/>
                        </a:spcAft>
                      </a:pPr>
                      <a:r>
                        <a:rPr lang="en-US" sz="800" b="0" i="0" u="none" strike="noStrike">
                          <a:effectLst/>
                          <a:latin typeface="Arial" panose="020B0604020202020204" pitchFamily="34" charset="0"/>
                        </a:rPr>
                        <a:t>La</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16"/>
                        </a:rPr>
                        <a:t>Lanthanum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effectLst/>
                          <a:latin typeface="Arial" panose="020B0604020202020204" pitchFamily="34" charset="0"/>
                        </a:rPr>
                        <a:t>High </a:t>
                      </a:r>
                      <a:r>
                        <a:rPr lang="en-US" sz="800" b="0" i="0" u="none" strike="noStrike">
                          <a:solidFill>
                            <a:srgbClr val="0B0080"/>
                          </a:solidFill>
                          <a:effectLst/>
                          <a:latin typeface="Arial" panose="020B0604020202020204" pitchFamily="34" charset="0"/>
                          <a:hlinkClick r:id="rId17"/>
                        </a:rPr>
                        <a:t>refractive index</a:t>
                      </a:r>
                      <a:r>
                        <a:rPr lang="en-US" sz="800" b="0" i="0" u="none" strike="noStrike">
                          <a:effectLst/>
                          <a:latin typeface="Arial" panose="020B0604020202020204" pitchFamily="34" charset="0"/>
                        </a:rPr>
                        <a:t> and alkali-resistant glass, flint, hydrogen storage, battery-electrodes, </a:t>
                      </a:r>
                      <a:r>
                        <a:rPr lang="en-US" sz="800" b="0" i="0" u="none" strike="noStrike">
                          <a:solidFill>
                            <a:srgbClr val="0B0080"/>
                          </a:solidFill>
                          <a:effectLst/>
                          <a:latin typeface="Arial" panose="020B0604020202020204" pitchFamily="34" charset="0"/>
                          <a:hlinkClick r:id="rId18"/>
                        </a:rPr>
                        <a:t>camera</a:t>
                      </a:r>
                      <a:r>
                        <a:rPr lang="en-US" sz="800" b="0" i="0" u="none" strike="noStrike">
                          <a:effectLst/>
                          <a:latin typeface="Arial" panose="020B0604020202020204" pitchFamily="34" charset="0"/>
                        </a:rPr>
                        <a:t> lenses, </a:t>
                      </a:r>
                      <a:r>
                        <a:rPr lang="en-US" sz="800" b="0" i="0" u="none" strike="noStrike">
                          <a:solidFill>
                            <a:srgbClr val="0B0080"/>
                          </a:solidFill>
                          <a:effectLst/>
                          <a:latin typeface="Arial" panose="020B0604020202020204" pitchFamily="34" charset="0"/>
                          <a:hlinkClick r:id="rId19"/>
                        </a:rPr>
                        <a:t>fluid catalytic cracking</a:t>
                      </a:r>
                      <a:r>
                        <a:rPr lang="en-US" sz="800" b="0" i="0" u="none" strike="noStrike">
                          <a:effectLst/>
                          <a:latin typeface="Arial" panose="020B0604020202020204" pitchFamily="34" charset="0"/>
                        </a:rPr>
                        <a:t> catalyst for oil refineries</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30699116"/>
                  </a:ext>
                </a:extLst>
              </a:tr>
              <a:tr h="495653">
                <a:tc>
                  <a:txBody>
                    <a:bodyPr/>
                    <a:lstStyle/>
                    <a:p>
                      <a:pPr algn="ctr" fontAlgn="ctr">
                        <a:spcBef>
                          <a:spcPts val="0"/>
                        </a:spcBef>
                        <a:spcAft>
                          <a:spcPts val="0"/>
                        </a:spcAft>
                      </a:pPr>
                      <a:r>
                        <a:rPr lang="en-US" sz="800" b="0" i="0" u="none" strike="noStrike">
                          <a:effectLst/>
                          <a:latin typeface="Arial" panose="020B0604020202020204" pitchFamily="34" charset="0"/>
                        </a:rPr>
                        <a:t>Ce</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20"/>
                        </a:rPr>
                        <a:t>Cerium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effectLst/>
                          <a:latin typeface="Arial" panose="020B0604020202020204" pitchFamily="34" charset="0"/>
                        </a:rPr>
                        <a:t>Chemical </a:t>
                      </a:r>
                      <a:r>
                        <a:rPr lang="en-US" sz="800" b="0" i="0" u="none" strike="noStrike">
                          <a:solidFill>
                            <a:srgbClr val="0B0080"/>
                          </a:solidFill>
                          <a:effectLst/>
                          <a:latin typeface="Arial" panose="020B0604020202020204" pitchFamily="34" charset="0"/>
                          <a:hlinkClick r:id="rId21"/>
                        </a:rPr>
                        <a:t>oxidizing agent</a:t>
                      </a:r>
                      <a:r>
                        <a:rPr lang="en-US" sz="800" b="0" i="0" u="none" strike="noStrike">
                          <a:effectLst/>
                          <a:latin typeface="Arial" panose="020B0604020202020204" pitchFamily="34" charset="0"/>
                        </a:rPr>
                        <a:t>, polishing powder, yellow colors in glass and ceramics, catalyst for </a:t>
                      </a:r>
                      <a:r>
                        <a:rPr lang="en-US" sz="800" b="0" i="0" u="none" strike="noStrike">
                          <a:solidFill>
                            <a:srgbClr val="0B0080"/>
                          </a:solidFill>
                          <a:effectLst/>
                          <a:latin typeface="Arial" panose="020B0604020202020204" pitchFamily="34" charset="0"/>
                          <a:hlinkClick r:id="rId22"/>
                        </a:rPr>
                        <a:t>self-cleaning ovens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19"/>
                        </a:rPr>
                        <a:t>fluid catalytic cracking</a:t>
                      </a:r>
                      <a:r>
                        <a:rPr lang="en-US" sz="800" b="0" i="0" u="none" strike="noStrike">
                          <a:effectLst/>
                          <a:latin typeface="Arial" panose="020B0604020202020204" pitchFamily="34" charset="0"/>
                        </a:rPr>
                        <a:t> catalyst for oil refineries, </a:t>
                      </a:r>
                      <a:r>
                        <a:rPr lang="en-US" sz="800" b="0" i="0" u="none" strike="noStrike">
                          <a:solidFill>
                            <a:srgbClr val="0B0080"/>
                          </a:solidFill>
                          <a:effectLst/>
                          <a:latin typeface="Arial" panose="020B0604020202020204" pitchFamily="34" charset="0"/>
                          <a:hlinkClick r:id="rId23"/>
                        </a:rPr>
                        <a:t>ferrocerium</a:t>
                      </a:r>
                      <a:r>
                        <a:rPr lang="en-US" sz="800" b="0" i="0" u="none" strike="noStrike">
                          <a:effectLst/>
                          <a:latin typeface="Arial" panose="020B0604020202020204" pitchFamily="34" charset="0"/>
                        </a:rPr>
                        <a:t> flints for lighters, robust intrinsically </a:t>
                      </a:r>
                      <a:r>
                        <a:rPr lang="en-US" sz="800" b="0" i="0" u="none" strike="noStrike">
                          <a:solidFill>
                            <a:srgbClr val="0B0080"/>
                          </a:solidFill>
                          <a:effectLst/>
                          <a:latin typeface="Arial" panose="020B0604020202020204" pitchFamily="34" charset="0"/>
                          <a:hlinkClick r:id="rId24"/>
                        </a:rPr>
                        <a:t>hydrophobic</a:t>
                      </a:r>
                      <a:r>
                        <a:rPr lang="en-US" sz="800" b="0" i="0" u="none" strike="noStrike">
                          <a:effectLst/>
                          <a:latin typeface="Arial" panose="020B0604020202020204" pitchFamily="34" charset="0"/>
                        </a:rPr>
                        <a:t> coatings for turbine blades.</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80436808"/>
                  </a:ext>
                </a:extLst>
              </a:tr>
              <a:tr h="402364">
                <a:tc>
                  <a:txBody>
                    <a:bodyPr/>
                    <a:lstStyle/>
                    <a:p>
                      <a:pPr algn="ctr" fontAlgn="ctr">
                        <a:spcBef>
                          <a:spcPts val="0"/>
                        </a:spcBef>
                        <a:spcAft>
                          <a:spcPts val="0"/>
                        </a:spcAft>
                      </a:pPr>
                      <a:r>
                        <a:rPr lang="en-US" sz="800" b="0" i="0" u="none" strike="noStrike">
                          <a:effectLst/>
                          <a:latin typeface="Arial" panose="020B0604020202020204" pitchFamily="34" charset="0"/>
                        </a:rPr>
                        <a:t>Pr</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25"/>
                        </a:rPr>
                        <a:t>Praseodymium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solidFill>
                            <a:srgbClr val="0B0080"/>
                          </a:solidFill>
                          <a:effectLst/>
                          <a:latin typeface="Arial" panose="020B0604020202020204" pitchFamily="34" charset="0"/>
                          <a:hlinkClick r:id="rId26"/>
                        </a:rPr>
                        <a:t>Rare-earth magnets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27"/>
                        </a:rPr>
                        <a:t>lasers</a:t>
                      </a:r>
                      <a:r>
                        <a:rPr lang="en-US" sz="800" b="0" i="0" u="none" strike="noStrike">
                          <a:effectLst/>
                          <a:latin typeface="Arial" panose="020B0604020202020204" pitchFamily="34" charset="0"/>
                        </a:rPr>
                        <a:t>, core material for </a:t>
                      </a:r>
                      <a:r>
                        <a:rPr lang="en-US" sz="800" b="0" i="0" u="none" strike="noStrike">
                          <a:solidFill>
                            <a:srgbClr val="0B0080"/>
                          </a:solidFill>
                          <a:effectLst/>
                          <a:latin typeface="Arial" panose="020B0604020202020204" pitchFamily="34" charset="0"/>
                          <a:hlinkClick r:id="rId28"/>
                        </a:rPr>
                        <a:t>carbon arc</a:t>
                      </a:r>
                      <a:r>
                        <a:rPr lang="en-US" sz="800" b="0" i="0" u="none" strike="noStrike">
                          <a:effectLst/>
                          <a:latin typeface="Arial" panose="020B0604020202020204" pitchFamily="34" charset="0"/>
                        </a:rPr>
                        <a:t> lighting, colorant in </a:t>
                      </a:r>
                      <a:r>
                        <a:rPr lang="en-US" sz="800" b="0" i="0" u="none" strike="noStrike">
                          <a:solidFill>
                            <a:srgbClr val="0B0080"/>
                          </a:solidFill>
                          <a:effectLst/>
                          <a:latin typeface="Arial" panose="020B0604020202020204" pitchFamily="34" charset="0"/>
                          <a:hlinkClick r:id="rId29"/>
                        </a:rPr>
                        <a:t>glasses</a:t>
                      </a:r>
                      <a:r>
                        <a:rPr lang="en-US" sz="800" b="0" i="0" u="none" strike="noStrike">
                          <a:effectLst/>
                          <a:latin typeface="Arial" panose="020B0604020202020204" pitchFamily="34" charset="0"/>
                        </a:rPr>
                        <a:t> and </a:t>
                      </a:r>
                      <a:r>
                        <a:rPr lang="en-US" sz="800" b="0" i="0" u="none" strike="noStrike">
                          <a:solidFill>
                            <a:srgbClr val="0B0080"/>
                          </a:solidFill>
                          <a:effectLst/>
                          <a:latin typeface="Arial" panose="020B0604020202020204" pitchFamily="34" charset="0"/>
                          <a:hlinkClick r:id="rId30"/>
                        </a:rPr>
                        <a:t>enamels</a:t>
                      </a:r>
                      <a:r>
                        <a:rPr lang="en-US" sz="800" b="0" i="0" u="none" strike="noStrike">
                          <a:effectLst/>
                          <a:latin typeface="Arial" panose="020B0604020202020204" pitchFamily="34" charset="0"/>
                        </a:rPr>
                        <a:t>, additive in </a:t>
                      </a:r>
                      <a:r>
                        <a:rPr lang="en-US" sz="800" b="0" i="0" u="none" strike="noStrike">
                          <a:solidFill>
                            <a:srgbClr val="0B0080"/>
                          </a:solidFill>
                          <a:effectLst/>
                          <a:latin typeface="Arial" panose="020B0604020202020204" pitchFamily="34" charset="0"/>
                          <a:hlinkClick r:id="rId31"/>
                        </a:rPr>
                        <a:t>didymium</a:t>
                      </a:r>
                      <a:r>
                        <a:rPr lang="en-US" sz="800" b="0" i="0" u="none" strike="noStrike">
                          <a:effectLst/>
                          <a:latin typeface="Arial" panose="020B0604020202020204" pitchFamily="34" charset="0"/>
                        </a:rPr>
                        <a:t> glass used in </a:t>
                      </a:r>
                      <a:r>
                        <a:rPr lang="en-US" sz="800" b="0" i="0" u="none" strike="noStrike">
                          <a:solidFill>
                            <a:srgbClr val="0B0080"/>
                          </a:solidFill>
                          <a:effectLst/>
                          <a:latin typeface="Arial" panose="020B0604020202020204" pitchFamily="34" charset="0"/>
                          <a:hlinkClick r:id="rId32"/>
                        </a:rPr>
                        <a:t>welding goggles</a:t>
                      </a:r>
                      <a:r>
                        <a:rPr lang="en-US" sz="800" b="0" i="0" u="none" strike="noStrike">
                          <a:effectLst/>
                          <a:latin typeface="Arial" panose="020B0604020202020204" pitchFamily="34" charset="0"/>
                        </a:rPr>
                        <a:t>,</a:t>
                      </a:r>
                      <a:r>
                        <a:rPr lang="en-US" sz="800" b="0" i="0" u="none" strike="noStrike" baseline="30000">
                          <a:solidFill>
                            <a:srgbClr val="0B0080"/>
                          </a:solidFill>
                          <a:effectLst/>
                          <a:latin typeface="Arial" panose="020B0604020202020204" pitchFamily="34" charset="0"/>
                          <a:hlinkClick r:id="rId6"/>
                        </a:rPr>
                        <a:t>[8]</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23"/>
                        </a:rPr>
                        <a:t>ferrocerium firesteel</a:t>
                      </a:r>
                      <a:r>
                        <a:rPr lang="en-US" sz="800" b="0" i="0" u="none" strike="noStrike">
                          <a:effectLst/>
                          <a:latin typeface="Arial" panose="020B0604020202020204" pitchFamily="34" charset="0"/>
                        </a:rPr>
                        <a:t> (flint) products.</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16983605"/>
                  </a:ext>
                </a:extLst>
              </a:tr>
              <a:tr h="309075">
                <a:tc>
                  <a:txBody>
                    <a:bodyPr/>
                    <a:lstStyle/>
                    <a:p>
                      <a:pPr algn="ctr" fontAlgn="ctr">
                        <a:spcBef>
                          <a:spcPts val="0"/>
                        </a:spcBef>
                        <a:spcAft>
                          <a:spcPts val="0"/>
                        </a:spcAft>
                      </a:pPr>
                      <a:r>
                        <a:rPr lang="en-US" sz="800" b="0" i="0" u="none" strike="noStrike">
                          <a:effectLst/>
                          <a:latin typeface="Arial" panose="020B0604020202020204" pitchFamily="34" charset="0"/>
                        </a:rPr>
                        <a:t>Nd</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33"/>
                        </a:rPr>
                        <a:t>Neodymium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solidFill>
                            <a:srgbClr val="0B0080"/>
                          </a:solidFill>
                          <a:effectLst/>
                          <a:latin typeface="Arial" panose="020B0604020202020204" pitchFamily="34" charset="0"/>
                          <a:hlinkClick r:id="rId26"/>
                        </a:rPr>
                        <a:t>Rare-earth magnets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27"/>
                        </a:rPr>
                        <a:t>lasers</a:t>
                      </a:r>
                      <a:r>
                        <a:rPr lang="en-US" sz="800" b="0" i="0" u="none" strike="noStrike">
                          <a:effectLst/>
                          <a:latin typeface="Arial" panose="020B0604020202020204" pitchFamily="34" charset="0"/>
                        </a:rPr>
                        <a:t>, violet colors in glass and ceramics, </a:t>
                      </a:r>
                      <a:r>
                        <a:rPr lang="en-US" sz="800" b="0" i="0" u="none" strike="noStrike">
                          <a:solidFill>
                            <a:srgbClr val="0B0080"/>
                          </a:solidFill>
                          <a:effectLst/>
                          <a:latin typeface="Arial" panose="020B0604020202020204" pitchFamily="34" charset="0"/>
                          <a:hlinkClick r:id="rId31"/>
                        </a:rPr>
                        <a:t>didymium</a:t>
                      </a:r>
                      <a:r>
                        <a:rPr lang="en-US" sz="800" b="0" i="0" u="none" strike="noStrike">
                          <a:effectLst/>
                          <a:latin typeface="Arial" panose="020B0604020202020204" pitchFamily="34" charset="0"/>
                        </a:rPr>
                        <a:t> glass, </a:t>
                      </a:r>
                      <a:r>
                        <a:rPr lang="en-US" sz="800" b="0" i="0" u="none" strike="noStrike">
                          <a:solidFill>
                            <a:srgbClr val="0B0080"/>
                          </a:solidFill>
                          <a:effectLst/>
                          <a:latin typeface="Arial" panose="020B0604020202020204" pitchFamily="34" charset="0"/>
                          <a:hlinkClick r:id="rId34"/>
                        </a:rPr>
                        <a:t>ceramic capacitors</a:t>
                      </a:r>
                      <a:r>
                        <a:rPr lang="en-US" sz="800" b="0" i="0" u="none" strike="noStrike">
                          <a:effectLst/>
                          <a:latin typeface="Arial" panose="020B0604020202020204" pitchFamily="34" charset="0"/>
                        </a:rPr>
                        <a:t>, electric motors of electric automobiles</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34756627"/>
                  </a:ext>
                </a:extLst>
              </a:tr>
              <a:tr h="128512">
                <a:tc>
                  <a:txBody>
                    <a:bodyPr/>
                    <a:lstStyle/>
                    <a:p>
                      <a:pPr algn="ctr" fontAlgn="ctr">
                        <a:spcBef>
                          <a:spcPts val="0"/>
                        </a:spcBef>
                        <a:spcAft>
                          <a:spcPts val="0"/>
                        </a:spcAft>
                      </a:pPr>
                      <a:r>
                        <a:rPr lang="en-US" sz="800" b="0" i="0" u="none" strike="noStrike">
                          <a:effectLst/>
                          <a:latin typeface="Arial" panose="020B0604020202020204" pitchFamily="34" charset="0"/>
                        </a:rPr>
                        <a:t>Pm</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35"/>
                        </a:rPr>
                        <a:t>Promethium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solidFill>
                            <a:srgbClr val="0B0080"/>
                          </a:solidFill>
                          <a:effectLst/>
                          <a:latin typeface="Arial" panose="020B0604020202020204" pitchFamily="34" charset="0"/>
                          <a:hlinkClick r:id="rId36"/>
                        </a:rPr>
                        <a:t>Nuclear batteries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37"/>
                        </a:rPr>
                        <a:t>luminous paint</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581220773"/>
                  </a:ext>
                </a:extLst>
              </a:tr>
              <a:tr h="216134">
                <a:tc>
                  <a:txBody>
                    <a:bodyPr/>
                    <a:lstStyle/>
                    <a:p>
                      <a:pPr algn="ctr" fontAlgn="ctr">
                        <a:spcBef>
                          <a:spcPts val="0"/>
                        </a:spcBef>
                        <a:spcAft>
                          <a:spcPts val="0"/>
                        </a:spcAft>
                      </a:pPr>
                      <a:r>
                        <a:rPr lang="en-US" sz="800" b="0" i="0" u="none" strike="noStrike">
                          <a:effectLst/>
                          <a:latin typeface="Arial" panose="020B0604020202020204" pitchFamily="34" charset="0"/>
                        </a:rPr>
                        <a:t>Sm</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38"/>
                        </a:rPr>
                        <a:t>Samarium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solidFill>
                            <a:srgbClr val="0B0080"/>
                          </a:solidFill>
                          <a:effectLst/>
                          <a:latin typeface="Arial" panose="020B0604020202020204" pitchFamily="34" charset="0"/>
                          <a:hlinkClick r:id="rId26"/>
                        </a:rPr>
                        <a:t>Rare-earth magnets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27"/>
                        </a:rPr>
                        <a:t>lasers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39"/>
                        </a:rPr>
                        <a:t>neutron capture</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40"/>
                        </a:rPr>
                        <a:t>masers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41"/>
                        </a:rPr>
                        <a:t>control rods</a:t>
                      </a:r>
                      <a:r>
                        <a:rPr lang="en-US" sz="800" b="0" i="0" u="none" strike="noStrike">
                          <a:effectLst/>
                          <a:latin typeface="Arial" panose="020B0604020202020204" pitchFamily="34" charset="0"/>
                        </a:rPr>
                        <a:t> of </a:t>
                      </a:r>
                      <a:r>
                        <a:rPr lang="en-US" sz="800" b="0" i="0" u="none" strike="noStrike">
                          <a:solidFill>
                            <a:srgbClr val="0B0080"/>
                          </a:solidFill>
                          <a:effectLst/>
                          <a:latin typeface="Arial" panose="020B0604020202020204" pitchFamily="34" charset="0"/>
                          <a:hlinkClick r:id="rId42"/>
                        </a:rPr>
                        <a:t>nuclear reactors</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85508965"/>
                  </a:ext>
                </a:extLst>
              </a:tr>
              <a:tr h="216134">
                <a:tc>
                  <a:txBody>
                    <a:bodyPr/>
                    <a:lstStyle/>
                    <a:p>
                      <a:pPr algn="ctr" fontAlgn="ctr">
                        <a:spcBef>
                          <a:spcPts val="0"/>
                        </a:spcBef>
                        <a:spcAft>
                          <a:spcPts val="0"/>
                        </a:spcAft>
                      </a:pPr>
                      <a:r>
                        <a:rPr lang="en-US" sz="800" b="0" i="0" u="none" strike="noStrike">
                          <a:effectLst/>
                          <a:latin typeface="Arial" panose="020B0604020202020204" pitchFamily="34" charset="0"/>
                        </a:rPr>
                        <a:t>Eu</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43"/>
                        </a:rPr>
                        <a:t>Europium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effectLst/>
                          <a:latin typeface="Arial" panose="020B0604020202020204" pitchFamily="34" charset="0"/>
                        </a:rPr>
                        <a:t>Red and blue </a:t>
                      </a:r>
                      <a:r>
                        <a:rPr lang="en-US" sz="800" b="0" i="0" u="none" strike="noStrike">
                          <a:solidFill>
                            <a:srgbClr val="0B0080"/>
                          </a:solidFill>
                          <a:effectLst/>
                          <a:latin typeface="Arial" panose="020B0604020202020204" pitchFamily="34" charset="0"/>
                          <a:hlinkClick r:id="rId44"/>
                        </a:rPr>
                        <a:t>phosphors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27"/>
                        </a:rPr>
                        <a:t>lasers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5"/>
                        </a:rPr>
                        <a:t>mercury-vapor lamps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45"/>
                        </a:rPr>
                        <a:t>fluorescent lamps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46"/>
                        </a:rPr>
                        <a:t>NMR</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47"/>
                        </a:rPr>
                        <a:t>relaxation agent</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23728809"/>
                  </a:ext>
                </a:extLst>
              </a:tr>
              <a:tr h="402364">
                <a:tc>
                  <a:txBody>
                    <a:bodyPr/>
                    <a:lstStyle/>
                    <a:p>
                      <a:pPr algn="ctr" fontAlgn="ctr">
                        <a:spcBef>
                          <a:spcPts val="0"/>
                        </a:spcBef>
                        <a:spcAft>
                          <a:spcPts val="0"/>
                        </a:spcAft>
                      </a:pPr>
                      <a:r>
                        <a:rPr lang="en-US" sz="800" b="0" i="0" u="none" strike="noStrike">
                          <a:effectLst/>
                          <a:latin typeface="Arial" panose="020B0604020202020204" pitchFamily="34" charset="0"/>
                        </a:rPr>
                        <a:t>Gd</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48"/>
                        </a:rPr>
                        <a:t>Gadolinium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effectLst/>
                          <a:latin typeface="Arial" panose="020B0604020202020204" pitchFamily="34" charset="0"/>
                        </a:rPr>
                        <a:t>High refractive index glass or </a:t>
                      </a:r>
                      <a:r>
                        <a:rPr lang="en-US" sz="800" b="0" i="0" u="none" strike="noStrike">
                          <a:solidFill>
                            <a:srgbClr val="0B0080"/>
                          </a:solidFill>
                          <a:effectLst/>
                          <a:latin typeface="Arial" panose="020B0604020202020204" pitchFamily="34" charset="0"/>
                          <a:hlinkClick r:id="rId49"/>
                        </a:rPr>
                        <a:t>garnets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27"/>
                        </a:rPr>
                        <a:t>lasers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50"/>
                        </a:rPr>
                        <a:t>X-ray tubes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51"/>
                        </a:rPr>
                        <a:t>computer memories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39"/>
                        </a:rPr>
                        <a:t>neutron capture</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52"/>
                        </a:rPr>
                        <a:t>MRI contrast agent</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46"/>
                        </a:rPr>
                        <a:t>NMR</a:t>
                      </a:r>
                      <a:r>
                        <a:rPr lang="en-US" sz="800" b="0" i="0" u="none" strike="noStrike">
                          <a:effectLst/>
                          <a:latin typeface="Arial" panose="020B0604020202020204" pitchFamily="34" charset="0"/>
                        </a:rPr>
                        <a:t> relaxation agent, </a:t>
                      </a:r>
                      <a:r>
                        <a:rPr lang="en-US" sz="800" b="0" i="0" u="none" strike="noStrike">
                          <a:solidFill>
                            <a:srgbClr val="0B0080"/>
                          </a:solidFill>
                          <a:effectLst/>
                          <a:latin typeface="Arial" panose="020B0604020202020204" pitchFamily="34" charset="0"/>
                          <a:hlinkClick r:id="rId53"/>
                        </a:rPr>
                        <a:t>magnetostrictive alloys</a:t>
                      </a:r>
                      <a:r>
                        <a:rPr lang="en-US" sz="800" b="0" i="0" u="none" strike="noStrike">
                          <a:effectLst/>
                          <a:latin typeface="Arial" panose="020B0604020202020204" pitchFamily="34" charset="0"/>
                        </a:rPr>
                        <a:t> such as </a:t>
                      </a:r>
                      <a:r>
                        <a:rPr lang="en-US" sz="800" b="0" i="0" u="none" strike="noStrike">
                          <a:solidFill>
                            <a:srgbClr val="0B0080"/>
                          </a:solidFill>
                          <a:effectLst/>
                          <a:latin typeface="Arial" panose="020B0604020202020204" pitchFamily="34" charset="0"/>
                          <a:hlinkClick r:id="rId54"/>
                        </a:rPr>
                        <a:t>Galfenol</a:t>
                      </a:r>
                      <a:r>
                        <a:rPr lang="en-US" sz="800" b="0" i="0" u="none" strike="noStrike">
                          <a:effectLst/>
                          <a:latin typeface="Arial" panose="020B0604020202020204" pitchFamily="34" charset="0"/>
                        </a:rPr>
                        <a:t>, steel additive</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992463241"/>
                  </a:ext>
                </a:extLst>
              </a:tr>
              <a:tr h="495653">
                <a:tc>
                  <a:txBody>
                    <a:bodyPr/>
                    <a:lstStyle/>
                    <a:p>
                      <a:pPr algn="ctr" fontAlgn="ctr">
                        <a:spcBef>
                          <a:spcPts val="0"/>
                        </a:spcBef>
                        <a:spcAft>
                          <a:spcPts val="0"/>
                        </a:spcAft>
                      </a:pPr>
                      <a:r>
                        <a:rPr lang="en-US" sz="800" b="0" i="0" u="none" strike="noStrike">
                          <a:effectLst/>
                          <a:latin typeface="Arial" panose="020B0604020202020204" pitchFamily="34" charset="0"/>
                        </a:rPr>
                        <a:t>Tb</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55"/>
                        </a:rPr>
                        <a:t>Terbium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effectLst/>
                          <a:latin typeface="Arial" panose="020B0604020202020204" pitchFamily="34" charset="0"/>
                        </a:rPr>
                        <a:t>Additive in </a:t>
                      </a:r>
                      <a:r>
                        <a:rPr lang="en-US" sz="800" b="0" i="0" u="none" strike="noStrike">
                          <a:solidFill>
                            <a:srgbClr val="0B0080"/>
                          </a:solidFill>
                          <a:effectLst/>
                          <a:latin typeface="Arial" panose="020B0604020202020204" pitchFamily="34" charset="0"/>
                          <a:hlinkClick r:id="rId56"/>
                        </a:rPr>
                        <a:t>Neodymium based magnets</a:t>
                      </a:r>
                      <a:r>
                        <a:rPr lang="en-US" sz="800" b="0" i="0" u="none" strike="noStrike">
                          <a:effectLst/>
                          <a:latin typeface="Arial" panose="020B0604020202020204" pitchFamily="34" charset="0"/>
                        </a:rPr>
                        <a:t>, green </a:t>
                      </a:r>
                      <a:r>
                        <a:rPr lang="en-US" sz="800" b="0" i="0" u="none" strike="noStrike">
                          <a:solidFill>
                            <a:srgbClr val="0B0080"/>
                          </a:solidFill>
                          <a:effectLst/>
                          <a:latin typeface="Arial" panose="020B0604020202020204" pitchFamily="34" charset="0"/>
                          <a:hlinkClick r:id="rId44"/>
                        </a:rPr>
                        <a:t>phosphors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27"/>
                        </a:rPr>
                        <a:t>lasers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45"/>
                        </a:rPr>
                        <a:t>fluorescent lamps</a:t>
                      </a:r>
                      <a:r>
                        <a:rPr lang="en-US" sz="800" b="0" i="0" u="none" strike="noStrike">
                          <a:effectLst/>
                          <a:latin typeface="Arial" panose="020B0604020202020204" pitchFamily="34" charset="0"/>
                        </a:rPr>
                        <a:t> (as part of the white triband phosphor coating), </a:t>
                      </a:r>
                      <a:r>
                        <a:rPr lang="en-US" sz="800" b="0" i="0" u="none" strike="noStrike">
                          <a:solidFill>
                            <a:srgbClr val="0B0080"/>
                          </a:solidFill>
                          <a:effectLst/>
                          <a:latin typeface="Arial" panose="020B0604020202020204" pitchFamily="34" charset="0"/>
                          <a:hlinkClick r:id="rId53"/>
                        </a:rPr>
                        <a:t>magnetostrictive alloys</a:t>
                      </a:r>
                      <a:r>
                        <a:rPr lang="en-US" sz="800" b="0" i="0" u="none" strike="noStrike">
                          <a:effectLst/>
                          <a:latin typeface="Arial" panose="020B0604020202020204" pitchFamily="34" charset="0"/>
                        </a:rPr>
                        <a:t> such as </a:t>
                      </a:r>
                      <a:r>
                        <a:rPr lang="en-US" sz="800" b="0" i="0" u="none" strike="noStrike">
                          <a:solidFill>
                            <a:srgbClr val="0B0080"/>
                          </a:solidFill>
                          <a:effectLst/>
                          <a:latin typeface="Arial" panose="020B0604020202020204" pitchFamily="34" charset="0"/>
                          <a:hlinkClick r:id="rId57"/>
                        </a:rPr>
                        <a:t>terfenol-D</a:t>
                      </a:r>
                      <a:r>
                        <a:rPr lang="en-US" sz="800" b="0" i="0" u="none" strike="noStrike">
                          <a:effectLst/>
                          <a:latin typeface="Arial" panose="020B0604020202020204" pitchFamily="34" charset="0"/>
                        </a:rPr>
                        <a:t>, naval </a:t>
                      </a:r>
                      <a:r>
                        <a:rPr lang="en-US" sz="800" b="0" i="0" u="none" strike="noStrike">
                          <a:solidFill>
                            <a:srgbClr val="0B0080"/>
                          </a:solidFill>
                          <a:effectLst/>
                          <a:latin typeface="Arial" panose="020B0604020202020204" pitchFamily="34" charset="0"/>
                          <a:hlinkClick r:id="rId58"/>
                        </a:rPr>
                        <a:t>sonar</a:t>
                      </a:r>
                      <a:r>
                        <a:rPr lang="en-US" sz="800" b="0" i="0" u="none" strike="noStrike">
                          <a:effectLst/>
                          <a:latin typeface="Arial" panose="020B0604020202020204" pitchFamily="34" charset="0"/>
                        </a:rPr>
                        <a:t> systems, stabilizer of </a:t>
                      </a:r>
                      <a:r>
                        <a:rPr lang="en-US" sz="800" b="0" i="0" u="none" strike="noStrike">
                          <a:solidFill>
                            <a:srgbClr val="0B0080"/>
                          </a:solidFill>
                          <a:effectLst/>
                          <a:latin typeface="Arial" panose="020B0604020202020204" pitchFamily="34" charset="0"/>
                          <a:hlinkClick r:id="rId59"/>
                        </a:rPr>
                        <a:t>fuel cells</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516396295"/>
                  </a:ext>
                </a:extLst>
              </a:tr>
              <a:tr h="309075">
                <a:tc>
                  <a:txBody>
                    <a:bodyPr/>
                    <a:lstStyle/>
                    <a:p>
                      <a:pPr algn="ctr" fontAlgn="ctr">
                        <a:spcBef>
                          <a:spcPts val="0"/>
                        </a:spcBef>
                        <a:spcAft>
                          <a:spcPts val="0"/>
                        </a:spcAft>
                      </a:pPr>
                      <a:r>
                        <a:rPr lang="en-US" sz="800" b="0" i="0" u="none" strike="noStrike">
                          <a:effectLst/>
                          <a:latin typeface="Arial" panose="020B0604020202020204" pitchFamily="34" charset="0"/>
                        </a:rPr>
                        <a:t>Dy</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60"/>
                        </a:rPr>
                        <a:t>Dysprosium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effectLst/>
                          <a:latin typeface="Arial" panose="020B0604020202020204" pitchFamily="34" charset="0"/>
                        </a:rPr>
                        <a:t>Additive in </a:t>
                      </a:r>
                      <a:r>
                        <a:rPr lang="en-US" sz="800" b="0" i="0" u="none" strike="noStrike">
                          <a:solidFill>
                            <a:srgbClr val="0B0080"/>
                          </a:solidFill>
                          <a:effectLst/>
                          <a:latin typeface="Arial" panose="020B0604020202020204" pitchFamily="34" charset="0"/>
                          <a:hlinkClick r:id="rId56"/>
                        </a:rPr>
                        <a:t>Neodymium based magnets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27"/>
                        </a:rPr>
                        <a:t>lasers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53"/>
                        </a:rPr>
                        <a:t>magnetostrictive alloys</a:t>
                      </a:r>
                      <a:r>
                        <a:rPr lang="en-US" sz="800" b="0" i="0" u="none" strike="noStrike">
                          <a:effectLst/>
                          <a:latin typeface="Arial" panose="020B0604020202020204" pitchFamily="34" charset="0"/>
                        </a:rPr>
                        <a:t> such as </a:t>
                      </a:r>
                      <a:r>
                        <a:rPr lang="en-US" sz="800" b="0" i="0" u="none" strike="noStrike">
                          <a:solidFill>
                            <a:srgbClr val="0B0080"/>
                          </a:solidFill>
                          <a:effectLst/>
                          <a:latin typeface="Arial" panose="020B0604020202020204" pitchFamily="34" charset="0"/>
                          <a:hlinkClick r:id="rId57"/>
                        </a:rPr>
                        <a:t>terfenol-D</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61"/>
                        </a:rPr>
                        <a:t>hard disk drives</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46173808"/>
                  </a:ext>
                </a:extLst>
              </a:tr>
              <a:tr h="216134">
                <a:tc>
                  <a:txBody>
                    <a:bodyPr/>
                    <a:lstStyle/>
                    <a:p>
                      <a:pPr algn="ctr" fontAlgn="ctr">
                        <a:spcBef>
                          <a:spcPts val="0"/>
                        </a:spcBef>
                        <a:spcAft>
                          <a:spcPts val="0"/>
                        </a:spcAft>
                      </a:pPr>
                      <a:r>
                        <a:rPr lang="en-US" sz="800" b="0" i="0" u="none" strike="noStrike">
                          <a:effectLst/>
                          <a:latin typeface="Arial" panose="020B0604020202020204" pitchFamily="34" charset="0"/>
                        </a:rPr>
                        <a:t>Ho</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62"/>
                        </a:rPr>
                        <a:t>Holmium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solidFill>
                            <a:srgbClr val="0B0080"/>
                          </a:solidFill>
                          <a:effectLst/>
                          <a:latin typeface="Arial" panose="020B0604020202020204" pitchFamily="34" charset="0"/>
                          <a:hlinkClick r:id="rId27"/>
                        </a:rPr>
                        <a:t>Lasers</a:t>
                      </a:r>
                      <a:r>
                        <a:rPr lang="en-US" sz="800" b="0" i="0" u="none" strike="noStrike">
                          <a:effectLst/>
                          <a:latin typeface="Arial" panose="020B0604020202020204" pitchFamily="34" charset="0"/>
                        </a:rPr>
                        <a:t>, wavelength calibration standards for optical </a:t>
                      </a:r>
                      <a:r>
                        <a:rPr lang="en-US" sz="800" b="0" i="0" u="none" strike="noStrike">
                          <a:solidFill>
                            <a:srgbClr val="0B0080"/>
                          </a:solidFill>
                          <a:effectLst/>
                          <a:latin typeface="Arial" panose="020B0604020202020204" pitchFamily="34" charset="0"/>
                          <a:hlinkClick r:id="rId63"/>
                        </a:rPr>
                        <a:t>spectrophotometers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64"/>
                        </a:rPr>
                        <a:t>magnets</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893555026"/>
                  </a:ext>
                </a:extLst>
              </a:tr>
              <a:tr h="128512">
                <a:tc>
                  <a:txBody>
                    <a:bodyPr/>
                    <a:lstStyle/>
                    <a:p>
                      <a:pPr algn="ctr" fontAlgn="ctr">
                        <a:spcBef>
                          <a:spcPts val="0"/>
                        </a:spcBef>
                        <a:spcAft>
                          <a:spcPts val="0"/>
                        </a:spcAft>
                      </a:pPr>
                      <a:r>
                        <a:rPr lang="en-US" sz="800" b="0" i="0" u="none" strike="noStrike">
                          <a:effectLst/>
                          <a:latin typeface="Arial" panose="020B0604020202020204" pitchFamily="34" charset="0"/>
                        </a:rPr>
                        <a:t>Er</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65"/>
                        </a:rPr>
                        <a:t>Erbium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effectLst/>
                          <a:latin typeface="Arial" panose="020B0604020202020204" pitchFamily="34" charset="0"/>
                        </a:rPr>
                        <a:t>Infrared </a:t>
                      </a:r>
                      <a:r>
                        <a:rPr lang="en-US" sz="800" b="0" i="0" u="none" strike="noStrike">
                          <a:solidFill>
                            <a:srgbClr val="0B0080"/>
                          </a:solidFill>
                          <a:effectLst/>
                          <a:latin typeface="Arial" panose="020B0604020202020204" pitchFamily="34" charset="0"/>
                          <a:hlinkClick r:id="rId27"/>
                        </a:rPr>
                        <a:t>lasers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66"/>
                        </a:rPr>
                        <a:t>vanadium steel</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67"/>
                        </a:rPr>
                        <a:t>fiber-optic</a:t>
                      </a:r>
                      <a:r>
                        <a:rPr lang="en-US" sz="800" b="0" i="0" u="none" strike="noStrike">
                          <a:effectLst/>
                          <a:latin typeface="Arial" panose="020B0604020202020204" pitchFamily="34" charset="0"/>
                        </a:rPr>
                        <a:t> technology</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2785089"/>
                  </a:ext>
                </a:extLst>
              </a:tr>
              <a:tr h="128512">
                <a:tc>
                  <a:txBody>
                    <a:bodyPr/>
                    <a:lstStyle/>
                    <a:p>
                      <a:pPr algn="ctr" fontAlgn="ctr">
                        <a:spcBef>
                          <a:spcPts val="0"/>
                        </a:spcBef>
                        <a:spcAft>
                          <a:spcPts val="0"/>
                        </a:spcAft>
                      </a:pPr>
                      <a:r>
                        <a:rPr lang="en-US" sz="800" b="0" i="0" u="none" strike="noStrike">
                          <a:effectLst/>
                          <a:latin typeface="Arial" panose="020B0604020202020204" pitchFamily="34" charset="0"/>
                        </a:rPr>
                        <a:t>Tm</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68"/>
                        </a:rPr>
                        <a:t>Thulium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effectLst/>
                          <a:latin typeface="Arial" panose="020B0604020202020204" pitchFamily="34" charset="0"/>
                        </a:rPr>
                        <a:t>Portable </a:t>
                      </a:r>
                      <a:r>
                        <a:rPr lang="en-US" sz="800" b="0" i="0" u="none" strike="noStrike">
                          <a:solidFill>
                            <a:srgbClr val="0B0080"/>
                          </a:solidFill>
                          <a:effectLst/>
                          <a:latin typeface="Arial" panose="020B0604020202020204" pitchFamily="34" charset="0"/>
                          <a:hlinkClick r:id="rId69"/>
                        </a:rPr>
                        <a:t>X-ray machines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4"/>
                        </a:rPr>
                        <a:t>metal-halide lamps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27"/>
                        </a:rPr>
                        <a:t>lasers</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36243353"/>
                  </a:ext>
                </a:extLst>
              </a:tr>
              <a:tr h="309075">
                <a:tc>
                  <a:txBody>
                    <a:bodyPr/>
                    <a:lstStyle/>
                    <a:p>
                      <a:pPr algn="ctr" fontAlgn="ctr">
                        <a:spcBef>
                          <a:spcPts val="0"/>
                        </a:spcBef>
                        <a:spcAft>
                          <a:spcPts val="0"/>
                        </a:spcAft>
                      </a:pPr>
                      <a:r>
                        <a:rPr lang="en-US" sz="800" b="0" i="0" u="none" strike="noStrike">
                          <a:effectLst/>
                          <a:latin typeface="Arial" panose="020B0604020202020204" pitchFamily="34" charset="0"/>
                        </a:rPr>
                        <a:t>Yb</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70"/>
                        </a:rPr>
                        <a:t>Ytterbium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a:effectLst/>
                          <a:latin typeface="Arial" panose="020B0604020202020204" pitchFamily="34" charset="0"/>
                        </a:rPr>
                        <a:t>Infrared </a:t>
                      </a:r>
                      <a:r>
                        <a:rPr lang="en-US" sz="800" b="0" i="0" u="none" strike="noStrike">
                          <a:solidFill>
                            <a:srgbClr val="0B0080"/>
                          </a:solidFill>
                          <a:effectLst/>
                          <a:latin typeface="Arial" panose="020B0604020202020204" pitchFamily="34" charset="0"/>
                          <a:hlinkClick r:id="rId27"/>
                        </a:rPr>
                        <a:t>lasers</a:t>
                      </a:r>
                      <a:r>
                        <a:rPr lang="en-US" sz="800" b="0" i="0" u="none" strike="noStrike">
                          <a:effectLst/>
                          <a:latin typeface="Arial" panose="020B0604020202020204" pitchFamily="34" charset="0"/>
                        </a:rPr>
                        <a:t>, chemical </a:t>
                      </a:r>
                      <a:r>
                        <a:rPr lang="en-US" sz="800" b="0" i="0" u="none" strike="noStrike">
                          <a:solidFill>
                            <a:srgbClr val="0B0080"/>
                          </a:solidFill>
                          <a:effectLst/>
                          <a:latin typeface="Arial" panose="020B0604020202020204" pitchFamily="34" charset="0"/>
                          <a:hlinkClick r:id="rId71"/>
                        </a:rPr>
                        <a:t>reducing agent</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72"/>
                        </a:rPr>
                        <a:t>decoy flares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73"/>
                        </a:rPr>
                        <a:t>stainless steel</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74"/>
                        </a:rPr>
                        <a:t>stress gauges</a:t>
                      </a:r>
                      <a:r>
                        <a:rPr lang="en-US" sz="800" b="0" i="0" u="none" strike="noStrike">
                          <a:effectLst/>
                          <a:latin typeface="Arial" panose="020B0604020202020204" pitchFamily="34" charset="0"/>
                        </a:rPr>
                        <a:t>, </a:t>
                      </a:r>
                      <a:r>
                        <a:rPr lang="en-US" sz="800" b="0" i="0" u="none" strike="noStrike">
                          <a:solidFill>
                            <a:srgbClr val="0B0080"/>
                          </a:solidFill>
                          <a:effectLst/>
                          <a:latin typeface="Arial" panose="020B0604020202020204" pitchFamily="34" charset="0"/>
                          <a:hlinkClick r:id="rId75"/>
                        </a:rPr>
                        <a:t>nuclear medicine</a:t>
                      </a:r>
                      <a:r>
                        <a:rPr lang="en-US" sz="800" b="0" i="0" u="none" strike="noStrike">
                          <a:effectLst/>
                          <a:latin typeface="Arial" panose="020B0604020202020204" pitchFamily="34" charset="0"/>
                        </a:rPr>
                        <a:t>, monitoring </a:t>
                      </a:r>
                      <a:r>
                        <a:rPr lang="en-US" sz="800" b="0" i="0" u="none" strike="noStrike">
                          <a:solidFill>
                            <a:srgbClr val="0B0080"/>
                          </a:solidFill>
                          <a:effectLst/>
                          <a:latin typeface="Arial" panose="020B0604020202020204" pitchFamily="34" charset="0"/>
                          <a:hlinkClick r:id="rId76"/>
                        </a:rPr>
                        <a:t>earthquakes</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84545176"/>
                  </a:ext>
                </a:extLst>
              </a:tr>
              <a:tr h="309075">
                <a:tc>
                  <a:txBody>
                    <a:bodyPr/>
                    <a:lstStyle/>
                    <a:p>
                      <a:pPr algn="ctr" fontAlgn="ctr">
                        <a:spcBef>
                          <a:spcPts val="0"/>
                        </a:spcBef>
                        <a:spcAft>
                          <a:spcPts val="0"/>
                        </a:spcAft>
                      </a:pPr>
                      <a:r>
                        <a:rPr lang="en-US" sz="800" b="0" i="0" u="none" strike="noStrike" dirty="0">
                          <a:effectLst/>
                          <a:latin typeface="Arial" panose="020B0604020202020204" pitchFamily="34" charset="0"/>
                        </a:rPr>
                        <a:t>Lu</a:t>
                      </a: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spcBef>
                          <a:spcPts val="0"/>
                        </a:spcBef>
                        <a:spcAft>
                          <a:spcPts val="0"/>
                        </a:spcAft>
                      </a:pPr>
                      <a:r>
                        <a:rPr lang="en-US" sz="800" b="0" i="0" u="none" strike="noStrike">
                          <a:solidFill>
                            <a:srgbClr val="0B0080"/>
                          </a:solidFill>
                          <a:effectLst/>
                          <a:latin typeface="Arial" panose="020B0604020202020204" pitchFamily="34" charset="0"/>
                          <a:hlinkClick r:id="rId77"/>
                        </a:rPr>
                        <a:t>Lutetium</a:t>
                      </a:r>
                      <a:endParaRPr lang="en-US" sz="800" b="0" i="0" u="none" strike="noStrike">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fontAlgn="ctr">
                        <a:spcBef>
                          <a:spcPts val="0"/>
                        </a:spcBef>
                        <a:spcAft>
                          <a:spcPts val="0"/>
                        </a:spcAft>
                      </a:pPr>
                      <a:r>
                        <a:rPr lang="en-US" sz="800" b="0" i="0" u="none" strike="noStrike" dirty="0">
                          <a:solidFill>
                            <a:srgbClr val="0B0080"/>
                          </a:solidFill>
                          <a:effectLst/>
                          <a:latin typeface="Arial" panose="020B0604020202020204" pitchFamily="34" charset="0"/>
                          <a:hlinkClick r:id="rId78"/>
                        </a:rPr>
                        <a:t>Positron emission tomography</a:t>
                      </a:r>
                      <a:r>
                        <a:rPr lang="en-US" sz="800" b="0" i="0" u="none" strike="noStrike" dirty="0">
                          <a:effectLst/>
                          <a:latin typeface="Arial" panose="020B0604020202020204" pitchFamily="34" charset="0"/>
                        </a:rPr>
                        <a:t> – PET scan detectors, high-refractive-index glass, </a:t>
                      </a:r>
                      <a:r>
                        <a:rPr lang="en-US" sz="800" b="0" i="0" u="none" strike="noStrike" dirty="0">
                          <a:solidFill>
                            <a:srgbClr val="0B0080"/>
                          </a:solidFill>
                          <a:effectLst/>
                          <a:latin typeface="Arial" panose="020B0604020202020204" pitchFamily="34" charset="0"/>
                          <a:hlinkClick r:id="rId79"/>
                        </a:rPr>
                        <a:t>lutetium </a:t>
                      </a:r>
                      <a:r>
                        <a:rPr lang="en-US" sz="800" b="0" i="0" u="none" strike="noStrike" dirty="0" err="1">
                          <a:solidFill>
                            <a:srgbClr val="0B0080"/>
                          </a:solidFill>
                          <a:effectLst/>
                          <a:latin typeface="Arial" panose="020B0604020202020204" pitchFamily="34" charset="0"/>
                          <a:hlinkClick r:id="rId79"/>
                        </a:rPr>
                        <a:t>tantalate</a:t>
                      </a:r>
                      <a:r>
                        <a:rPr lang="en-US" sz="800" b="0" i="0" u="none" strike="noStrike" dirty="0">
                          <a:effectLst/>
                          <a:latin typeface="Arial" panose="020B0604020202020204" pitchFamily="34" charset="0"/>
                        </a:rPr>
                        <a:t> hosts for phosphors, catalyst used in </a:t>
                      </a:r>
                      <a:r>
                        <a:rPr lang="en-US" sz="800" b="0" i="0" u="none" strike="noStrike" dirty="0">
                          <a:solidFill>
                            <a:srgbClr val="0B0080"/>
                          </a:solidFill>
                          <a:effectLst/>
                          <a:latin typeface="Arial" panose="020B0604020202020204" pitchFamily="34" charset="0"/>
                          <a:hlinkClick r:id="rId80"/>
                        </a:rPr>
                        <a:t>refineries</a:t>
                      </a:r>
                      <a:r>
                        <a:rPr lang="en-US" sz="800" b="0" i="0" u="none" strike="noStrike" dirty="0">
                          <a:effectLst/>
                          <a:latin typeface="Arial" panose="020B0604020202020204" pitchFamily="34" charset="0"/>
                        </a:rPr>
                        <a:t>, </a:t>
                      </a:r>
                      <a:r>
                        <a:rPr lang="en-US" sz="800" b="0" i="0" u="none" strike="noStrike" dirty="0">
                          <a:solidFill>
                            <a:srgbClr val="0B0080"/>
                          </a:solidFill>
                          <a:effectLst/>
                          <a:latin typeface="Arial" panose="020B0604020202020204" pitchFamily="34" charset="0"/>
                          <a:hlinkClick r:id="rId81"/>
                        </a:rPr>
                        <a:t>LED light bulb</a:t>
                      </a:r>
                      <a:endParaRPr lang="en-US" sz="800" b="0" i="0" u="none" strike="noStrike" dirty="0">
                        <a:effectLst/>
                        <a:latin typeface="Arial" panose="020B0604020202020204" pitchFamily="34" charset="0"/>
                      </a:endParaRPr>
                    </a:p>
                  </a:txBody>
                  <a:tcPr marL="28628" marR="28628" marT="14314" marB="14314"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69092881"/>
                  </a:ext>
                </a:extLst>
              </a:tr>
            </a:tbl>
          </a:graphicData>
        </a:graphic>
      </p:graphicFrame>
    </p:spTree>
    <p:extLst>
      <p:ext uri="{BB962C8B-B14F-4D97-AF65-F5344CB8AC3E}">
        <p14:creationId xmlns:p14="http://schemas.microsoft.com/office/powerpoint/2010/main" val="233210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r Some Industries, Rare Earth Elements Becoming Rarer Still">
            <a:extLst>
              <a:ext uri="{FF2B5EF4-FFF2-40B4-BE49-F238E27FC236}">
                <a16:creationId xmlns:a16="http://schemas.microsoft.com/office/drawing/2014/main" id="{BBFAA411-D50B-48DE-81EE-E56085640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90283" cy="27641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92BB76D-C8C4-4202-820E-3E6DE1485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204" y="0"/>
            <a:ext cx="2974456" cy="297445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144EF1FE-B766-4BE2-A38A-C81332BDF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464" y="2974456"/>
            <a:ext cx="7516536" cy="388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4CDB-D01F-4B10-A6C7-313FB4E4B255}"/>
              </a:ext>
            </a:extLst>
          </p:cNvPr>
          <p:cNvSpPr>
            <a:spLocks noGrp="1"/>
          </p:cNvSpPr>
          <p:nvPr>
            <p:ph type="title"/>
          </p:nvPr>
        </p:nvSpPr>
        <p:spPr>
          <a:xfrm>
            <a:off x="2261339" y="6929"/>
            <a:ext cx="4409343" cy="1614984"/>
          </a:xfrm>
        </p:spPr>
        <p:txBody>
          <a:bodyPr>
            <a:normAutofit/>
          </a:bodyPr>
          <a:lstStyle/>
          <a:p>
            <a:pPr algn="ctr"/>
            <a:r>
              <a:rPr lang="en-US" sz="4000" dirty="0"/>
              <a:t>National Space Society Vision</a:t>
            </a:r>
          </a:p>
        </p:txBody>
      </p:sp>
      <p:sp>
        <p:nvSpPr>
          <p:cNvPr id="3" name="Content Placeholder 2">
            <a:extLst>
              <a:ext uri="{FF2B5EF4-FFF2-40B4-BE49-F238E27FC236}">
                <a16:creationId xmlns:a16="http://schemas.microsoft.com/office/drawing/2014/main" id="{A10E38FE-C0E5-487E-9E67-E1024EE97CFE}"/>
              </a:ext>
            </a:extLst>
          </p:cNvPr>
          <p:cNvSpPr>
            <a:spLocks noGrp="1"/>
          </p:cNvSpPr>
          <p:nvPr>
            <p:ph idx="1"/>
          </p:nvPr>
        </p:nvSpPr>
        <p:spPr>
          <a:xfrm>
            <a:off x="2171700" y="1905000"/>
            <a:ext cx="5067300" cy="3417226"/>
          </a:xfrm>
        </p:spPr>
        <p:txBody>
          <a:bodyPr>
            <a:normAutofit/>
          </a:bodyPr>
          <a:lstStyle/>
          <a:p>
            <a:pPr marL="0" indent="0">
              <a:buNone/>
            </a:pPr>
            <a:r>
              <a:rPr lang="en-US" sz="3200" dirty="0"/>
              <a:t>People living and working in thriving communities beyond the Earth, and the use of the vast resources of space for the dramatic betterment of humanity.</a:t>
            </a:r>
          </a:p>
          <a:p>
            <a:pPr marL="0" indent="0">
              <a:buNone/>
            </a:pPr>
            <a:endParaRPr lang="en-US" sz="3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1" y="2280189"/>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188087"/>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51" y="49530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448"/>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1010" y="49530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5320" y="4946071"/>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22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6E7C-3E8E-4BC8-9D88-E55C4CD0A924}"/>
              </a:ext>
            </a:extLst>
          </p:cNvPr>
          <p:cNvSpPr>
            <a:spLocks noGrp="1"/>
          </p:cNvSpPr>
          <p:nvPr>
            <p:ph type="title"/>
          </p:nvPr>
        </p:nvSpPr>
        <p:spPr>
          <a:xfrm>
            <a:off x="980987" y="2537874"/>
            <a:ext cx="7886700" cy="1325563"/>
          </a:xfrm>
        </p:spPr>
        <p:txBody>
          <a:bodyPr>
            <a:normAutofit/>
          </a:bodyPr>
          <a:lstStyle/>
          <a:p>
            <a:r>
              <a:rPr lang="en-US" sz="4800" dirty="0"/>
              <a:t>Do you share this vision?</a:t>
            </a:r>
          </a:p>
        </p:txBody>
      </p:sp>
    </p:spTree>
    <p:extLst>
      <p:ext uri="{BB962C8B-B14F-4D97-AF65-F5344CB8AC3E}">
        <p14:creationId xmlns:p14="http://schemas.microsoft.com/office/powerpoint/2010/main" val="959969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F42D-DF1D-4C95-95ED-3CD8AE63D0C0}"/>
              </a:ext>
            </a:extLst>
          </p:cNvPr>
          <p:cNvSpPr>
            <a:spLocks noGrp="1"/>
          </p:cNvSpPr>
          <p:nvPr>
            <p:ph type="title"/>
          </p:nvPr>
        </p:nvSpPr>
        <p:spPr/>
        <p:txBody>
          <a:bodyPr/>
          <a:lstStyle/>
          <a:p>
            <a:r>
              <a:rPr lang="en-US" dirty="0"/>
              <a:t>Join the NSS North Houston Space Society Mailing list</a:t>
            </a:r>
          </a:p>
        </p:txBody>
      </p:sp>
      <p:sp>
        <p:nvSpPr>
          <p:cNvPr id="3" name="Content Placeholder 2">
            <a:extLst>
              <a:ext uri="{FF2B5EF4-FFF2-40B4-BE49-F238E27FC236}">
                <a16:creationId xmlns:a16="http://schemas.microsoft.com/office/drawing/2014/main" id="{EE746860-79BF-4D7D-AAC1-C0B28562203D}"/>
              </a:ext>
            </a:extLst>
          </p:cNvPr>
          <p:cNvSpPr>
            <a:spLocks noGrp="1"/>
          </p:cNvSpPr>
          <p:nvPr>
            <p:ph idx="1"/>
          </p:nvPr>
        </p:nvSpPr>
        <p:spPr/>
        <p:txBody>
          <a:bodyPr/>
          <a:lstStyle/>
          <a:p>
            <a:pPr marL="457200" indent="-457200">
              <a:buAutoNum type="arabicParenR"/>
            </a:pPr>
            <a:r>
              <a:rPr lang="en-US" dirty="0"/>
              <a:t>Visit </a:t>
            </a:r>
            <a:r>
              <a:rPr lang="en-US" dirty="0">
                <a:hlinkClick r:id="rId2"/>
              </a:rPr>
              <a:t>http://NorthHoustonSpace.org</a:t>
            </a:r>
            <a:endParaRPr lang="en-US" dirty="0"/>
          </a:p>
          <a:p>
            <a:pPr marL="457200" indent="-457200">
              <a:buAutoNum type="arabicParenR"/>
            </a:pPr>
            <a:r>
              <a:rPr lang="en-US" dirty="0"/>
              <a:t>Scribe from left side bar</a:t>
            </a:r>
          </a:p>
          <a:p>
            <a:pPr marL="457200" indent="-457200">
              <a:buAutoNum type="arabicParenR"/>
            </a:pPr>
            <a:endParaRPr lang="en-US" dirty="0"/>
          </a:p>
        </p:txBody>
      </p:sp>
      <p:pic>
        <p:nvPicPr>
          <p:cNvPr id="4" name="Picture 3">
            <a:extLst>
              <a:ext uri="{FF2B5EF4-FFF2-40B4-BE49-F238E27FC236}">
                <a16:creationId xmlns:a16="http://schemas.microsoft.com/office/drawing/2014/main" id="{CB48AEFF-4312-4883-8D31-ADA736BA3BA2}"/>
              </a:ext>
            </a:extLst>
          </p:cNvPr>
          <p:cNvPicPr>
            <a:picLocks noChangeAspect="1"/>
          </p:cNvPicPr>
          <p:nvPr/>
        </p:nvPicPr>
        <p:blipFill>
          <a:blip r:embed="rId3"/>
          <a:stretch>
            <a:fillRect/>
          </a:stretch>
        </p:blipFill>
        <p:spPr>
          <a:xfrm>
            <a:off x="1711354" y="2979096"/>
            <a:ext cx="9144000" cy="3878904"/>
          </a:xfrm>
          <a:prstGeom prst="rect">
            <a:avLst/>
          </a:prstGeom>
        </p:spPr>
      </p:pic>
    </p:spTree>
    <p:extLst>
      <p:ext uri="{BB962C8B-B14F-4D97-AF65-F5344CB8AC3E}">
        <p14:creationId xmlns:p14="http://schemas.microsoft.com/office/powerpoint/2010/main" val="373085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A93C-8FDD-451F-B42E-F41D010863A1}"/>
              </a:ext>
            </a:extLst>
          </p:cNvPr>
          <p:cNvSpPr>
            <a:spLocks noGrp="1"/>
          </p:cNvSpPr>
          <p:nvPr>
            <p:ph type="title"/>
          </p:nvPr>
        </p:nvSpPr>
        <p:spPr/>
        <p:txBody>
          <a:bodyPr/>
          <a:lstStyle/>
          <a:p>
            <a:r>
              <a:rPr lang="en-US" dirty="0"/>
              <a:t>Join the National Space Society</a:t>
            </a:r>
          </a:p>
        </p:txBody>
      </p:sp>
      <p:sp>
        <p:nvSpPr>
          <p:cNvPr id="3" name="Content Placeholder 2">
            <a:extLst>
              <a:ext uri="{FF2B5EF4-FFF2-40B4-BE49-F238E27FC236}">
                <a16:creationId xmlns:a16="http://schemas.microsoft.com/office/drawing/2014/main" id="{13C403BC-8543-4140-980C-21A35AD9755D}"/>
              </a:ext>
            </a:extLst>
          </p:cNvPr>
          <p:cNvSpPr>
            <a:spLocks noGrp="1"/>
          </p:cNvSpPr>
          <p:nvPr>
            <p:ph idx="1"/>
          </p:nvPr>
        </p:nvSpPr>
        <p:spPr>
          <a:xfrm>
            <a:off x="628650" y="1825625"/>
            <a:ext cx="7114389" cy="884019"/>
          </a:xfrm>
        </p:spPr>
        <p:txBody>
          <a:bodyPr>
            <a:normAutofit fontScale="92500"/>
          </a:bodyPr>
          <a:lstStyle/>
          <a:p>
            <a:pPr marL="457200" indent="-457200">
              <a:buAutoNum type="arabicParenR"/>
            </a:pPr>
            <a:r>
              <a:rPr lang="en-US" dirty="0"/>
              <a:t>Visit </a:t>
            </a:r>
            <a:r>
              <a:rPr lang="en-US" dirty="0">
                <a:hlinkClick r:id="rId2"/>
              </a:rPr>
              <a:t>http://NorthHoustonSpace.org</a:t>
            </a:r>
            <a:endParaRPr lang="en-US" dirty="0"/>
          </a:p>
          <a:p>
            <a:pPr marL="457200" indent="-457200">
              <a:buAutoNum type="arabicParenR"/>
            </a:pPr>
            <a:r>
              <a:rPr lang="en-US" dirty="0"/>
              <a:t>Click on “Join Now” to go to the National Space Society’s website</a:t>
            </a:r>
          </a:p>
          <a:p>
            <a:pPr marL="0" indent="0">
              <a:buNone/>
            </a:pPr>
            <a:endParaRPr lang="en-US" dirty="0"/>
          </a:p>
        </p:txBody>
      </p:sp>
      <p:pic>
        <p:nvPicPr>
          <p:cNvPr id="5" name="Picture 4">
            <a:extLst>
              <a:ext uri="{FF2B5EF4-FFF2-40B4-BE49-F238E27FC236}">
                <a16:creationId xmlns:a16="http://schemas.microsoft.com/office/drawing/2014/main" id="{9F8D8CF4-DF1F-4BF3-8B95-293533BDD609}"/>
              </a:ext>
            </a:extLst>
          </p:cNvPr>
          <p:cNvPicPr>
            <a:picLocks noChangeAspect="1"/>
          </p:cNvPicPr>
          <p:nvPr/>
        </p:nvPicPr>
        <p:blipFill>
          <a:blip r:embed="rId3"/>
          <a:stretch>
            <a:fillRect/>
          </a:stretch>
        </p:blipFill>
        <p:spPr>
          <a:xfrm>
            <a:off x="1090569" y="2600587"/>
            <a:ext cx="8508421" cy="4148356"/>
          </a:xfrm>
          <a:prstGeom prst="rect">
            <a:avLst/>
          </a:prstGeom>
        </p:spPr>
      </p:pic>
    </p:spTree>
    <p:extLst>
      <p:ext uri="{BB962C8B-B14F-4D97-AF65-F5344CB8AC3E}">
        <p14:creationId xmlns:p14="http://schemas.microsoft.com/office/powerpoint/2010/main" val="409723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628650" y="1497122"/>
            <a:ext cx="7886700" cy="4571683"/>
          </a:xfrm>
        </p:spPr>
        <p:txBody>
          <a:bodyPr>
            <a:normAutofit/>
          </a:bodyPr>
          <a:lstStyle/>
          <a:p>
            <a:pPr marL="0" indent="0">
              <a:buNone/>
            </a:pPr>
            <a:r>
              <a:rPr lang="en-US" dirty="0"/>
              <a:t>Agenda:</a:t>
            </a:r>
            <a:br>
              <a:rPr lang="en-US" dirty="0"/>
            </a:br>
            <a:r>
              <a:rPr lang="en-US" dirty="0"/>
              <a:t>2:00 PM – Opening Remarks – Nathan Price</a:t>
            </a:r>
          </a:p>
          <a:p>
            <a:pPr marL="0" indent="0">
              <a:buNone/>
            </a:pPr>
            <a:br>
              <a:rPr lang="en-US" dirty="0"/>
            </a:br>
            <a:r>
              <a:rPr lang="en-US" dirty="0"/>
              <a:t>2:10 PM – Recent Space News – Greg Stanley</a:t>
            </a:r>
            <a:br>
              <a:rPr lang="en-US" dirty="0"/>
            </a:br>
            <a:endParaRPr lang="en-US" dirty="0"/>
          </a:p>
          <a:p>
            <a:pPr marL="0" indent="0">
              <a:buNone/>
            </a:pPr>
            <a:r>
              <a:rPr lang="en-US" dirty="0"/>
              <a:t>2:30 PM – </a:t>
            </a:r>
            <a:r>
              <a:rPr lang="en-US" dirty="0" err="1"/>
              <a:t>Yumna</a:t>
            </a:r>
            <a:r>
              <a:rPr lang="en-US" dirty="0"/>
              <a:t> Majeed</a:t>
            </a:r>
            <a:br>
              <a:rPr lang="en-US" dirty="0"/>
            </a:br>
            <a:endParaRPr lang="en-US" dirty="0"/>
          </a:p>
          <a:p>
            <a:pPr marL="0" indent="0">
              <a:buNone/>
            </a:pPr>
            <a:r>
              <a:rPr lang="en-US" dirty="0"/>
              <a:t>3:15 PM – Q&amp;A</a:t>
            </a:r>
            <a:br>
              <a:rPr lang="en-US" dirty="0"/>
            </a:br>
            <a:endParaRPr lang="en-US" dirty="0"/>
          </a:p>
          <a:p>
            <a:pPr marL="0" indent="0">
              <a:buNone/>
            </a:pPr>
            <a:r>
              <a:rPr lang="en-US" dirty="0"/>
              <a:t>3:30 PM – Share your personal space experiences since the last meeting. Rocket Launches, Other Meetings, Research, etc.</a:t>
            </a:r>
            <a:br>
              <a:rPr lang="en-US" dirty="0"/>
            </a:br>
            <a:endParaRPr lang="en-US" dirty="0"/>
          </a:p>
          <a:p>
            <a:pPr marL="0" indent="0">
              <a:buNone/>
            </a:pPr>
            <a:r>
              <a:rPr lang="en-US" dirty="0"/>
              <a:t>4:00 PM – End of Meeting</a:t>
            </a:r>
          </a:p>
        </p:txBody>
      </p:sp>
    </p:spTree>
    <p:extLst>
      <p:ext uri="{BB962C8B-B14F-4D97-AF65-F5344CB8AC3E}">
        <p14:creationId xmlns:p14="http://schemas.microsoft.com/office/powerpoint/2010/main" val="3191735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96503" y="981075"/>
            <a:ext cx="7950994"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1E5A34-5124-4C1C-908C-DF08D6938A3D}"/>
              </a:ext>
            </a:extLst>
          </p:cNvPr>
          <p:cNvSpPr>
            <a:spLocks noGrp="1"/>
          </p:cNvSpPr>
          <p:nvPr>
            <p:ph type="title"/>
          </p:nvPr>
        </p:nvSpPr>
        <p:spPr>
          <a:xfrm>
            <a:off x="1152822" y="1428750"/>
            <a:ext cx="6838356" cy="2105026"/>
          </a:xfrm>
        </p:spPr>
        <p:txBody>
          <a:bodyPr vert="horz" lIns="91440" tIns="45720" rIns="91440" bIns="45720" rtlCol="0" anchor="b">
            <a:normAutofit/>
          </a:bodyPr>
          <a:lstStyle/>
          <a:p>
            <a:pPr algn="ctr" defTabSz="914400"/>
            <a:r>
              <a:rPr lang="en-US" sz="6000" kern="1200">
                <a:solidFill>
                  <a:schemeClr val="tx1"/>
                </a:solidFill>
                <a:latin typeface="+mj-lt"/>
                <a:ea typeface="+mj-ea"/>
                <a:cs typeface="+mj-cs"/>
              </a:rPr>
              <a:t>Meeting IS being RECORDED</a:t>
            </a:r>
          </a:p>
        </p:txBody>
      </p:sp>
      <p:sp>
        <p:nvSpPr>
          <p:cNvPr id="3" name="Content Placeholder 2">
            <a:extLst>
              <a:ext uri="{FF2B5EF4-FFF2-40B4-BE49-F238E27FC236}">
                <a16:creationId xmlns:a16="http://schemas.microsoft.com/office/drawing/2014/main" id="{3D4CBDDF-44DA-4DD6-81FA-3D62B619C506}"/>
              </a:ext>
            </a:extLst>
          </p:cNvPr>
          <p:cNvSpPr>
            <a:spLocks noGrp="1"/>
          </p:cNvSpPr>
          <p:nvPr>
            <p:ph idx="1"/>
          </p:nvPr>
        </p:nvSpPr>
        <p:spPr>
          <a:xfrm>
            <a:off x="1152822" y="3960557"/>
            <a:ext cx="6838356" cy="1097215"/>
          </a:xfrm>
        </p:spPr>
        <p:txBody>
          <a:bodyPr vert="horz" lIns="91440" tIns="45720" rIns="91440" bIns="45720" rtlCol="0">
            <a:normAutofit/>
          </a:bodyPr>
          <a:lstStyle/>
          <a:p>
            <a:pPr marL="0" indent="0" algn="ctr" defTabSz="914400">
              <a:spcBef>
                <a:spcPts val="1000"/>
              </a:spcBef>
              <a:buNone/>
            </a:pPr>
            <a:r>
              <a:rPr lang="en-US" sz="2400" kern="1200">
                <a:solidFill>
                  <a:schemeClr val="tx1"/>
                </a:solidFill>
                <a:latin typeface="+mn-lt"/>
                <a:ea typeface="+mn-ea"/>
                <a:cs typeface="+mn-cs"/>
              </a:rPr>
              <a:t>This meeting is being recorded and will be posted on YouTube, NorthHoustonSpace.org, Facebook, etc.</a:t>
            </a:r>
          </a:p>
        </p:txBody>
      </p:sp>
      <p:cxnSp>
        <p:nvCxnSpPr>
          <p:cNvPr id="12" name="Straight Connector 11">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14600" y="3771366"/>
            <a:ext cx="41148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24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C885-8919-413F-9D54-F31033B7FD15}"/>
              </a:ext>
            </a:extLst>
          </p:cNvPr>
          <p:cNvSpPr>
            <a:spLocks noGrp="1"/>
          </p:cNvSpPr>
          <p:nvPr>
            <p:ph type="title"/>
          </p:nvPr>
        </p:nvSpPr>
        <p:spPr/>
        <p:txBody>
          <a:bodyPr/>
          <a:lstStyle/>
          <a:p>
            <a:r>
              <a:rPr lang="en-US" dirty="0"/>
              <a:t>How to use ZOOM -  Video &amp; Mute &amp; Chat</a:t>
            </a:r>
          </a:p>
        </p:txBody>
      </p:sp>
      <p:sp>
        <p:nvSpPr>
          <p:cNvPr id="3" name="Content Placeholder 2">
            <a:extLst>
              <a:ext uri="{FF2B5EF4-FFF2-40B4-BE49-F238E27FC236}">
                <a16:creationId xmlns:a16="http://schemas.microsoft.com/office/drawing/2014/main" id="{D3EC3FCA-9C7D-4E15-B1D7-50223D156A22}"/>
              </a:ext>
            </a:extLst>
          </p:cNvPr>
          <p:cNvSpPr>
            <a:spLocks noGrp="1"/>
          </p:cNvSpPr>
          <p:nvPr>
            <p:ph idx="1"/>
          </p:nvPr>
        </p:nvSpPr>
        <p:spPr/>
        <p:txBody>
          <a:bodyPr/>
          <a:lstStyle/>
          <a:p>
            <a:pPr marL="0" indent="0">
              <a:buNone/>
            </a:pPr>
            <a:r>
              <a:rPr lang="en-US" dirty="0"/>
              <a:t>Video is turned off by default.  Turn it on when you are ready:</a:t>
            </a:r>
            <a:br>
              <a:rPr lang="en-US" dirty="0"/>
            </a:br>
            <a:endParaRPr lang="en-US" dirty="0"/>
          </a:p>
        </p:txBody>
      </p:sp>
      <p:pic>
        <p:nvPicPr>
          <p:cNvPr id="4" name="Picture 3">
            <a:extLst>
              <a:ext uri="{FF2B5EF4-FFF2-40B4-BE49-F238E27FC236}">
                <a16:creationId xmlns:a16="http://schemas.microsoft.com/office/drawing/2014/main" id="{CC10BA5F-A332-44F3-9658-D74EDBA751CE}"/>
              </a:ext>
            </a:extLst>
          </p:cNvPr>
          <p:cNvPicPr>
            <a:picLocks noChangeAspect="1"/>
          </p:cNvPicPr>
          <p:nvPr/>
        </p:nvPicPr>
        <p:blipFill>
          <a:blip r:embed="rId2"/>
          <a:stretch>
            <a:fillRect/>
          </a:stretch>
        </p:blipFill>
        <p:spPr>
          <a:xfrm>
            <a:off x="976132" y="2296133"/>
            <a:ext cx="2695238" cy="2047619"/>
          </a:xfrm>
          <a:prstGeom prst="rect">
            <a:avLst/>
          </a:prstGeom>
        </p:spPr>
      </p:pic>
      <p:pic>
        <p:nvPicPr>
          <p:cNvPr id="6" name="Picture 5">
            <a:extLst>
              <a:ext uri="{FF2B5EF4-FFF2-40B4-BE49-F238E27FC236}">
                <a16:creationId xmlns:a16="http://schemas.microsoft.com/office/drawing/2014/main" id="{8F5ABFE1-B85C-4E4D-A56A-690A34DA2376}"/>
              </a:ext>
            </a:extLst>
          </p:cNvPr>
          <p:cNvPicPr>
            <a:picLocks noChangeAspect="1"/>
          </p:cNvPicPr>
          <p:nvPr/>
        </p:nvPicPr>
        <p:blipFill>
          <a:blip r:embed="rId3"/>
          <a:stretch>
            <a:fillRect/>
          </a:stretch>
        </p:blipFill>
        <p:spPr>
          <a:xfrm>
            <a:off x="4318619" y="2296133"/>
            <a:ext cx="3771929" cy="2047618"/>
          </a:xfrm>
          <a:prstGeom prst="rect">
            <a:avLst/>
          </a:prstGeom>
        </p:spPr>
      </p:pic>
      <p:pic>
        <p:nvPicPr>
          <p:cNvPr id="7" name="Picture 6">
            <a:extLst>
              <a:ext uri="{FF2B5EF4-FFF2-40B4-BE49-F238E27FC236}">
                <a16:creationId xmlns:a16="http://schemas.microsoft.com/office/drawing/2014/main" id="{6F48411C-7229-4284-B257-220C95C0B5BE}"/>
              </a:ext>
            </a:extLst>
          </p:cNvPr>
          <p:cNvPicPr>
            <a:picLocks noChangeAspect="1"/>
          </p:cNvPicPr>
          <p:nvPr/>
        </p:nvPicPr>
        <p:blipFill>
          <a:blip r:embed="rId4"/>
          <a:stretch>
            <a:fillRect/>
          </a:stretch>
        </p:blipFill>
        <p:spPr>
          <a:xfrm>
            <a:off x="976132" y="5404686"/>
            <a:ext cx="1095238" cy="561905"/>
          </a:xfrm>
          <a:prstGeom prst="rect">
            <a:avLst/>
          </a:prstGeom>
        </p:spPr>
      </p:pic>
      <p:pic>
        <p:nvPicPr>
          <p:cNvPr id="8" name="Picture 7">
            <a:extLst>
              <a:ext uri="{FF2B5EF4-FFF2-40B4-BE49-F238E27FC236}">
                <a16:creationId xmlns:a16="http://schemas.microsoft.com/office/drawing/2014/main" id="{9B24CE90-8109-486C-8F79-9A0248D58FD7}"/>
              </a:ext>
            </a:extLst>
          </p:cNvPr>
          <p:cNvPicPr>
            <a:picLocks noChangeAspect="1"/>
          </p:cNvPicPr>
          <p:nvPr/>
        </p:nvPicPr>
        <p:blipFill>
          <a:blip r:embed="rId5"/>
          <a:stretch>
            <a:fillRect/>
          </a:stretch>
        </p:blipFill>
        <p:spPr>
          <a:xfrm>
            <a:off x="2897188" y="5066590"/>
            <a:ext cx="3047619" cy="1238095"/>
          </a:xfrm>
          <a:prstGeom prst="rect">
            <a:avLst/>
          </a:prstGeom>
        </p:spPr>
      </p:pic>
    </p:spTree>
    <p:extLst>
      <p:ext uri="{BB962C8B-B14F-4D97-AF65-F5344CB8AC3E}">
        <p14:creationId xmlns:p14="http://schemas.microsoft.com/office/powerpoint/2010/main" val="1147009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8">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96503" y="981075"/>
            <a:ext cx="7950994"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322EE7-844B-4EEC-A173-F80D909BF409}"/>
              </a:ext>
            </a:extLst>
          </p:cNvPr>
          <p:cNvSpPr>
            <a:spLocks noGrp="1"/>
          </p:cNvSpPr>
          <p:nvPr>
            <p:ph type="title"/>
          </p:nvPr>
        </p:nvSpPr>
        <p:spPr>
          <a:xfrm>
            <a:off x="1152822" y="1428750"/>
            <a:ext cx="6838356" cy="2105026"/>
          </a:xfrm>
        </p:spPr>
        <p:txBody>
          <a:bodyPr vert="horz" lIns="91440" tIns="45720" rIns="91440" bIns="45720" rtlCol="0" anchor="b">
            <a:normAutofit/>
          </a:bodyPr>
          <a:lstStyle/>
          <a:p>
            <a:pPr algn="ctr" defTabSz="914400"/>
            <a:r>
              <a:rPr lang="en-US" sz="6000" kern="1200">
                <a:solidFill>
                  <a:schemeClr val="tx1"/>
                </a:solidFill>
                <a:latin typeface="+mj-lt"/>
                <a:ea typeface="+mj-ea"/>
                <a:cs typeface="+mj-cs"/>
              </a:rPr>
              <a:t>Space News</a:t>
            </a:r>
          </a:p>
        </p:txBody>
      </p:sp>
      <p:cxnSp>
        <p:nvCxnSpPr>
          <p:cNvPr id="19" name="Straight Connector 10">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14600" y="3771366"/>
            <a:ext cx="41148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606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858D-8B65-4D55-BA21-C726423C5B76}"/>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4F0F3B11-F3D6-401B-9047-FBF28B9CD04C}"/>
              </a:ext>
            </a:extLst>
          </p:cNvPr>
          <p:cNvSpPr>
            <a:spLocks noGrp="1"/>
          </p:cNvSpPr>
          <p:nvPr>
            <p:ph idx="1"/>
          </p:nvPr>
        </p:nvSpPr>
        <p:spPr>
          <a:xfrm>
            <a:off x="1987667" y="812334"/>
            <a:ext cx="7886700" cy="4351338"/>
          </a:xfrm>
        </p:spPr>
        <p:txBody>
          <a:bodyPr/>
          <a:lstStyle/>
          <a:p>
            <a:pPr marL="0" indent="0">
              <a:buNone/>
            </a:pPr>
            <a:r>
              <a:rPr lang="en-US" dirty="0">
                <a:hlinkClick r:id="rId2"/>
              </a:rPr>
              <a:t>https://pollev.com/nathanprice289</a:t>
            </a:r>
            <a:endParaRPr lang="en-US" dirty="0"/>
          </a:p>
        </p:txBody>
      </p:sp>
      <p:pic>
        <p:nvPicPr>
          <p:cNvPr id="4" name="Picture 3">
            <a:extLst>
              <a:ext uri="{FF2B5EF4-FFF2-40B4-BE49-F238E27FC236}">
                <a16:creationId xmlns:a16="http://schemas.microsoft.com/office/drawing/2014/main" id="{659734EE-57C9-416C-9D54-5BE99FA70ED8}"/>
              </a:ext>
            </a:extLst>
          </p:cNvPr>
          <p:cNvPicPr>
            <a:picLocks noChangeAspect="1"/>
          </p:cNvPicPr>
          <p:nvPr/>
        </p:nvPicPr>
        <p:blipFill>
          <a:blip r:embed="rId3"/>
          <a:stretch>
            <a:fillRect/>
          </a:stretch>
        </p:blipFill>
        <p:spPr>
          <a:xfrm>
            <a:off x="0" y="1591360"/>
            <a:ext cx="9144000" cy="3572312"/>
          </a:xfrm>
          <a:prstGeom prst="rect">
            <a:avLst/>
          </a:prstGeom>
        </p:spPr>
      </p:pic>
    </p:spTree>
    <p:extLst>
      <p:ext uri="{BB962C8B-B14F-4D97-AF65-F5344CB8AC3E}">
        <p14:creationId xmlns:p14="http://schemas.microsoft.com/office/powerpoint/2010/main" val="1843052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4AF0-1966-4BB3-83F0-FA13AC401F94}"/>
              </a:ext>
            </a:extLst>
          </p:cNvPr>
          <p:cNvSpPr>
            <a:spLocks noGrp="1"/>
          </p:cNvSpPr>
          <p:nvPr>
            <p:ph type="title"/>
          </p:nvPr>
        </p:nvSpPr>
        <p:spPr>
          <a:xfrm>
            <a:off x="234367" y="0"/>
            <a:ext cx="7886700" cy="515718"/>
          </a:xfrm>
        </p:spPr>
        <p:txBody>
          <a:bodyPr>
            <a:normAutofit fontScale="90000"/>
          </a:bodyPr>
          <a:lstStyle/>
          <a:p>
            <a:r>
              <a:rPr lang="en-US" dirty="0"/>
              <a:t>Next Meeting: Saturday, August 1, 2020</a:t>
            </a:r>
          </a:p>
        </p:txBody>
      </p:sp>
      <p:pic>
        <p:nvPicPr>
          <p:cNvPr id="6" name="Content Placeholder 5">
            <a:extLst>
              <a:ext uri="{FF2B5EF4-FFF2-40B4-BE49-F238E27FC236}">
                <a16:creationId xmlns:a16="http://schemas.microsoft.com/office/drawing/2014/main" id="{B7D943AB-BD32-460D-A331-D5A6475AA82D}"/>
              </a:ext>
            </a:extLst>
          </p:cNvPr>
          <p:cNvPicPr>
            <a:picLocks noGrp="1" noChangeAspect="1"/>
          </p:cNvPicPr>
          <p:nvPr>
            <p:ph idx="1"/>
          </p:nvPr>
        </p:nvPicPr>
        <p:blipFill>
          <a:blip r:embed="rId2"/>
          <a:stretch>
            <a:fillRect/>
          </a:stretch>
        </p:blipFill>
        <p:spPr>
          <a:xfrm>
            <a:off x="5721292" y="636530"/>
            <a:ext cx="3422708" cy="502173"/>
          </a:xfrm>
          <a:prstGeom prst="rect">
            <a:avLst/>
          </a:prstGeom>
        </p:spPr>
      </p:pic>
      <p:pic>
        <p:nvPicPr>
          <p:cNvPr id="4" name="Picture 3">
            <a:extLst>
              <a:ext uri="{FF2B5EF4-FFF2-40B4-BE49-F238E27FC236}">
                <a16:creationId xmlns:a16="http://schemas.microsoft.com/office/drawing/2014/main" id="{B881B11C-5C41-451A-86B3-B8819A693399}"/>
              </a:ext>
            </a:extLst>
          </p:cNvPr>
          <p:cNvPicPr>
            <a:picLocks noChangeAspect="1"/>
          </p:cNvPicPr>
          <p:nvPr/>
        </p:nvPicPr>
        <p:blipFill>
          <a:blip r:embed="rId3"/>
          <a:stretch>
            <a:fillRect/>
          </a:stretch>
        </p:blipFill>
        <p:spPr>
          <a:xfrm>
            <a:off x="5721292" y="4287418"/>
            <a:ext cx="3422708" cy="2570582"/>
          </a:xfrm>
          <a:prstGeom prst="rect">
            <a:avLst/>
          </a:prstGeom>
        </p:spPr>
      </p:pic>
      <p:pic>
        <p:nvPicPr>
          <p:cNvPr id="5" name="Picture 4">
            <a:extLst>
              <a:ext uri="{FF2B5EF4-FFF2-40B4-BE49-F238E27FC236}">
                <a16:creationId xmlns:a16="http://schemas.microsoft.com/office/drawing/2014/main" id="{D0E820E9-AF95-434F-8B24-C496D4973F85}"/>
              </a:ext>
            </a:extLst>
          </p:cNvPr>
          <p:cNvPicPr>
            <a:picLocks noChangeAspect="1"/>
          </p:cNvPicPr>
          <p:nvPr/>
        </p:nvPicPr>
        <p:blipFill>
          <a:blip r:embed="rId4"/>
          <a:stretch>
            <a:fillRect/>
          </a:stretch>
        </p:blipFill>
        <p:spPr>
          <a:xfrm>
            <a:off x="5721293" y="1129277"/>
            <a:ext cx="3422708" cy="3170080"/>
          </a:xfrm>
          <a:prstGeom prst="rect">
            <a:avLst/>
          </a:prstGeom>
        </p:spPr>
      </p:pic>
      <p:sp>
        <p:nvSpPr>
          <p:cNvPr id="7" name="TextBox 6">
            <a:extLst>
              <a:ext uri="{FF2B5EF4-FFF2-40B4-BE49-F238E27FC236}">
                <a16:creationId xmlns:a16="http://schemas.microsoft.com/office/drawing/2014/main" id="{C63B4A0C-9C45-4C04-A800-390CEAAFF7C4}"/>
              </a:ext>
            </a:extLst>
          </p:cNvPr>
          <p:cNvSpPr txBox="1"/>
          <p:nvPr/>
        </p:nvSpPr>
        <p:spPr>
          <a:xfrm>
            <a:off x="486561" y="796954"/>
            <a:ext cx="4865615" cy="4524315"/>
          </a:xfrm>
          <a:prstGeom prst="rect">
            <a:avLst/>
          </a:prstGeom>
          <a:noFill/>
        </p:spPr>
        <p:txBody>
          <a:bodyPr wrap="square" rtlCol="0">
            <a:spAutoFit/>
          </a:bodyPr>
          <a:lstStyle/>
          <a:p>
            <a:r>
              <a:rPr lang="en-US" dirty="0"/>
              <a:t>Jennifer W. Lopez </a:t>
            </a:r>
          </a:p>
          <a:p>
            <a:r>
              <a:rPr lang="en-US" dirty="0"/>
              <a:t>Director of Business Development</a:t>
            </a:r>
            <a:br>
              <a:rPr lang="en-US" dirty="0"/>
            </a:br>
            <a:r>
              <a:rPr lang="en-US" dirty="0"/>
              <a:t>Astrobotic Technology, Inc., </a:t>
            </a:r>
            <a:br>
              <a:rPr lang="en-US" dirty="0"/>
            </a:br>
            <a:br>
              <a:rPr lang="en-US" dirty="0"/>
            </a:br>
            <a:r>
              <a:rPr lang="en-US" dirty="0"/>
              <a:t>Astrobotic has been commissioned by NASA to be the first U.S. mission to land on the Moon since the Apollo era. Astrobotic’s inaugural flight will carry more than 22 unique payloads from 6 nations and will be the first commercial planetary mission to land on the lunar surface in 2021. </a:t>
            </a:r>
          </a:p>
          <a:p>
            <a:endParaRPr lang="en-US" dirty="0"/>
          </a:p>
          <a:p>
            <a:r>
              <a:rPr lang="en-US" dirty="0"/>
              <a:t>Jennifer also supports lunar payload development as part of NASA’s Artemis Human Landing System in collaboration with prime contractor </a:t>
            </a:r>
            <a:r>
              <a:rPr lang="en-US" dirty="0" err="1"/>
              <a:t>Dynetics</a:t>
            </a:r>
            <a:r>
              <a:rPr lang="en-US" dirty="0"/>
              <a:t>, which aims to send the first woman and the next</a:t>
            </a:r>
          </a:p>
          <a:p>
            <a:r>
              <a:rPr lang="en-US" dirty="0"/>
              <a:t>man to the Moon by 2024.</a:t>
            </a:r>
          </a:p>
        </p:txBody>
      </p:sp>
    </p:spTree>
    <p:extLst>
      <p:ext uri="{BB962C8B-B14F-4D97-AF65-F5344CB8AC3E}">
        <p14:creationId xmlns:p14="http://schemas.microsoft.com/office/powerpoint/2010/main" val="3728302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596A-799D-40AF-B270-0B24614D5825}"/>
              </a:ext>
            </a:extLst>
          </p:cNvPr>
          <p:cNvSpPr>
            <a:spLocks noGrp="1"/>
          </p:cNvSpPr>
          <p:nvPr>
            <p:ph type="title"/>
          </p:nvPr>
        </p:nvSpPr>
        <p:spPr/>
        <p:txBody>
          <a:bodyPr/>
          <a:lstStyle/>
          <a:p>
            <a:r>
              <a:rPr lang="en-US" dirty="0"/>
              <a:t>Other Space Events (Online)</a:t>
            </a:r>
          </a:p>
        </p:txBody>
      </p:sp>
      <p:sp>
        <p:nvSpPr>
          <p:cNvPr id="3" name="Content Placeholder 2">
            <a:extLst>
              <a:ext uri="{FF2B5EF4-FFF2-40B4-BE49-F238E27FC236}">
                <a16:creationId xmlns:a16="http://schemas.microsoft.com/office/drawing/2014/main" id="{229D3FAA-94E8-46DE-8226-E5431D424E0E}"/>
              </a:ext>
            </a:extLst>
          </p:cNvPr>
          <p:cNvSpPr>
            <a:spLocks noGrp="1"/>
          </p:cNvSpPr>
          <p:nvPr>
            <p:ph idx="1"/>
          </p:nvPr>
        </p:nvSpPr>
        <p:spPr/>
        <p:txBody>
          <a:bodyPr/>
          <a:lstStyle/>
          <a:p>
            <a:r>
              <a:rPr lang="en-US" dirty="0"/>
              <a:t>Sunday, July 12, 2020 – 3:30 PM – 6PM NSS of North Texas (in Dallas) Monthly meeting: July 2020 Meeting - Mars Exploration: Past, Present, &amp; Future</a:t>
            </a:r>
          </a:p>
          <a:p>
            <a:endParaRPr lang="en-US" dirty="0"/>
          </a:p>
          <a:p>
            <a:r>
              <a:rPr lang="en-US" dirty="0"/>
              <a:t>Tuesday, July 14, 2020 – 10PM - ONLINE: Live Deep Sky Tour from McDonald Observatory</a:t>
            </a:r>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7065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met C/2020 F3 Neowise Near Barcelona">
            <a:extLst>
              <a:ext uri="{FF2B5EF4-FFF2-40B4-BE49-F238E27FC236}">
                <a16:creationId xmlns:a16="http://schemas.microsoft.com/office/drawing/2014/main" id="{74B22D9F-353A-4007-A35D-054913E058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3" r="1636"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747FE-CEDC-4BB1-8177-0FACEDE4ECA7}"/>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a:solidFill>
                  <a:schemeClr val="tx1">
                    <a:lumMod val="85000"/>
                    <a:lumOff val="15000"/>
                  </a:schemeClr>
                </a:solidFill>
              </a:rPr>
              <a:t>Comet Neowise</a:t>
            </a:r>
          </a:p>
        </p:txBody>
      </p:sp>
      <p:cxnSp>
        <p:nvCxnSpPr>
          <p:cNvPr id="1029"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0"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4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a:extLst>
              <a:ext uri="{FF2B5EF4-FFF2-40B4-BE49-F238E27FC236}">
                <a16:creationId xmlns:a16="http://schemas.microsoft.com/office/drawing/2014/main" id="{66E111ED-65FC-489C-BF99-DA6F4FC6945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429" r="-2" b="-2"/>
          <a:stretch/>
        </p:blipFill>
        <p:spPr bwMode="auto">
          <a:xfrm>
            <a:off x="455039" y="-1"/>
            <a:ext cx="8688961"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8EB81-F5A1-4BDB-B400-3770734D5A4B}"/>
              </a:ext>
            </a:extLst>
          </p:cNvPr>
          <p:cNvSpPr>
            <a:spLocks noGrp="1"/>
          </p:cNvSpPr>
          <p:nvPr>
            <p:ph type="title"/>
          </p:nvPr>
        </p:nvSpPr>
        <p:spPr>
          <a:xfrm>
            <a:off x="777513" y="1152144"/>
            <a:ext cx="2965125" cy="3072393"/>
          </a:xfrm>
        </p:spPr>
        <p:txBody>
          <a:bodyPr vert="horz" lIns="91440" tIns="45720" rIns="91440" bIns="45720" rtlCol="0" anchor="b">
            <a:normAutofit/>
          </a:bodyPr>
          <a:lstStyle/>
          <a:p>
            <a:pPr defTabSz="914400"/>
            <a:r>
              <a:rPr lang="en-US" sz="4900" dirty="0">
                <a:solidFill>
                  <a:schemeClr val="bg1"/>
                </a:solidFill>
              </a:rPr>
              <a:t>From the ISS</a:t>
            </a:r>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505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omet NEOWISE Heads North, May Become Visible With the Naked Eye ...">
            <a:extLst>
              <a:ext uri="{FF2B5EF4-FFF2-40B4-BE49-F238E27FC236}">
                <a16:creationId xmlns:a16="http://schemas.microsoft.com/office/drawing/2014/main" id="{3CFB7413-851B-44A0-9008-9E90808F02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40" r="27760" b="2"/>
          <a:stretch/>
        </p:blipFill>
        <p:spPr bwMode="auto">
          <a:xfrm>
            <a:off x="4511330" y="-1"/>
            <a:ext cx="4632671" cy="29379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ormano Astronomical Observatory: Spacecrafts to Asteroids and ...">
            <a:extLst>
              <a:ext uri="{FF2B5EF4-FFF2-40B4-BE49-F238E27FC236}">
                <a16:creationId xmlns:a16="http://schemas.microsoft.com/office/drawing/2014/main" id="{0C2AA2CA-CEF8-40F4-8126-AC7D99F909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37" r="-1" b="8822"/>
          <a:stretch/>
        </p:blipFill>
        <p:spPr bwMode="auto">
          <a:xfrm>
            <a:off x="3152728" y="2937953"/>
            <a:ext cx="5991270" cy="3920047"/>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89485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573380"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71FE36-54F8-4217-B9FB-4131D0D9234C}"/>
              </a:ext>
            </a:extLst>
          </p:cNvPr>
          <p:cNvSpPr>
            <a:spLocks noGrp="1"/>
          </p:cNvSpPr>
          <p:nvPr>
            <p:ph type="title"/>
          </p:nvPr>
        </p:nvSpPr>
        <p:spPr>
          <a:xfrm>
            <a:off x="603504" y="365125"/>
            <a:ext cx="3949616" cy="1325563"/>
          </a:xfrm>
        </p:spPr>
        <p:txBody>
          <a:bodyPr>
            <a:normAutofit/>
          </a:bodyPr>
          <a:lstStyle/>
          <a:p>
            <a:r>
              <a:rPr lang="en-US" dirty="0"/>
              <a:t>Comet C/2020 F3 NEOWISE</a:t>
            </a:r>
          </a:p>
        </p:txBody>
      </p:sp>
      <p:sp>
        <p:nvSpPr>
          <p:cNvPr id="3" name="Content Placeholder 2">
            <a:extLst>
              <a:ext uri="{FF2B5EF4-FFF2-40B4-BE49-F238E27FC236}">
                <a16:creationId xmlns:a16="http://schemas.microsoft.com/office/drawing/2014/main" id="{282036D1-34CB-40AA-8A43-2DC77DCE1227}"/>
              </a:ext>
            </a:extLst>
          </p:cNvPr>
          <p:cNvSpPr>
            <a:spLocks noGrp="1"/>
          </p:cNvSpPr>
          <p:nvPr>
            <p:ph idx="1"/>
          </p:nvPr>
        </p:nvSpPr>
        <p:spPr>
          <a:xfrm>
            <a:off x="603504" y="2022601"/>
            <a:ext cx="2956124" cy="4154361"/>
          </a:xfrm>
        </p:spPr>
        <p:txBody>
          <a:bodyPr>
            <a:normAutofit/>
          </a:bodyPr>
          <a:lstStyle/>
          <a:p>
            <a:pPr marL="0" indent="0">
              <a:buNone/>
            </a:pPr>
            <a:r>
              <a:rPr lang="en-US" sz="1700"/>
              <a:t>Discovered March 27, 2020</a:t>
            </a:r>
          </a:p>
          <a:p>
            <a:pPr marL="0" indent="0">
              <a:buNone/>
            </a:pPr>
            <a:endParaRPr lang="en-US" sz="1700"/>
          </a:p>
          <a:p>
            <a:pPr marL="0" indent="0">
              <a:buNone/>
            </a:pPr>
            <a:r>
              <a:rPr lang="en-US" sz="1700"/>
              <a:t>Named after the probe that discovered it, called NEOWISE, for Near-Earth Object Wide-field Infrared Survey Explorer</a:t>
            </a:r>
          </a:p>
          <a:p>
            <a:pPr marL="0" indent="0">
              <a:buNone/>
            </a:pPr>
            <a:endParaRPr lang="en-US" sz="1700"/>
          </a:p>
          <a:p>
            <a:pPr marL="0" indent="0">
              <a:buNone/>
            </a:pPr>
            <a:r>
              <a:rPr lang="en-US" sz="1700"/>
              <a:t>The mission consists of a spacecraft in orbit around Earth that’s tasked with cataloging as many asteroids near Earth as possible — especially any that might be potentially hazardous to our planet.</a:t>
            </a:r>
          </a:p>
        </p:txBody>
      </p:sp>
    </p:spTree>
    <p:extLst>
      <p:ext uri="{BB962C8B-B14F-4D97-AF65-F5344CB8AC3E}">
        <p14:creationId xmlns:p14="http://schemas.microsoft.com/office/powerpoint/2010/main" val="319725008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meteor was caught on camera by a witness in a moving car">
            <a:extLst>
              <a:ext uri="{FF2B5EF4-FFF2-40B4-BE49-F238E27FC236}">
                <a16:creationId xmlns:a16="http://schemas.microsoft.com/office/drawing/2014/main" id="{D53AC015-AA0B-49FE-9276-17853E26E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46EE48-6CBB-4866-A0D1-E885397983F5}"/>
              </a:ext>
            </a:extLst>
          </p:cNvPr>
          <p:cNvSpPr txBox="1"/>
          <p:nvPr/>
        </p:nvSpPr>
        <p:spPr>
          <a:xfrm>
            <a:off x="3447875" y="6505047"/>
            <a:ext cx="3280096" cy="369332"/>
          </a:xfrm>
          <a:prstGeom prst="rect">
            <a:avLst/>
          </a:prstGeom>
          <a:noFill/>
        </p:spPr>
        <p:txBody>
          <a:bodyPr wrap="square" rtlCol="0">
            <a:spAutoFit/>
          </a:bodyPr>
          <a:lstStyle/>
          <a:p>
            <a:r>
              <a:rPr lang="en-US" dirty="0"/>
              <a:t>June 7, 2020 - Canada</a:t>
            </a:r>
          </a:p>
        </p:txBody>
      </p:sp>
    </p:spTree>
    <p:extLst>
      <p:ext uri="{BB962C8B-B14F-4D97-AF65-F5344CB8AC3E}">
        <p14:creationId xmlns:p14="http://schemas.microsoft.com/office/powerpoint/2010/main" val="364487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F40D3A-D3E9-42A4-B39B-B8AFE2CE4C8D}"/>
              </a:ext>
            </a:extLst>
          </p:cNvPr>
          <p:cNvSpPr txBox="1"/>
          <p:nvPr/>
        </p:nvSpPr>
        <p:spPr>
          <a:xfrm>
            <a:off x="570451" y="6560191"/>
            <a:ext cx="3263318" cy="369332"/>
          </a:xfrm>
          <a:prstGeom prst="rect">
            <a:avLst/>
          </a:prstGeom>
          <a:noFill/>
        </p:spPr>
        <p:txBody>
          <a:bodyPr wrap="square" rtlCol="0">
            <a:spAutoFit/>
          </a:bodyPr>
          <a:lstStyle/>
          <a:p>
            <a:r>
              <a:rPr lang="en-US" dirty="0">
                <a:solidFill>
                  <a:schemeClr val="bg1">
                    <a:lumMod val="95000"/>
                  </a:schemeClr>
                </a:solidFill>
              </a:rPr>
              <a:t>June 8, 2020</a:t>
            </a:r>
          </a:p>
        </p:txBody>
      </p:sp>
      <p:pic>
        <p:nvPicPr>
          <p:cNvPr id="5" name="Online Media 4" title="Amazing exploding bolide meteor over Kansas storms 6/19/20 0536UTC">
            <a:hlinkClick r:id="" action="ppaction://media"/>
            <a:extLst>
              <a:ext uri="{FF2B5EF4-FFF2-40B4-BE49-F238E27FC236}">
                <a16:creationId xmlns:a16="http://schemas.microsoft.com/office/drawing/2014/main" id="{333EF1A2-072B-4229-9A04-0E1D3BF464F5}"/>
              </a:ext>
            </a:extLst>
          </p:cNvPr>
          <p:cNvPicPr>
            <a:picLocks noRot="1" noChangeAspect="1"/>
          </p:cNvPicPr>
          <p:nvPr>
            <a:videoFile r:link="rId1"/>
          </p:nvPr>
        </p:nvPicPr>
        <p:blipFill>
          <a:blip r:embed="rId3"/>
          <a:stretch>
            <a:fillRect/>
          </a:stretch>
        </p:blipFill>
        <p:spPr>
          <a:xfrm>
            <a:off x="1865" y="545284"/>
            <a:ext cx="9142135" cy="5142451"/>
          </a:xfrm>
          <a:prstGeom prst="rect">
            <a:avLst/>
          </a:prstGeom>
        </p:spPr>
      </p:pic>
    </p:spTree>
    <p:extLst>
      <p:ext uri="{BB962C8B-B14F-4D97-AF65-F5344CB8AC3E}">
        <p14:creationId xmlns:p14="http://schemas.microsoft.com/office/powerpoint/2010/main" val="288742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E9D04A67-82AB-4B33-9A71-AB68649C8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1031846"/>
            <a:ext cx="9127222" cy="456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181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pload.wikimedia.org/wikipedia/commons/e/e1/Ful...">
            <a:extLst>
              <a:ext uri="{FF2B5EF4-FFF2-40B4-BE49-F238E27FC236}">
                <a16:creationId xmlns:a16="http://schemas.microsoft.com/office/drawing/2014/main" id="{0C2E506B-6265-42A2-B71E-16BC052CB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225" y="0"/>
            <a:ext cx="7216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69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395</Words>
  <Application>Microsoft Office PowerPoint</Application>
  <PresentationFormat>On-screen Show (4:3)</PresentationFormat>
  <Paragraphs>102</Paragraphs>
  <Slides>25</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NSS North Houston Space Society</vt:lpstr>
      <vt:lpstr>Agenda</vt:lpstr>
      <vt:lpstr>Comet Neowise</vt:lpstr>
      <vt:lpstr>From the ISS</vt:lpstr>
      <vt:lpstr>Comet C/2020 F3 NEOWISE</vt:lpstr>
      <vt:lpstr>PowerPoint Presentation</vt:lpstr>
      <vt:lpstr>PowerPoint Presentation</vt:lpstr>
      <vt:lpstr>PowerPoint Presentation</vt:lpstr>
      <vt:lpstr>PowerPoint Presentation</vt:lpstr>
      <vt:lpstr>Making Certain Decisions in Uncertain Times</vt:lpstr>
      <vt:lpstr>PowerPoint Presentation</vt:lpstr>
      <vt:lpstr>PowerPoint Presentation</vt:lpstr>
      <vt:lpstr>PowerPoint Presentation</vt:lpstr>
      <vt:lpstr>PowerPoint Presentation</vt:lpstr>
      <vt:lpstr>PowerPoint Presentation</vt:lpstr>
      <vt:lpstr>National Space Society Vision</vt:lpstr>
      <vt:lpstr>Do you share this vision?</vt:lpstr>
      <vt:lpstr>Join the NSS North Houston Space Society Mailing list</vt:lpstr>
      <vt:lpstr>Join the National Space Society</vt:lpstr>
      <vt:lpstr>Meeting IS being RECORDED</vt:lpstr>
      <vt:lpstr>How to use ZOOM -  Video &amp; Mute &amp; Chat</vt:lpstr>
      <vt:lpstr>Space News</vt:lpstr>
      <vt:lpstr>Q&amp;A</vt:lpstr>
      <vt:lpstr>Next Meeting: Saturday, August 1, 2020</vt:lpstr>
      <vt:lpstr>Other Space Events (Online)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NSS North Houston Space Society</dc:title>
  <dc:creator>nathan price</dc:creator>
  <cp:lastModifiedBy>nathan price</cp:lastModifiedBy>
  <cp:revision>3</cp:revision>
  <dcterms:created xsi:type="dcterms:W3CDTF">2020-07-11T16:07:43Z</dcterms:created>
  <dcterms:modified xsi:type="dcterms:W3CDTF">2020-07-11T16:32:48Z</dcterms:modified>
</cp:coreProperties>
</file>