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354" r:id="rId2"/>
    <p:sldId id="395" r:id="rId3"/>
    <p:sldId id="407" r:id="rId4"/>
    <p:sldId id="416" r:id="rId5"/>
    <p:sldId id="415" r:id="rId6"/>
    <p:sldId id="406" r:id="rId7"/>
    <p:sldId id="411" r:id="rId8"/>
    <p:sldId id="414" r:id="rId9"/>
    <p:sldId id="410" r:id="rId10"/>
    <p:sldId id="392" r:id="rId11"/>
    <p:sldId id="409" r:id="rId12"/>
    <p:sldId id="412" r:id="rId13"/>
    <p:sldId id="413" r:id="rId14"/>
    <p:sldId id="397" r:id="rId15"/>
    <p:sldId id="396" r:id="rId16"/>
    <p:sldId id="398" r:id="rId17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CFA"/>
    <a:srgbClr val="E2DEDB"/>
    <a:srgbClr val="E4DDD7"/>
    <a:srgbClr val="F3F2F0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3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765F-08B4-4DD4-86F4-EE5090E5A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AF5F2-9B45-4670-B602-9A077C9FB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9B4CF-B69E-4BE6-B36E-BFF62F51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A6414-2759-4B86-8AA7-607CD593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41DA6-7E55-43A0-A640-85D89E1A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8B5B-79EA-4679-87DA-3EBE2BF1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C0E6C-830A-43E6-98A8-013C0B393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E650D-C00F-4A48-A2AE-871175B3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38847-D9FA-4F00-A9F7-C39AF279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AF7C-F080-4D59-B9EB-EC671188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5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E3EBC-56F3-4451-89DF-2BC90733A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3D37C-EA79-4D5B-A590-B02866F89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BFD3-C2DC-4B37-B96C-E8A47CAC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BBCDD-18A3-4D5B-8538-18F38A7C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3763-B795-4DF9-9344-C905283E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5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FF51-E54D-4880-B845-FE3B849D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CF354-58EF-4FB2-B011-01599C7AA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F1AD3-2272-4F53-B191-9597DE0F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055A2-2DA7-431E-A133-DC294191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1AF72-8874-4EA6-AEAE-216C0C49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0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2E67-F84E-406F-B1CF-48E58445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A396A-2747-4EAC-807B-2F5C439C7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CF6E0-F811-4268-A2B3-06E668DE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4E454-97D9-4FD7-B6B9-102F8B14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0F831-025E-4AF6-9BBE-C580BD72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5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38B9-E687-482B-8306-9D10A727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413EF-2422-4902-902A-5D4DF69C5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70592-FB3E-46E6-8248-5CF946FA6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D8A46-98B2-4C6B-9B42-7E902FAC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C6D17-05FF-4E71-A900-DB21E970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D2D33-F996-454D-87EA-E56E90E3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0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86D6-964D-40D1-A709-BEC63196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3B5CC-50E2-4CFC-9B17-07DED7F86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23780-E6BC-4B0F-BFFD-B5C3B6C1D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FA075-8825-49A8-A41B-267F61AD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17C66-610C-4A1C-9B83-023A8D37B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126A0-3CF5-4021-A34D-FEEA7D8A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D8495-F3BD-41BC-8CD9-A2D69FE7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0E54A-0155-46E9-A5AB-7056E112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16FB-DC87-4C56-A22F-4E02A609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B55E2-C737-46EB-8866-7CC88D06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38673-E8ED-401A-AE45-90EC5F9F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5BC65-2CB9-4643-9BC3-D90FC847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72CD8-8934-41A3-A08D-4AC52750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FF633-5509-41C1-8131-B1F25E25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BBD10-78D2-4A9F-A0F3-0A4CB392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6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33638-F3C8-4862-8C5A-E4A14E61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95047-ACDF-4202-A981-727CE338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91343-A7EE-498F-A0CD-DE3E65A9A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24576-9EB4-48A8-9D2B-5F253CF2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9BA21-DF8D-48E0-BDB7-1DBA24E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B3A97-48AE-4340-BCB7-5634D58C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7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A227-56CB-46A4-AE7D-0FFFDC1E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010C6-B173-4C6F-83FD-6A4BFA4B5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C9098-0312-4050-90DC-8EF39C66E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9EC4C-3A06-423E-B227-13E29ABC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CE58D-63E6-4D1D-9F1D-978043B8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90135-D09B-4B9A-AC76-A146F865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8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9EB42A-388B-4B69-8D7D-0BC56C15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3BF58-9C5B-4DBC-8A4A-B5109B8D9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4E3CD-5BC4-4D0C-9EFC-07D677073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F080-22D5-42E0-B8AA-41D992DEED52}" type="datetimeFigureOut">
              <a:rPr lang="en-US" smtClean="0"/>
              <a:t>7/11/2020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AA0C8-9615-4F93-A212-15D766013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54D08-FF53-4423-9E2D-C15E493DB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38BE7-1515-4DEA-98A7-286AFE9A0C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6207361"/>
            <a:ext cx="2194560" cy="6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9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paceflightnow.com/launch-log/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A5BC06-B63B-4B12-8830-B6C42B636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25"/>
            <a:ext cx="9144000" cy="6025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D5B45C-D778-44EC-A441-0AB38F377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422" y="266686"/>
            <a:ext cx="8263156" cy="238760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NSS North Houston Space Society</a:t>
            </a:r>
            <a:br>
              <a:rPr lang="en-US" dirty="0">
                <a:solidFill>
                  <a:srgbClr val="FFC000"/>
                </a:solidFill>
              </a:rPr>
            </a:b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Space News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E9130A3-621D-43A3-B6CB-A1AB5834B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74632"/>
            <a:ext cx="6858000" cy="107063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July 11, 2020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E2E597C1-9564-4446-9ECA-19EE77BE194D}"/>
              </a:ext>
            </a:extLst>
          </p:cNvPr>
          <p:cNvSpPr txBox="1">
            <a:spLocks/>
          </p:cNvSpPr>
          <p:nvPr/>
        </p:nvSpPr>
        <p:spPr>
          <a:xfrm>
            <a:off x="3314001" y="6131066"/>
            <a:ext cx="2515998" cy="726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C000"/>
                </a:solidFill>
              </a:rPr>
              <a:t>Greg Stanley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E3F916-E299-446D-8FFF-0B662FEEA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996" y="6086367"/>
            <a:ext cx="2534004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48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BF5C50C0-53D0-46A1-8FBA-1D15BF3FC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40" b="12840"/>
          <a:stretch/>
        </p:blipFill>
        <p:spPr bwMode="auto">
          <a:xfrm>
            <a:off x="0" y="3017520"/>
            <a:ext cx="5618241" cy="374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013"/>
            <a:ext cx="7886700" cy="794548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Other space news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68875-331F-40D2-8164-1744875D3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665" y="3349782"/>
            <a:ext cx="3498335" cy="350821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34048F-B755-4101-B020-632EB03BFA68}"/>
              </a:ext>
            </a:extLst>
          </p:cNvPr>
          <p:cNvSpPr txBox="1">
            <a:spLocks/>
          </p:cNvSpPr>
          <p:nvPr/>
        </p:nvSpPr>
        <p:spPr>
          <a:xfrm>
            <a:off x="5993394" y="3114392"/>
            <a:ext cx="3150606" cy="4707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en-US" i="1" dirty="0">
                <a:solidFill>
                  <a:srgbClr val="FFC000"/>
                </a:solidFill>
              </a:rPr>
              <a:t>Space settlement takes more than rocket science!</a:t>
            </a:r>
          </a:p>
          <a:p>
            <a:endParaRPr lang="en-US" i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802186"/>
            <a:ext cx="7981951" cy="39996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SpaceX launched 3</a:t>
            </a:r>
            <a:r>
              <a:rPr lang="en-US" baseline="30000" dirty="0">
                <a:solidFill>
                  <a:srgbClr val="FFC000"/>
                </a:solidFill>
              </a:rPr>
              <a:t>rd</a:t>
            </a:r>
            <a:r>
              <a:rPr lang="en-US" dirty="0">
                <a:solidFill>
                  <a:srgbClr val="FFC000"/>
                </a:solidFill>
              </a:rPr>
              <a:t> of next-generation GPS satellites for U.S. Space Force, previously delayed due to COVID-19</a:t>
            </a:r>
          </a:p>
          <a:p>
            <a:r>
              <a:rPr lang="en-US" dirty="0">
                <a:solidFill>
                  <a:srgbClr val="FFC000"/>
                </a:solidFill>
              </a:rPr>
              <a:t>NASA announces “Lunar Loo Challenge”  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$35,000 prize for best lunar lander toilet design, closes Aug 17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Work in moon gravity and in orbit  </a:t>
            </a:r>
          </a:p>
          <a:p>
            <a:pPr lvl="1"/>
            <a:r>
              <a:rPr lang="en-US" i="1" dirty="0">
                <a:solidFill>
                  <a:srgbClr val="FFC000"/>
                </a:solidFill>
              </a:rPr>
              <a:t>(See TheVerge.com, or Google it)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44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012"/>
            <a:ext cx="7886700" cy="926779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Unimportant space news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F4F86-8A84-440C-A9EA-96E384084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221"/>
          <a:stretch/>
        </p:blipFill>
        <p:spPr>
          <a:xfrm>
            <a:off x="0" y="3840866"/>
            <a:ext cx="9144000" cy="30171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91792"/>
            <a:ext cx="5162551" cy="25372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NASA-developed perfume “</a:t>
            </a:r>
            <a:r>
              <a:rPr lang="en-US" dirty="0" err="1">
                <a:solidFill>
                  <a:srgbClr val="FFC000"/>
                </a:solidFill>
              </a:rPr>
              <a:t>Eau</a:t>
            </a:r>
            <a:r>
              <a:rPr lang="en-US" dirty="0">
                <a:solidFill>
                  <a:srgbClr val="FFC000"/>
                </a:solidFill>
              </a:rPr>
              <a:t> de Space” may now be marketed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Developed 10 years ago, used for training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Only experienced when re-entering spacecraft after a spacewalk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Smells like gunpowder or burned cookies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Over $300,000 raised via Kickstarter</a:t>
            </a:r>
          </a:p>
          <a:p>
            <a:pPr marL="342900" lvl="1" indent="0"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284916-43CD-4170-ACF4-5F65BB89A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557030"/>
            <a:ext cx="3657600" cy="279487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3F2F7F-5EB8-49ED-9C39-186C6CEE391F}"/>
              </a:ext>
            </a:extLst>
          </p:cNvPr>
          <p:cNvSpPr txBox="1">
            <a:spLocks/>
          </p:cNvSpPr>
          <p:nvPr/>
        </p:nvSpPr>
        <p:spPr>
          <a:xfrm>
            <a:off x="457199" y="3506098"/>
            <a:ext cx="7981951" cy="1383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Birthday party for founder of Firefly Aerospace (Austin), Max Polyakov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C000"/>
                </a:solidFill>
              </a:rPr>
              <a:t>A technical discussion arose about the optimal way to light 43 candles on the birthday cake …</a:t>
            </a:r>
          </a:p>
        </p:txBody>
      </p:sp>
    </p:spTree>
    <p:extLst>
      <p:ext uri="{BB962C8B-B14F-4D97-AF65-F5344CB8AC3E}">
        <p14:creationId xmlns:p14="http://schemas.microsoft.com/office/powerpoint/2010/main" val="324585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620CF2D6-FE43-4D98-8829-6CFFCE015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1325"/>
            <a:ext cx="9144000" cy="51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012"/>
            <a:ext cx="7886700" cy="926779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Unimportant space news,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073791"/>
            <a:ext cx="7981951" cy="1153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Firefly Aerospace finds a new use for their rocket engine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6D36FB-F000-4534-A41E-B1964CD636F1}"/>
              </a:ext>
            </a:extLst>
          </p:cNvPr>
          <p:cNvSpPr/>
          <p:nvPr/>
        </p:nvSpPr>
        <p:spPr>
          <a:xfrm>
            <a:off x="-1" y="6493810"/>
            <a:ext cx="3862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Image: Firefly Aerospace – video at space.com</a:t>
            </a:r>
          </a:p>
        </p:txBody>
      </p:sp>
    </p:spTree>
    <p:extLst>
      <p:ext uri="{BB962C8B-B14F-4D97-AF65-F5344CB8AC3E}">
        <p14:creationId xmlns:p14="http://schemas.microsoft.com/office/powerpoint/2010/main" val="789833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7B881B-2E4D-421A-8118-8BDDACB02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1233"/>
            <a:ext cx="9144000" cy="45967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012"/>
            <a:ext cx="7886700" cy="926779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Unimportant space news,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07" y="1073791"/>
            <a:ext cx="8289420" cy="1153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Rocket science &amp; engineering isn’t the solution for everything …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Define “optimum” carefully when dealing with scientists and engineers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6D36FB-F000-4534-A41E-B1964CD636F1}"/>
              </a:ext>
            </a:extLst>
          </p:cNvPr>
          <p:cNvSpPr/>
          <p:nvPr/>
        </p:nvSpPr>
        <p:spPr>
          <a:xfrm>
            <a:off x="-1" y="6493810"/>
            <a:ext cx="44267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Image: Firefly Aerospace – video at space.com</a:t>
            </a:r>
          </a:p>
        </p:txBody>
      </p:sp>
    </p:spTree>
    <p:extLst>
      <p:ext uri="{BB962C8B-B14F-4D97-AF65-F5344CB8AC3E}">
        <p14:creationId xmlns:p14="http://schemas.microsoft.com/office/powerpoint/2010/main" val="3373966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How many launches since the last meeting?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14E15-F09A-4120-8149-E94B6B80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893" y="2671657"/>
            <a:ext cx="1524213" cy="15146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41DE8-4ABB-42BF-9AE8-BA7524CB1A25}"/>
              </a:ext>
            </a:extLst>
          </p:cNvPr>
          <p:cNvSpPr txBox="1"/>
          <p:nvPr/>
        </p:nvSpPr>
        <p:spPr>
          <a:xfrm>
            <a:off x="3296872" y="6409297"/>
            <a:ext cx="2550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C000"/>
                </a:solidFill>
              </a:rPr>
              <a:t>Yes, this includes failed launches</a:t>
            </a:r>
          </a:p>
        </p:txBody>
      </p:sp>
    </p:spTree>
    <p:extLst>
      <p:ext uri="{BB962C8B-B14F-4D97-AF65-F5344CB8AC3E}">
        <p14:creationId xmlns:p14="http://schemas.microsoft.com/office/powerpoint/2010/main" val="2659406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7857"/>
            <a:ext cx="7886700" cy="947042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Launches Since Last Meeting (June 6, 2020)</a:t>
            </a:r>
            <a:br>
              <a:rPr lang="en-US" dirty="0">
                <a:solidFill>
                  <a:srgbClr val="FFC000"/>
                </a:solidFill>
              </a:rPr>
            </a:b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80217"/>
            <a:ext cx="7886700" cy="5879506"/>
          </a:xfrm>
        </p:spPr>
        <p:txBody>
          <a:bodyPr>
            <a:normAutofit/>
          </a:bodyPr>
          <a:lstStyle/>
          <a:p>
            <a:r>
              <a:rPr lang="en-US" strike="sngStrike" dirty="0">
                <a:solidFill>
                  <a:srgbClr val="FFC000"/>
                </a:solidFill>
              </a:rPr>
              <a:t>July 11 – Falcon 9 – MAYBE – 10</a:t>
            </a:r>
            <a:r>
              <a:rPr lang="en-US" strike="sngStrike" baseline="30000" dirty="0">
                <a:solidFill>
                  <a:srgbClr val="FFC000"/>
                </a:solidFill>
              </a:rPr>
              <a:t>th</a:t>
            </a:r>
            <a:r>
              <a:rPr lang="en-US" strike="sngStrike" dirty="0">
                <a:solidFill>
                  <a:srgbClr val="FFC000"/>
                </a:solidFill>
              </a:rPr>
              <a:t> batch (57) </a:t>
            </a:r>
            <a:r>
              <a:rPr lang="en-US" strike="sngStrike" dirty="0" err="1">
                <a:solidFill>
                  <a:srgbClr val="FFC000"/>
                </a:solidFill>
              </a:rPr>
              <a:t>Starlink</a:t>
            </a:r>
            <a:r>
              <a:rPr lang="en-US" strike="sngStrike" dirty="0">
                <a:solidFill>
                  <a:srgbClr val="FFC000"/>
                </a:solidFill>
              </a:rPr>
              <a:t> satellites, 2 </a:t>
            </a:r>
            <a:r>
              <a:rPr lang="en-US" strike="sngStrike" dirty="0" err="1">
                <a:solidFill>
                  <a:srgbClr val="FFC000"/>
                </a:solidFill>
              </a:rPr>
              <a:t>BlackSky</a:t>
            </a:r>
            <a:r>
              <a:rPr lang="en-US" strike="sngStrike" dirty="0">
                <a:solidFill>
                  <a:srgbClr val="FFC000"/>
                </a:solidFill>
              </a:rPr>
              <a:t> earth-imaging satellites *</a:t>
            </a:r>
          </a:p>
          <a:p>
            <a:r>
              <a:rPr lang="en-US" dirty="0">
                <a:solidFill>
                  <a:srgbClr val="FFC000"/>
                </a:solidFill>
              </a:rPr>
              <a:t>July 10– KZ-11 (new Chinese rocket)– FAIL *</a:t>
            </a:r>
          </a:p>
          <a:p>
            <a:pPr marL="342900" lvl="1" indent="0">
              <a:buNone/>
            </a:pPr>
            <a:r>
              <a:rPr lang="en-US" i="1" dirty="0">
                <a:solidFill>
                  <a:srgbClr val="FFC000"/>
                </a:solidFill>
              </a:rPr>
              <a:t>(could send 3300 pounds to LEO or 220 pounds to Medium Earth Orbit)</a:t>
            </a:r>
          </a:p>
          <a:p>
            <a:r>
              <a:rPr lang="en-US" dirty="0">
                <a:solidFill>
                  <a:srgbClr val="FFC000"/>
                </a:solidFill>
              </a:rPr>
              <a:t>July 9 – Long March 3D – APSTAR-6D communications satellite to GEO</a:t>
            </a:r>
          </a:p>
          <a:p>
            <a:r>
              <a:rPr lang="en-US" dirty="0">
                <a:solidFill>
                  <a:srgbClr val="FFC000"/>
                </a:solidFill>
              </a:rPr>
              <a:t>July 4 – Electron (Rocket Lab, NZ) – (7 CubeSats) FAIL (second stage) *</a:t>
            </a:r>
          </a:p>
          <a:p>
            <a:r>
              <a:rPr lang="en-US" dirty="0">
                <a:solidFill>
                  <a:srgbClr val="FFC000"/>
                </a:solidFill>
              </a:rPr>
              <a:t>June 30 – Falcon 9– 3</a:t>
            </a:r>
            <a:r>
              <a:rPr lang="en-US" baseline="30000" dirty="0">
                <a:solidFill>
                  <a:srgbClr val="FFC000"/>
                </a:solidFill>
              </a:rPr>
              <a:t>rd</a:t>
            </a:r>
            <a:r>
              <a:rPr lang="en-US" dirty="0">
                <a:solidFill>
                  <a:srgbClr val="FFC000"/>
                </a:solidFill>
              </a:rPr>
              <a:t> of new generation GPS satellites *</a:t>
            </a:r>
          </a:p>
          <a:p>
            <a:r>
              <a:rPr lang="en-US" dirty="0">
                <a:solidFill>
                  <a:srgbClr val="FFC000"/>
                </a:solidFill>
              </a:rPr>
              <a:t>June 22 – Long March 3B – Nav satellite (GEO - geostationary orbit) *</a:t>
            </a:r>
          </a:p>
          <a:p>
            <a:r>
              <a:rPr lang="en-US" dirty="0">
                <a:solidFill>
                  <a:srgbClr val="FFC000"/>
                </a:solidFill>
              </a:rPr>
              <a:t>June 17 – Long March 2D – Earth observation satellite, others </a:t>
            </a:r>
          </a:p>
          <a:p>
            <a:r>
              <a:rPr lang="en-US" dirty="0">
                <a:solidFill>
                  <a:srgbClr val="FFC000"/>
                </a:solidFill>
              </a:rPr>
              <a:t>June 13 – Falcon 9 – 9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batch, (58) </a:t>
            </a:r>
            <a:r>
              <a:rPr lang="en-US" dirty="0" err="1">
                <a:solidFill>
                  <a:srgbClr val="FFC000"/>
                </a:solidFill>
              </a:rPr>
              <a:t>Starlink</a:t>
            </a:r>
            <a:r>
              <a:rPr lang="en-US" dirty="0">
                <a:solidFill>
                  <a:srgbClr val="FFC000"/>
                </a:solidFill>
              </a:rPr>
              <a:t> satellites, also 3 </a:t>
            </a:r>
            <a:r>
              <a:rPr lang="en-US" dirty="0" err="1">
                <a:solidFill>
                  <a:srgbClr val="FFC000"/>
                </a:solidFill>
              </a:rPr>
              <a:t>SkySat</a:t>
            </a:r>
            <a:r>
              <a:rPr lang="en-US" dirty="0">
                <a:solidFill>
                  <a:srgbClr val="FFC000"/>
                </a:solidFill>
              </a:rPr>
              <a:t> earth-imaging satellites *</a:t>
            </a:r>
          </a:p>
          <a:p>
            <a:r>
              <a:rPr lang="en-US" dirty="0">
                <a:solidFill>
                  <a:srgbClr val="FFC000"/>
                </a:solidFill>
              </a:rPr>
              <a:t>June 13 – Electron (Rocket Lab, NZ) – US spy satellite, CubeSats for Boston University, NASA, Australia *</a:t>
            </a:r>
          </a:p>
          <a:p>
            <a:r>
              <a:rPr lang="en-US" dirty="0">
                <a:solidFill>
                  <a:srgbClr val="FFC000"/>
                </a:solidFill>
              </a:rPr>
              <a:t>June 10 – Long March 2C – ocean observation satellite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           * </a:t>
            </a:r>
            <a:r>
              <a:rPr lang="en-US" sz="1600" dirty="0">
                <a:solidFill>
                  <a:srgbClr val="FFC000"/>
                </a:solidFill>
              </a:rPr>
              <a:t>Launches previously delayed, many due to COVID-19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F4CFCE-4F94-45FC-A736-9B5493A6B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95" y="970405"/>
            <a:ext cx="456933" cy="2909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A2A99B-F5C6-4824-AD6E-3D335D76C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31" y="1606893"/>
            <a:ext cx="415497" cy="2769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A4CF87-4386-41C0-8CE8-5C45C7FA6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27" y="2293785"/>
            <a:ext cx="436401" cy="2909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0A23FC-A1C1-4CC9-B3E5-3B96B1A67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17" y="4301404"/>
            <a:ext cx="453611" cy="2888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3F5916-38EC-4FA8-B399-F1066E54E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2" y="3074285"/>
            <a:ext cx="442746" cy="2819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D149E6-3ECC-4E90-BAA7-11F02B56C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30" y="3488444"/>
            <a:ext cx="415498" cy="276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48DD3F1-DAB0-4ED9-8B12-D9B60FCB4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30" y="3909199"/>
            <a:ext cx="415498" cy="276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9A9FD4-9500-4B42-8F4C-33CA2F904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38" y="4939400"/>
            <a:ext cx="476490" cy="2382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7E08600-7EFB-4FDB-9890-78F079243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95" y="2720540"/>
            <a:ext cx="456933" cy="2284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318217-509D-4321-8C9F-9DD2D9E12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30" y="5617336"/>
            <a:ext cx="415498" cy="276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23D28F-D9B0-4D4D-A03D-35F0AF1AE6C8}"/>
              </a:ext>
            </a:extLst>
          </p:cNvPr>
          <p:cNvSpPr/>
          <p:nvPr/>
        </p:nvSpPr>
        <p:spPr>
          <a:xfrm>
            <a:off x="483371" y="6482724"/>
            <a:ext cx="26420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u="sng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https://spaceflightnow.com/launch-log/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3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D01A993D-3EF3-4701-9F7E-8BB547C2F7CC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9" b="28208"/>
          <a:stretch/>
        </p:blipFill>
        <p:spPr bwMode="auto">
          <a:xfrm>
            <a:off x="0" y="4561077"/>
            <a:ext cx="445584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Featured Speaker: 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 err="1">
                <a:solidFill>
                  <a:srgbClr val="FFC000"/>
                </a:solidFill>
              </a:rPr>
              <a:t>Yumna</a:t>
            </a:r>
            <a:r>
              <a:rPr lang="en-US" dirty="0">
                <a:solidFill>
                  <a:srgbClr val="FFC000"/>
                </a:solidFill>
              </a:rPr>
              <a:t> Majeed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116" y="1828628"/>
            <a:ext cx="4900001" cy="26498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Student of Medical Lab Technology at </a:t>
            </a:r>
            <a:r>
              <a:rPr lang="en-US" dirty="0" err="1">
                <a:solidFill>
                  <a:srgbClr val="FFC000"/>
                </a:solidFill>
              </a:rPr>
              <a:t>Allama</a:t>
            </a:r>
            <a:r>
              <a:rPr lang="en-US" dirty="0">
                <a:solidFill>
                  <a:srgbClr val="FFC000"/>
                </a:solidFill>
              </a:rPr>
              <a:t> Iqbal Medical College</a:t>
            </a:r>
          </a:p>
          <a:p>
            <a:r>
              <a:rPr lang="en-US" dirty="0">
                <a:solidFill>
                  <a:srgbClr val="FFC000"/>
                </a:solidFill>
              </a:rPr>
              <a:t>Aspiring astronaut</a:t>
            </a:r>
          </a:p>
          <a:p>
            <a:r>
              <a:rPr lang="en-US" dirty="0">
                <a:solidFill>
                  <a:srgbClr val="FFC000"/>
                </a:solidFill>
              </a:rPr>
              <a:t>Promoting astronomy and space technology in Pakistan since 2016</a:t>
            </a:r>
          </a:p>
          <a:p>
            <a:r>
              <a:rPr lang="en-US" dirty="0">
                <a:solidFill>
                  <a:srgbClr val="FFC000"/>
                </a:solidFill>
              </a:rPr>
              <a:t>Founded “Exploration”, a space education based social enterprise in Pakistan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DEAB86-07E5-4238-8882-CE90885CC0FC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r="24515"/>
          <a:stretch/>
        </p:blipFill>
        <p:spPr bwMode="auto">
          <a:xfrm>
            <a:off x="5029200" y="-12089"/>
            <a:ext cx="4114800" cy="368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AC22D7-CBB8-4A80-B219-B9C16F1C31CD}"/>
              </a:ext>
            </a:extLst>
          </p:cNvPr>
          <p:cNvSpPr txBox="1">
            <a:spLocks/>
          </p:cNvSpPr>
          <p:nvPr/>
        </p:nvSpPr>
        <p:spPr>
          <a:xfrm>
            <a:off x="369116" y="4410441"/>
            <a:ext cx="8774884" cy="6194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rgbClr val="FFC000"/>
                </a:solidFill>
              </a:rPr>
              <a:t>“As a school kid I was told space has no scope in Pakistan.  So I decided to create it.” 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7B1EC8-B9F4-401E-A279-767010DDD4C0}"/>
              </a:ext>
            </a:extLst>
          </p:cNvPr>
          <p:cNvSpPr txBox="1">
            <a:spLocks/>
          </p:cNvSpPr>
          <p:nvPr/>
        </p:nvSpPr>
        <p:spPr>
          <a:xfrm>
            <a:off x="1757144" y="5126452"/>
            <a:ext cx="2460230" cy="519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TOPIC: 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35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EDB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CB3C0AB-1145-4D75-AA22-CFBA1EE7F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" y="1712913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284" y="70110"/>
            <a:ext cx="7886700" cy="718607"/>
          </a:xfrm>
        </p:spPr>
        <p:txBody>
          <a:bodyPr>
            <a:normAutofit/>
          </a:bodyPr>
          <a:lstStyle/>
          <a:p>
            <a:r>
              <a:rPr lang="en-US" dirty="0"/>
              <a:t>NASA Mars 2020 Perseverance rover delayed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D8A43B-A4C8-4836-95D2-95C4B8250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723006"/>
            <a:ext cx="8078599" cy="3441588"/>
          </a:xfrm>
        </p:spPr>
        <p:txBody>
          <a:bodyPr>
            <a:normAutofit/>
          </a:bodyPr>
          <a:lstStyle/>
          <a:p>
            <a:r>
              <a:rPr lang="en-US" dirty="0"/>
              <a:t>Delayed until at least July 30 due to liquid O</a:t>
            </a:r>
            <a:r>
              <a:rPr lang="en-US" baseline="-25000" dirty="0"/>
              <a:t>2</a:t>
            </a:r>
            <a:r>
              <a:rPr lang="en-US" dirty="0"/>
              <a:t> level sensing problems</a:t>
            </a:r>
          </a:p>
          <a:p>
            <a:r>
              <a:rPr lang="en-US" dirty="0"/>
              <a:t>Launch windows: planets align best every 26 months</a:t>
            </a:r>
          </a:p>
          <a:p>
            <a:r>
              <a:rPr lang="en-US" dirty="0"/>
              <a:t>If delayed past summer, will have to wait until Autumn, 2022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1BF685-981E-4ED4-8347-00584CACBEAC}"/>
              </a:ext>
            </a:extLst>
          </p:cNvPr>
          <p:cNvSpPr txBox="1">
            <a:spLocks/>
          </p:cNvSpPr>
          <p:nvPr/>
        </p:nvSpPr>
        <p:spPr>
          <a:xfrm>
            <a:off x="3261455" y="4852557"/>
            <a:ext cx="2736034" cy="6370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Rover before encapsulation</a:t>
            </a:r>
          </a:p>
          <a:p>
            <a:pPr marL="0" indent="0">
              <a:buNone/>
            </a:pPr>
            <a:r>
              <a:rPr lang="en-US" sz="1800" dirty="0"/>
              <a:t> in Atlas V fairing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3EA32C-9458-4181-85D6-A5AD9AC69961}"/>
              </a:ext>
            </a:extLst>
          </p:cNvPr>
          <p:cNvSpPr/>
          <p:nvPr/>
        </p:nvSpPr>
        <p:spPr>
          <a:xfrm>
            <a:off x="425513" y="6581001"/>
            <a:ext cx="2537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 Light" panose="020F0302020204030204"/>
                <a:ea typeface="+mj-ea"/>
                <a:cs typeface="+mj-cs"/>
              </a:rPr>
              <a:t>Credit:  NASA/Christian </a:t>
            </a:r>
            <a:r>
              <a:rPr lang="en-US" sz="1200" dirty="0" err="1">
                <a:latin typeface="Calibri Light" panose="020F0302020204030204"/>
                <a:ea typeface="+mj-ea"/>
                <a:cs typeface="+mj-cs"/>
              </a:rPr>
              <a:t>Mangano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B5E0533-DC74-444E-9CC6-3F9C06BC8704}"/>
              </a:ext>
            </a:extLst>
          </p:cNvPr>
          <p:cNvSpPr txBox="1">
            <a:spLocks/>
          </p:cNvSpPr>
          <p:nvPr/>
        </p:nvSpPr>
        <p:spPr>
          <a:xfrm>
            <a:off x="3375057" y="3193653"/>
            <a:ext cx="2736033" cy="13717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Ancient life search</a:t>
            </a:r>
          </a:p>
          <a:p>
            <a:r>
              <a:rPr lang="en-US" dirty="0"/>
              <a:t>Sample return (2031)</a:t>
            </a:r>
          </a:p>
          <a:p>
            <a:r>
              <a:rPr lang="en-US" dirty="0"/>
              <a:t>Weather, monitoring</a:t>
            </a:r>
          </a:p>
          <a:p>
            <a:r>
              <a:rPr lang="en-US" dirty="0"/>
              <a:t>Test O</a:t>
            </a:r>
            <a:r>
              <a:rPr lang="en-US" baseline="-25000" dirty="0"/>
              <a:t>2</a:t>
            </a:r>
            <a:r>
              <a:rPr lang="en-US" dirty="0"/>
              <a:t> generation</a:t>
            </a:r>
          </a:p>
          <a:p>
            <a:r>
              <a:rPr lang="en-US" dirty="0"/>
              <a:t>Helicopter on Mars!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651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7CF40-8FBC-4B84-985A-825C2271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41BB3-3C01-44DF-B104-23859DB54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5608"/>
            <a:ext cx="9144000" cy="5142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62" y="23048"/>
            <a:ext cx="8673672" cy="11804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Perseverance Mars rover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35321-0CA3-4474-B2DB-EC0EDB42800D}"/>
              </a:ext>
            </a:extLst>
          </p:cNvPr>
          <p:cNvSpPr/>
          <p:nvPr/>
        </p:nvSpPr>
        <p:spPr>
          <a:xfrm>
            <a:off x="168318" y="6430978"/>
            <a:ext cx="23952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Image: NASA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7C0D2D5-93C6-4D6B-B3B6-E91E916E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062" y="1084198"/>
            <a:ext cx="7981951" cy="913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Landing after a 314 million mile trip, Feb 18, 2021 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pPr lvl="1"/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95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7CF40-8FBC-4B84-985A-825C2271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E5458D-71C0-4598-999B-6C00D4666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5080"/>
            <a:ext cx="9144000" cy="5142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62" y="23048"/>
            <a:ext cx="8673672" cy="11804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Perseverance Mars rover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35321-0CA3-4474-B2DB-EC0EDB42800D}"/>
              </a:ext>
            </a:extLst>
          </p:cNvPr>
          <p:cNvSpPr/>
          <p:nvPr/>
        </p:nvSpPr>
        <p:spPr>
          <a:xfrm>
            <a:off x="168318" y="6430978"/>
            <a:ext cx="23952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Image: NASA</a:t>
            </a:r>
          </a:p>
        </p:txBody>
      </p:sp>
    </p:spTree>
    <p:extLst>
      <p:ext uri="{BB962C8B-B14F-4D97-AF65-F5344CB8AC3E}">
        <p14:creationId xmlns:p14="http://schemas.microsoft.com/office/powerpoint/2010/main" val="225153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7CF40-8FBC-4B84-985A-825C2271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B5A67-FD1C-4649-950E-011AA1207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0907"/>
            <a:ext cx="9144000" cy="53440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62" y="23048"/>
            <a:ext cx="8673672" cy="11804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Helicopter on Mars:  Ingenuity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35321-0CA3-4474-B2DB-EC0EDB42800D}"/>
              </a:ext>
            </a:extLst>
          </p:cNvPr>
          <p:cNvSpPr/>
          <p:nvPr/>
        </p:nvSpPr>
        <p:spPr>
          <a:xfrm>
            <a:off x="168318" y="6430978"/>
            <a:ext cx="23952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Image: Space.com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987" y="966586"/>
            <a:ext cx="8332888" cy="1386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4 </a:t>
            </a:r>
            <a:r>
              <a:rPr lang="en-US" dirty="0" err="1">
                <a:solidFill>
                  <a:srgbClr val="FFC000"/>
                </a:solidFill>
              </a:rPr>
              <a:t>lbs</a:t>
            </a:r>
            <a:r>
              <a:rPr lang="en-US" dirty="0">
                <a:solidFill>
                  <a:srgbClr val="FFC000"/>
                </a:solidFill>
              </a:rPr>
              <a:t>, 30 day design life, solar cell powered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BB5DCF-F004-48F2-A348-A1B5A6640910}"/>
              </a:ext>
            </a:extLst>
          </p:cNvPr>
          <p:cNvSpPr/>
          <p:nvPr/>
        </p:nvSpPr>
        <p:spPr>
          <a:xfrm>
            <a:off x="5166184" y="5677523"/>
            <a:ext cx="23952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Ingenuity helicopter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40B628-573A-4D54-948B-B977C85625D0}"/>
              </a:ext>
            </a:extLst>
          </p:cNvPr>
          <p:cNvSpPr/>
          <p:nvPr/>
        </p:nvSpPr>
        <p:spPr>
          <a:xfrm>
            <a:off x="168318" y="2336098"/>
            <a:ext cx="18143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Perseverance Rover</a:t>
            </a:r>
          </a:p>
        </p:txBody>
      </p:sp>
    </p:spTree>
    <p:extLst>
      <p:ext uri="{BB962C8B-B14F-4D97-AF65-F5344CB8AC3E}">
        <p14:creationId xmlns:p14="http://schemas.microsoft.com/office/powerpoint/2010/main" val="2279443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FE5A81D-743D-41DC-B47A-2BE0FBB4551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-460" t="-1722" r="27257" b="1722"/>
          <a:stretch/>
        </p:blipFill>
        <p:spPr>
          <a:xfrm>
            <a:off x="-100584" y="1011080"/>
            <a:ext cx="9317736" cy="5846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A85DCB-95C8-4B99-BD62-5CC875301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55" y="0"/>
            <a:ext cx="3250492" cy="30960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FBE7FD-E959-4089-BC85-FA7676B3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044" y="92690"/>
            <a:ext cx="5243644" cy="9183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Another SpaceX </a:t>
            </a:r>
            <a:r>
              <a:rPr lang="en-US" dirty="0" err="1">
                <a:solidFill>
                  <a:srgbClr val="FFC000"/>
                </a:solidFill>
              </a:rPr>
              <a:t>Starlink</a:t>
            </a:r>
            <a:r>
              <a:rPr lang="en-US" dirty="0">
                <a:solidFill>
                  <a:srgbClr val="FFC000"/>
                </a:solidFill>
              </a:rPr>
              <a:t> launch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3678FE-75C5-4F02-8393-EC458B5BD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90044" cy="20243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7EBAEC4-8220-4B2F-83A0-561B5360B175}"/>
              </a:ext>
            </a:extLst>
          </p:cNvPr>
          <p:cNvSpPr/>
          <p:nvPr/>
        </p:nvSpPr>
        <p:spPr>
          <a:xfrm>
            <a:off x="7760530" y="6505374"/>
            <a:ext cx="13417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Credit:  SpaceX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CDA0A46-E11A-49A2-A752-1C59A27E5AA5}"/>
              </a:ext>
            </a:extLst>
          </p:cNvPr>
          <p:cNvSpPr txBox="1">
            <a:spLocks/>
          </p:cNvSpPr>
          <p:nvPr/>
        </p:nvSpPr>
        <p:spPr>
          <a:xfrm>
            <a:off x="41755" y="6505374"/>
            <a:ext cx="4968198" cy="276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FFC000"/>
                </a:solidFill>
              </a:rPr>
              <a:t>In the SpaceX spirit of reusability, this picture was re-used from last month</a:t>
            </a:r>
          </a:p>
          <a:p>
            <a:pPr marL="0" indent="0">
              <a:buNone/>
            </a:pP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3469105-4FA3-4B08-B13D-C3EFB0F67790}"/>
              </a:ext>
            </a:extLst>
          </p:cNvPr>
          <p:cNvSpPr txBox="1">
            <a:spLocks/>
          </p:cNvSpPr>
          <p:nvPr/>
        </p:nvSpPr>
        <p:spPr>
          <a:xfrm>
            <a:off x="6417578" y="3098873"/>
            <a:ext cx="2785669" cy="915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12,000+ satellites goal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Currently: 540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2AB53FB-1154-4259-A60E-7CA91E8B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22160"/>
            <a:ext cx="3028426" cy="409341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9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launch of </a:t>
            </a:r>
            <a:r>
              <a:rPr lang="en-US" dirty="0" err="1">
                <a:solidFill>
                  <a:srgbClr val="FFC000"/>
                </a:solidFill>
              </a:rPr>
              <a:t>Starlink</a:t>
            </a:r>
            <a:r>
              <a:rPr lang="en-US" dirty="0">
                <a:solidFill>
                  <a:srgbClr val="FFC000"/>
                </a:solidFill>
              </a:rPr>
              <a:t> satellites for internet service (58 this time)</a:t>
            </a:r>
          </a:p>
          <a:p>
            <a:r>
              <a:rPr lang="en-US" dirty="0">
                <a:solidFill>
                  <a:srgbClr val="FFC000"/>
                </a:solidFill>
              </a:rPr>
              <a:t>Also included 3 </a:t>
            </a:r>
            <a:r>
              <a:rPr lang="en-US" dirty="0" err="1">
                <a:solidFill>
                  <a:srgbClr val="FFC000"/>
                </a:solidFill>
              </a:rPr>
              <a:t>SkySat</a:t>
            </a:r>
            <a:r>
              <a:rPr lang="en-US" dirty="0">
                <a:solidFill>
                  <a:srgbClr val="FFC000"/>
                </a:solidFill>
              </a:rPr>
              <a:t> Earth-imaging satellites</a:t>
            </a:r>
          </a:p>
          <a:p>
            <a:pPr marL="342900" lvl="1" indent="0">
              <a:buNone/>
            </a:pPr>
            <a:r>
              <a:rPr lang="en-US" dirty="0">
                <a:solidFill>
                  <a:srgbClr val="FFC000"/>
                </a:solidFill>
              </a:rPr>
              <a:t>(first ride share, but there will be more)</a:t>
            </a:r>
          </a:p>
          <a:p>
            <a:r>
              <a:rPr lang="en-US" dirty="0">
                <a:solidFill>
                  <a:srgbClr val="FFC000"/>
                </a:solidFill>
              </a:rPr>
              <a:t>Sign up for beta testing announcements  at the </a:t>
            </a:r>
            <a:r>
              <a:rPr lang="en-US" dirty="0" err="1">
                <a:solidFill>
                  <a:srgbClr val="FFC000"/>
                </a:solidFill>
              </a:rPr>
              <a:t>Starlink</a:t>
            </a:r>
            <a:r>
              <a:rPr lang="en-US" dirty="0">
                <a:solidFill>
                  <a:srgbClr val="FFC000"/>
                </a:solidFill>
              </a:rPr>
              <a:t> web site</a:t>
            </a:r>
          </a:p>
          <a:p>
            <a:pPr marL="0" indent="0">
              <a:buNone/>
            </a:pP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71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013"/>
            <a:ext cx="7886700" cy="794548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Space business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802186"/>
            <a:ext cx="7981951" cy="39996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Bankrupt </a:t>
            </a:r>
            <a:r>
              <a:rPr lang="en-US" dirty="0" err="1">
                <a:solidFill>
                  <a:srgbClr val="FFC000"/>
                </a:solidFill>
              </a:rPr>
              <a:t>OneWeb</a:t>
            </a:r>
            <a:r>
              <a:rPr lang="en-US" dirty="0">
                <a:solidFill>
                  <a:srgbClr val="FFC000"/>
                </a:solidFill>
              </a:rPr>
              <a:t> being recapitalized with $1 billion from British government and Indian telecom company Bharti Global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 Pending approval from U.S. bankruptcy court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Had already launched 74 of planned 650 satellites for internet service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Higher altitude than </a:t>
            </a:r>
            <a:r>
              <a:rPr lang="en-US" dirty="0" err="1">
                <a:solidFill>
                  <a:srgbClr val="FFC000"/>
                </a:solidFill>
              </a:rPr>
              <a:t>Starlink</a:t>
            </a:r>
            <a:r>
              <a:rPr lang="en-US" dirty="0">
                <a:solidFill>
                  <a:srgbClr val="FFC000"/>
                </a:solidFill>
              </a:rPr>
              <a:t> (1200 km.)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Now filed FCC proposal for 48,000 !! more satellites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Adding GPS-like capabilities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Astronomers even more concerned than with </a:t>
            </a:r>
            <a:r>
              <a:rPr lang="en-US" dirty="0" err="1">
                <a:solidFill>
                  <a:srgbClr val="FFC000"/>
                </a:solidFill>
              </a:rPr>
              <a:t>Starlink</a:t>
            </a:r>
            <a:r>
              <a:rPr lang="en-US" dirty="0">
                <a:solidFill>
                  <a:srgbClr val="FFC000"/>
                </a:solidFill>
              </a:rPr>
              <a:t>- visible all night in summer </a:t>
            </a:r>
          </a:p>
          <a:p>
            <a:r>
              <a:rPr lang="en-US" dirty="0">
                <a:solidFill>
                  <a:srgbClr val="FFC000"/>
                </a:solidFill>
              </a:rPr>
              <a:t>Amazon Web Services established a space-focused business unit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Had already been offering ground station services for satellite operators</a:t>
            </a:r>
          </a:p>
          <a:p>
            <a:pPr marL="342900" lvl="1" indent="0">
              <a:buNone/>
            </a:pPr>
            <a:r>
              <a:rPr lang="en-US" i="1" dirty="0">
                <a:solidFill>
                  <a:srgbClr val="FFC000"/>
                </a:solidFill>
              </a:rPr>
              <a:t>	Going beyond just “cloud” services! 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pPr lvl="1"/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60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47E220-2C6E-4674-BD51-B54859FC7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9" y="1726250"/>
            <a:ext cx="9123111" cy="5131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013"/>
            <a:ext cx="7886700" cy="7945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Spaceship Neptune: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To the stratosphere in a balloon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092742"/>
            <a:ext cx="7981951" cy="57652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8 Passengers and pilot climb to 100,000 feet in a hydrogen-filled balloon, for $125,000 (half of Virgin Galactic flight cost)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Launch from Kennedy Space Center, no space suits required, testing next year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6 hour round trip (plus returning from splashdown in Atlantic or Gulf)</a:t>
            </a:r>
          </a:p>
          <a:p>
            <a:r>
              <a:rPr lang="en-US" dirty="0">
                <a:solidFill>
                  <a:srgbClr val="FFC000"/>
                </a:solidFill>
              </a:rPr>
              <a:t>Not really “space” (generally accepted as 62 miles), but you will see the curvature of the earth, huge view, black sky, 2 hrs. at peak altitude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By Space Perspective, started by Taber MacCallum &amp; Jane Poynter (Biosphere 2, Paragon Space Development, World View)</a:t>
            </a:r>
          </a:p>
          <a:p>
            <a:r>
              <a:rPr lang="en-US" dirty="0">
                <a:solidFill>
                  <a:srgbClr val="FFC000"/>
                </a:solidFill>
              </a:rPr>
              <a:t>Includes a bar and airline-style toilet</a:t>
            </a:r>
          </a:p>
          <a:p>
            <a:r>
              <a:rPr lang="en-US" dirty="0">
                <a:solidFill>
                  <a:srgbClr val="FFC000"/>
                </a:solidFill>
              </a:rPr>
              <a:t>Poynter:  “It will have the best view of any loo in the world”</a:t>
            </a:r>
          </a:p>
          <a:p>
            <a:pPr lvl="1"/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10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7CF40-8FBC-4B84-985A-825C2271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062" y="966585"/>
            <a:ext cx="8028263" cy="570581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Geosynchronous satellites should climb up &gt;300 km up to a graveyard orbit at the end of their 15 year design life, to avoid collisions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IADC guideline (Inter-Agency Space Debris Coordination Committee)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Satellites usually still function – they’re just running out of maneuvering fuel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283 are in the graveyard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Of 915 objects within 200 km of GEO, 365 are defunct – didn’t follow guidelines</a:t>
            </a:r>
          </a:p>
          <a:p>
            <a:r>
              <a:rPr lang="en-US" dirty="0">
                <a:solidFill>
                  <a:srgbClr val="FFC000"/>
                </a:solidFill>
              </a:rPr>
              <a:t>Solution from NASA/Northrop Grumman:  MEV (Mission Extension Vehicle)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Captures the satellite and maneuvers it back to GEO</a:t>
            </a:r>
          </a:p>
          <a:p>
            <a:r>
              <a:rPr lang="en-US" dirty="0">
                <a:solidFill>
                  <a:srgbClr val="FFC000"/>
                </a:solidFill>
              </a:rPr>
              <a:t>MEV-1 captured Intelsat satellite IS-901 in April, moved back into service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Will hold for 5 years, then move it back to the graveyard, move to a new customer</a:t>
            </a:r>
          </a:p>
          <a:p>
            <a:r>
              <a:rPr lang="en-US" dirty="0">
                <a:solidFill>
                  <a:srgbClr val="FFC000"/>
                </a:solidFill>
              </a:rPr>
              <a:t>MEV-2 will launch this summer, reaching another Intelsat satellite in Jan, 2021</a:t>
            </a:r>
          </a:p>
          <a:p>
            <a:pPr marL="0" indent="0">
              <a:buNone/>
            </a:pPr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C000"/>
                </a:solidFill>
              </a:rPr>
              <a:t>Northrup Grumman:  “The era of the space garbage truck is coming”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62" y="23048"/>
            <a:ext cx="8673672" cy="11804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Zombie satellites return from the graveyard*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35321-0CA3-4474-B2DB-EC0EDB42800D}"/>
              </a:ext>
            </a:extLst>
          </p:cNvPr>
          <p:cNvSpPr/>
          <p:nvPr/>
        </p:nvSpPr>
        <p:spPr>
          <a:xfrm>
            <a:off x="6521493" y="6533904"/>
            <a:ext cx="23952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Images:  Northrup Grumman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773C9B-4D0E-4511-B91C-F4BC5DE0B6DC}"/>
              </a:ext>
            </a:extLst>
          </p:cNvPr>
          <p:cNvSpPr/>
          <p:nvPr/>
        </p:nvSpPr>
        <p:spPr>
          <a:xfrm>
            <a:off x="343186" y="6474596"/>
            <a:ext cx="46452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* Title stolen from IEEE Spectrum</a:t>
            </a:r>
            <a:endParaRPr lang="en-US" sz="1400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C67AAE-741B-49A2-BDF9-5386CD2ED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85" y="4055953"/>
            <a:ext cx="3214088" cy="2085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7A896-E880-4886-8EA9-748EE1EDE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245" y="3999145"/>
            <a:ext cx="2083569" cy="20998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74D6B0-3AA3-4C46-A3D1-C4796BB433B4}"/>
              </a:ext>
            </a:extLst>
          </p:cNvPr>
          <p:cNvSpPr/>
          <p:nvPr/>
        </p:nvSpPr>
        <p:spPr>
          <a:xfrm>
            <a:off x="343186" y="4879532"/>
            <a:ext cx="82391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80 meters from docking:                                                                   Capturing during final docking:</a:t>
            </a:r>
            <a:endParaRPr lang="en-US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46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7182</TotalTime>
  <Words>1105</Words>
  <Application>Microsoft Office PowerPoint</Application>
  <PresentationFormat>On-screen Show (4:3)</PresentationFormat>
  <Paragraphs>127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NSS North Houston Space Society  Space News</vt:lpstr>
      <vt:lpstr>NASA Mars 2020 Perseverance rover delayed</vt:lpstr>
      <vt:lpstr>Perseverance Mars rover</vt:lpstr>
      <vt:lpstr>Perseverance Mars rover</vt:lpstr>
      <vt:lpstr>Helicopter on Mars:  Ingenuity</vt:lpstr>
      <vt:lpstr>Another SpaceX Starlink launch</vt:lpstr>
      <vt:lpstr>Space business news</vt:lpstr>
      <vt:lpstr>Spaceship Neptune:  To the stratosphere in a balloon</vt:lpstr>
      <vt:lpstr>Zombie satellites return from the graveyard*</vt:lpstr>
      <vt:lpstr>Other space news</vt:lpstr>
      <vt:lpstr>Unimportant space news</vt:lpstr>
      <vt:lpstr>Unimportant space news, continued</vt:lpstr>
      <vt:lpstr>Unimportant space news, continued</vt:lpstr>
      <vt:lpstr>How many launches since the last meeting?</vt:lpstr>
      <vt:lpstr>Launches Since Last Meeting (June 6, 2020) </vt:lpstr>
      <vt:lpstr>Featured Speaker:   Yumna Majeed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NSS North Houston Space Society</dc:title>
  <dc:creator>nathan price</dc:creator>
  <cp:lastModifiedBy>Greg Stanley</cp:lastModifiedBy>
  <cp:revision>401</cp:revision>
  <cp:lastPrinted>2019-05-04T19:12:51Z</cp:lastPrinted>
  <dcterms:created xsi:type="dcterms:W3CDTF">2019-05-04T18:09:33Z</dcterms:created>
  <dcterms:modified xsi:type="dcterms:W3CDTF">2020-07-11T18:40:18Z</dcterms:modified>
</cp:coreProperties>
</file>