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354" r:id="rId2"/>
    <p:sldId id="405" r:id="rId3"/>
    <p:sldId id="399" r:id="rId4"/>
    <p:sldId id="406" r:id="rId5"/>
    <p:sldId id="408" r:id="rId6"/>
    <p:sldId id="407" r:id="rId7"/>
    <p:sldId id="395" r:id="rId8"/>
    <p:sldId id="392" r:id="rId9"/>
    <p:sldId id="397" r:id="rId10"/>
    <p:sldId id="396" r:id="rId11"/>
    <p:sldId id="398" r:id="rId12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765F-08B4-4DD4-86F4-EE5090E5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F5F2-9B45-4670-B602-9A077C9F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B4CF-B69E-4BE6-B36E-BFF62F51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6414-2759-4B86-8AA7-607CD59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1DA6-7E55-43A0-A640-85D89E1A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8B5B-79EA-4679-87DA-3EBE2BF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0E6C-830A-43E6-98A8-013C0B39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650D-C00F-4A48-A2AE-871175B3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8847-D9FA-4F00-A9F7-C39AF279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AF7C-F080-4D59-B9EB-EC67118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3EBC-56F3-4451-89DF-2BC90733A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3D37C-EA79-4D5B-A590-B02866F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BFD3-C2DC-4B37-B96C-E8A47CAC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BCDD-18A3-4D5B-8538-18F38A7C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3763-B795-4DF9-9344-C905283E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F51-E54D-4880-B845-FE3B849D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354-58EF-4FB2-B011-01599C7A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1AD3-2272-4F53-B191-9597DE0F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55A2-2DA7-431E-A133-DC294191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AF72-8874-4EA6-AEAE-216C0C49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E67-F84E-406F-B1CF-48E5844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96A-2747-4EAC-807B-2F5C439C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F6E0-F811-4268-A2B3-06E668DE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E454-97D9-4FD7-B6B9-102F8B1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F831-025E-4AF6-9BBE-C580BD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8B9-E687-482B-8306-9D10A727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EF-2422-4902-902A-5D4DF69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0592-FB3E-46E6-8248-5CF946FA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D8A46-98B2-4C6B-9B42-7E902FAC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6D17-05FF-4E71-A900-DB21E970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2D33-F996-454D-87EA-E56E90E3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6D6-964D-40D1-A709-BEC63196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B5CC-50E2-4CFC-9B17-07DED7F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780-E6BC-4B0F-BFFD-B5C3B6C1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A075-8825-49A8-A41B-267F61AD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17C66-610C-4A1C-9B83-023A8D37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126A0-3CF5-4021-A34D-FEEA7D8A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D8495-F3BD-41BC-8CD9-A2D69FE7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0E54A-0155-46E9-A5AB-7056E11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16FB-DC87-4C56-A22F-4E02A609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55E2-C737-46EB-8866-7CC88D0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38673-E8ED-401A-AE45-90EC5F9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BC65-2CB9-4643-9BC3-D90FC84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2CD8-8934-41A3-A08D-4AC5275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FF633-5509-41C1-8131-B1F25E25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BBD10-78D2-4A9F-A0F3-0A4CB39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3638-F3C8-4862-8C5A-E4A14E61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047-ACDF-4202-A981-727CE338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1343-A7EE-498F-A0CD-DE3E65A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24576-9EB4-48A8-9D2B-5F253CF2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BA21-DF8D-48E0-BDB7-1DBA24E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B3A97-48AE-4340-BCB7-5634D58C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A227-56CB-46A4-AE7D-0FFFDC1E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010C6-B173-4C6F-83FD-6A4BFA4B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098-0312-4050-90DC-8EF39C66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9EC4C-3A06-423E-B227-13E29ABC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CE58D-63E6-4D1D-9F1D-978043B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135-D09B-4B9A-AC76-A146F865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EB42A-388B-4B69-8D7D-0BC56C1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BF58-9C5B-4DBC-8A4A-B5109B8D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3CD-5BC4-4D0C-9EFC-07D67707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F080-22D5-42E0-B8AA-41D992DEED5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A0C8-9615-4F93-A212-15D766013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4D08-FF53-4423-9E2D-C15E493D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38BE7-1515-4DEA-98A7-286AFE9A0C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6207361"/>
            <a:ext cx="2194560" cy="6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spaceflightnow.com/launch-lo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A5BC06-B63B-4B12-8830-B6C42B63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525"/>
            <a:ext cx="9144000" cy="6025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5B45C-D778-44EC-A441-0AB38F377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422" y="266686"/>
            <a:ext cx="8263156" cy="23876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NSS North Houston Space Society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Space News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9130A3-621D-43A3-B6CB-A1AB5834B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74632"/>
            <a:ext cx="6858000" cy="107063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June 6, 2020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E2E597C1-9564-4446-9ECA-19EE77BE194D}"/>
              </a:ext>
            </a:extLst>
          </p:cNvPr>
          <p:cNvSpPr txBox="1">
            <a:spLocks/>
          </p:cNvSpPr>
          <p:nvPr/>
        </p:nvSpPr>
        <p:spPr>
          <a:xfrm>
            <a:off x="3314001" y="6131066"/>
            <a:ext cx="2515998" cy="72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C000"/>
                </a:solidFill>
              </a:rPr>
              <a:t>Greg Stanley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E3F916-E299-446D-8FFF-0B662FEE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996" y="6086367"/>
            <a:ext cx="2534004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857"/>
            <a:ext cx="7886700" cy="94704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Launches Since Last Meeting (May 2, 2020)</a:t>
            </a:r>
            <a:br>
              <a:rPr lang="en-US" dirty="0">
                <a:solidFill>
                  <a:srgbClr val="FFC000"/>
                </a:solidFill>
              </a:rPr>
            </a:b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4898"/>
            <a:ext cx="7886700" cy="4900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June 3 – Falcon 9 – SpaceX 8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batch of 60 </a:t>
            </a:r>
            <a:r>
              <a:rPr lang="en-US" dirty="0" err="1">
                <a:solidFill>
                  <a:srgbClr val="FFC000"/>
                </a:solidFill>
              </a:rPr>
              <a:t>Starlink</a:t>
            </a:r>
            <a:r>
              <a:rPr lang="en-US" dirty="0">
                <a:solidFill>
                  <a:srgbClr val="FFC000"/>
                </a:solidFill>
              </a:rPr>
              <a:t> communications satellites</a:t>
            </a:r>
          </a:p>
          <a:p>
            <a:r>
              <a:rPr lang="en-US" dirty="0">
                <a:solidFill>
                  <a:srgbClr val="FFC000"/>
                </a:solidFill>
              </a:rPr>
              <a:t>May 31 – Long March 2D – </a:t>
            </a:r>
            <a:r>
              <a:rPr lang="en-US" dirty="0" err="1">
                <a:solidFill>
                  <a:srgbClr val="FFC000"/>
                </a:solidFill>
              </a:rPr>
              <a:t>Gaofen</a:t>
            </a:r>
            <a:r>
              <a:rPr lang="en-US" dirty="0">
                <a:solidFill>
                  <a:srgbClr val="FFC000"/>
                </a:solidFill>
              </a:rPr>
              <a:t> Earth observation satellite and a microsatellite for ship &amp; aircraft tracking </a:t>
            </a:r>
          </a:p>
          <a:p>
            <a:r>
              <a:rPr lang="en-US" dirty="0">
                <a:solidFill>
                  <a:srgbClr val="FFC000"/>
                </a:solidFill>
              </a:rPr>
              <a:t>May 30 – Falcon 9 – Crew Dragon, 2 astronauts to space station</a:t>
            </a:r>
          </a:p>
          <a:p>
            <a:r>
              <a:rPr lang="en-US" dirty="0">
                <a:solidFill>
                  <a:srgbClr val="FFC000"/>
                </a:solidFill>
              </a:rPr>
              <a:t>May 29 – Long March 11 – unknown experimental satellites </a:t>
            </a:r>
          </a:p>
          <a:p>
            <a:r>
              <a:rPr lang="en-US" dirty="0">
                <a:solidFill>
                  <a:srgbClr val="FFC000"/>
                </a:solidFill>
              </a:rPr>
              <a:t>May 25 – </a:t>
            </a:r>
            <a:r>
              <a:rPr lang="en-US" dirty="0" err="1">
                <a:solidFill>
                  <a:srgbClr val="FFC000"/>
                </a:solidFill>
              </a:rPr>
              <a:t>LauncherOne</a:t>
            </a:r>
            <a:r>
              <a:rPr lang="en-US" dirty="0">
                <a:solidFill>
                  <a:srgbClr val="FFC000"/>
                </a:solidFill>
              </a:rPr>
              <a:t> (Virgin) – orbital test flight – FAILED</a:t>
            </a:r>
          </a:p>
          <a:p>
            <a:r>
              <a:rPr lang="en-US" dirty="0">
                <a:solidFill>
                  <a:srgbClr val="FFC000"/>
                </a:solidFill>
              </a:rPr>
              <a:t>May 22 – Soyuz – Military satellite </a:t>
            </a:r>
          </a:p>
          <a:p>
            <a:r>
              <a:rPr lang="en-US" dirty="0">
                <a:solidFill>
                  <a:srgbClr val="FFC000"/>
                </a:solidFill>
              </a:rPr>
              <a:t>May 20 –  H-2B – Delivering cargo to space station</a:t>
            </a:r>
          </a:p>
          <a:p>
            <a:r>
              <a:rPr lang="en-US" dirty="0">
                <a:solidFill>
                  <a:srgbClr val="FFC000"/>
                </a:solidFill>
              </a:rPr>
              <a:t>May 17 – Atlas 5 – Orbital Test Vehicle (spaceplane)</a:t>
            </a:r>
          </a:p>
          <a:p>
            <a:r>
              <a:rPr lang="en-US" dirty="0">
                <a:solidFill>
                  <a:srgbClr val="FFC000"/>
                </a:solidFill>
              </a:rPr>
              <a:t>May 11 – </a:t>
            </a:r>
            <a:r>
              <a:rPr lang="en-US" dirty="0" err="1">
                <a:solidFill>
                  <a:srgbClr val="FFC000"/>
                </a:solidFill>
              </a:rPr>
              <a:t>Kuaizhou</a:t>
            </a:r>
            <a:r>
              <a:rPr lang="en-US" dirty="0">
                <a:solidFill>
                  <a:srgbClr val="FFC000"/>
                </a:solidFill>
              </a:rPr>
              <a:t> 1A – communications satellite</a:t>
            </a:r>
          </a:p>
          <a:p>
            <a:r>
              <a:rPr lang="en-US" dirty="0">
                <a:solidFill>
                  <a:srgbClr val="FFC000"/>
                </a:solidFill>
              </a:rPr>
              <a:t>May 5 – Long March 5B – test flight for crew capsule (unpiloted)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3D28F-D9B0-4D4D-A03D-35F0AF1AE6C8}"/>
              </a:ext>
            </a:extLst>
          </p:cNvPr>
          <p:cNvSpPr/>
          <p:nvPr/>
        </p:nvSpPr>
        <p:spPr>
          <a:xfrm>
            <a:off x="645376" y="6575149"/>
            <a:ext cx="2642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https://spaceflightnow.com/launch-log/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2CB53-E935-4A0F-9D44-9DF94F1F7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1" y="3379873"/>
            <a:ext cx="402856" cy="201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AE47A9-64E2-426D-B3A3-51025D1D7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42" y="4151547"/>
            <a:ext cx="426415" cy="2842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F4CFCE-4F94-45FC-A736-9B5493A6B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52" y="1267524"/>
            <a:ext cx="382995" cy="243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A2A99B-F5C6-4824-AD6E-3D335D76C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57" y="1894462"/>
            <a:ext cx="365785" cy="2438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A4CF87-4386-41C0-8CE8-5C45C7FA6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57" y="2955956"/>
            <a:ext cx="365785" cy="2438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0B750B-7157-46AA-AFAB-ABF921582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503" y="3750632"/>
            <a:ext cx="418693" cy="2791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0A23FC-A1C1-4CC9-B3E5-3B96B1A67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52" y="2558618"/>
            <a:ext cx="382995" cy="243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3F5916-38EC-4FA8-B399-F1066E54E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52" y="4564597"/>
            <a:ext cx="382995" cy="2438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D149E6-3ECC-4E90-BAA7-11F02B56C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57" y="4930240"/>
            <a:ext cx="365785" cy="2438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8DD3F1-DAB0-4ED9-8B12-D9B60FCB4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57" y="5317135"/>
            <a:ext cx="365785" cy="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Featured Speaker: 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Charles Phillips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1938970"/>
            <a:ext cx="5083728" cy="2649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CEO, Spaceflight Research LLC (Houston)</a:t>
            </a:r>
          </a:p>
          <a:p>
            <a:r>
              <a:rPr lang="en-US" dirty="0">
                <a:solidFill>
                  <a:srgbClr val="FFC000"/>
                </a:solidFill>
              </a:rPr>
              <a:t>Space station, space shuttle work at SAIC, Barrios Technology, Lockheed Martin</a:t>
            </a:r>
          </a:p>
          <a:p>
            <a:r>
              <a:rPr lang="en-US" dirty="0">
                <a:solidFill>
                  <a:srgbClr val="FFC000"/>
                </a:solidFill>
              </a:rPr>
              <a:t>Flight controller, Johnson Space Center</a:t>
            </a:r>
          </a:p>
          <a:p>
            <a:r>
              <a:rPr lang="en-US" dirty="0">
                <a:solidFill>
                  <a:srgbClr val="FFC000"/>
                </a:solidFill>
              </a:rPr>
              <a:t>Orbital analyst for USAF, tracking satellites at NORAD (Cheyenne Mountain, also Alaska)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Charles Phillips">
            <a:extLst>
              <a:ext uri="{FF2B5EF4-FFF2-40B4-BE49-F238E27FC236}">
                <a16:creationId xmlns:a16="http://schemas.microsoft.com/office/drawing/2014/main" id="{E5E453FD-0F8C-46F3-903C-5E47F2EC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44" y="0"/>
            <a:ext cx="3691156" cy="36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AC22D7-CBB8-4A80-B219-B9C16F1C31CD}"/>
              </a:ext>
            </a:extLst>
          </p:cNvPr>
          <p:cNvSpPr txBox="1">
            <a:spLocks/>
          </p:cNvSpPr>
          <p:nvPr/>
        </p:nvSpPr>
        <p:spPr>
          <a:xfrm>
            <a:off x="1895913" y="5150840"/>
            <a:ext cx="5402509" cy="813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TOPIC:    How you can track satellites (and why)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3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CCE66-A0E5-48F1-A290-909960003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310" r="-5938"/>
          <a:stretch/>
        </p:blipFill>
        <p:spPr>
          <a:xfrm>
            <a:off x="-695424" y="0"/>
            <a:ext cx="10383843" cy="6920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BE7FD-E959-4089-BC85-FA7676B3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4000" cy="8388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Historic launch to ISS on a SpaceX Falcon 9/Crew Dragon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017D-5D40-403F-9DB9-4D39E751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22" y="3364757"/>
            <a:ext cx="4278911" cy="37742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First astronauts launched in a commercially-made spacecraft 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Costs per seat: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Boeing (future): $90 million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Russia:  $86 million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SpaceX: $55 million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Musk: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“The trampoline works”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794367-EB6D-47A9-A02F-16CB5DE0ECEB}"/>
              </a:ext>
            </a:extLst>
          </p:cNvPr>
          <p:cNvSpPr txBox="1">
            <a:spLocks/>
          </p:cNvSpPr>
          <p:nvPr/>
        </p:nvSpPr>
        <p:spPr>
          <a:xfrm>
            <a:off x="4823334" y="838899"/>
            <a:ext cx="4278911" cy="1545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First crew launch to the ISS (space station) from the U.S. since 2011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Crew of 2 American astronauts: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Robert Behnken &amp; Douglas Hurley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AC61C-80E2-42DE-8F47-CE462F9B25DE}"/>
              </a:ext>
            </a:extLst>
          </p:cNvPr>
          <p:cNvSpPr/>
          <p:nvPr/>
        </p:nvSpPr>
        <p:spPr>
          <a:xfrm>
            <a:off x="7760530" y="6505374"/>
            <a:ext cx="1341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Credit:  SpaceX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C12998-2815-4600-A7E2-394F3445128A}"/>
              </a:ext>
            </a:extLst>
          </p:cNvPr>
          <p:cNvSpPr txBox="1">
            <a:spLocks/>
          </p:cNvSpPr>
          <p:nvPr/>
        </p:nvSpPr>
        <p:spPr>
          <a:xfrm>
            <a:off x="4865089" y="2724951"/>
            <a:ext cx="4278911" cy="4304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12 minutes to initial orbit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19 hours total launch to dock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Fully automated docking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baseline="30000" dirty="0">
                <a:solidFill>
                  <a:srgbClr val="FFC000"/>
                </a:solidFill>
              </a:rPr>
              <a:t>st</a:t>
            </a:r>
            <a:r>
              <a:rPr lang="en-US" dirty="0">
                <a:solidFill>
                  <a:srgbClr val="FFC000"/>
                </a:solidFill>
              </a:rPr>
              <a:t> stage landed on ship, returned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Crew Dragon will eventually return with crew, splashing down in Atlantic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Astronaut Chris Cassidy: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“New car smell”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1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998CC8-2B7C-4343-A261-B434BA748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27" y="5171840"/>
            <a:ext cx="3391373" cy="168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62" y="144993"/>
            <a:ext cx="8673672" cy="8710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View of ISS from Dragon capsule at 150 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62" y="1107578"/>
            <a:ext cx="8028263" cy="3095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(This is actual, but there is a docking simulator at the SpaceX site)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8B607-03C5-4B71-B4CF-73598748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8" y="1513271"/>
            <a:ext cx="8572500" cy="4819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73DCCD-2BB8-48F8-A28C-3F35D95EE1AA}"/>
              </a:ext>
            </a:extLst>
          </p:cNvPr>
          <p:cNvSpPr/>
          <p:nvPr/>
        </p:nvSpPr>
        <p:spPr>
          <a:xfrm>
            <a:off x="7760530" y="6505374"/>
            <a:ext cx="1341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Credit:  SpaceX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E5A81D-743D-41DC-B47A-2BE0FBB45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811" t="-1722" r="27239" b="1722"/>
          <a:stretch/>
        </p:blipFill>
        <p:spPr>
          <a:xfrm>
            <a:off x="-1927232" y="1011080"/>
            <a:ext cx="11146733" cy="58469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AB53FB-1154-4259-A60E-7CA91E8B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2160"/>
            <a:ext cx="3028426" cy="40934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8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launch of 60 </a:t>
            </a:r>
            <a:r>
              <a:rPr lang="en-US" dirty="0" err="1">
                <a:solidFill>
                  <a:srgbClr val="FFC000"/>
                </a:solidFill>
              </a:rPr>
              <a:t>Starlink</a:t>
            </a:r>
            <a:r>
              <a:rPr lang="en-US" dirty="0">
                <a:solidFill>
                  <a:srgbClr val="FFC000"/>
                </a:solidFill>
              </a:rPr>
              <a:t> satellites for internet service, now totaling 482</a:t>
            </a:r>
          </a:p>
          <a:p>
            <a:r>
              <a:rPr lang="en-US" dirty="0">
                <a:solidFill>
                  <a:srgbClr val="FFC000"/>
                </a:solidFill>
              </a:rPr>
              <a:t>Serious re-usability: first stage now flown 5 times, returned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  (total recovered: 50)</a:t>
            </a:r>
          </a:p>
          <a:p>
            <a:r>
              <a:rPr lang="en-US" dirty="0">
                <a:solidFill>
                  <a:srgbClr val="FFC000"/>
                </a:solidFill>
              </a:rPr>
              <a:t>Testing new sunshade to address astronomers’ concerns about brightness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85DCB-95C8-4B99-BD62-5CC875301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55" y="0"/>
            <a:ext cx="3250492" cy="3096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BE7FD-E959-4089-BC85-FA7676B3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044" y="92690"/>
            <a:ext cx="5243644" cy="9183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Another SpaceX </a:t>
            </a:r>
            <a:r>
              <a:rPr lang="en-US" dirty="0" err="1">
                <a:solidFill>
                  <a:srgbClr val="FFC000"/>
                </a:solidFill>
              </a:rPr>
              <a:t>Starlink</a:t>
            </a:r>
            <a:r>
              <a:rPr lang="en-US" dirty="0">
                <a:solidFill>
                  <a:srgbClr val="FFC000"/>
                </a:solidFill>
              </a:rPr>
              <a:t> launch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678FE-75C5-4F02-8393-EC458B5BD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90044" cy="20243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469105-4FA3-4B08-B13D-C3EFB0F67790}"/>
              </a:ext>
            </a:extLst>
          </p:cNvPr>
          <p:cNvSpPr txBox="1">
            <a:spLocks/>
          </p:cNvSpPr>
          <p:nvPr/>
        </p:nvSpPr>
        <p:spPr>
          <a:xfrm>
            <a:off x="6417578" y="3098873"/>
            <a:ext cx="2785669" cy="53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12,000+ satellites goal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EBAEC4-8220-4B2F-83A0-561B5360B175}"/>
              </a:ext>
            </a:extLst>
          </p:cNvPr>
          <p:cNvSpPr/>
          <p:nvPr/>
        </p:nvSpPr>
        <p:spPr>
          <a:xfrm>
            <a:off x="7760530" y="6505374"/>
            <a:ext cx="1341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Credit:  SpaceX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7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AC8E4-8563-4B43-90C3-B2A3F9568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45" b="27057"/>
          <a:stretch/>
        </p:blipFill>
        <p:spPr>
          <a:xfrm>
            <a:off x="3506337" y="3488334"/>
            <a:ext cx="5637664" cy="3369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62" y="23048"/>
            <a:ext cx="8673672" cy="8829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SpaceX Starship SN4 prototype explodes May 29 in Boca Chica, TX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62" y="784066"/>
            <a:ext cx="8028263" cy="3942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Full sized (400 feet) prototype, not the 60 foot “</a:t>
            </a:r>
            <a:r>
              <a:rPr lang="en-US" dirty="0" err="1">
                <a:solidFill>
                  <a:srgbClr val="FFC000"/>
                </a:solidFill>
              </a:rPr>
              <a:t>Starhopper</a:t>
            </a:r>
            <a:r>
              <a:rPr lang="en-US" dirty="0">
                <a:solidFill>
                  <a:srgbClr val="FFC000"/>
                </a:solidFill>
              </a:rPr>
              <a:t>”</a:t>
            </a:r>
          </a:p>
          <a:p>
            <a:r>
              <a:rPr lang="en-US" dirty="0">
                <a:solidFill>
                  <a:srgbClr val="FFC000"/>
                </a:solidFill>
              </a:rPr>
              <a:t>Explosion 2 minutes after successful static-fire test</a:t>
            </a:r>
          </a:p>
          <a:p>
            <a:r>
              <a:rPr lang="en-US" dirty="0">
                <a:solidFill>
                  <a:srgbClr val="FFC000"/>
                </a:solidFill>
              </a:rPr>
              <a:t>No injuries with this “RUD” = “Rapid Unscheduled Disassembly”</a:t>
            </a:r>
          </a:p>
          <a:p>
            <a:r>
              <a:rPr lang="en-US" dirty="0">
                <a:solidFill>
                  <a:srgbClr val="FFC000"/>
                </a:solidFill>
              </a:rPr>
              <a:t>Some external estimates suggest prototypes cost $10 million</a:t>
            </a:r>
          </a:p>
          <a:p>
            <a:r>
              <a:rPr lang="en-US" dirty="0">
                <a:solidFill>
                  <a:srgbClr val="FFC000"/>
                </a:solidFill>
              </a:rPr>
              <a:t>Next step in a few weeks would have been a 500 foot “hop”</a:t>
            </a:r>
          </a:p>
          <a:p>
            <a:r>
              <a:rPr lang="en-US" dirty="0">
                <a:solidFill>
                  <a:srgbClr val="FFC000"/>
                </a:solidFill>
              </a:rPr>
              <a:t>4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Starship prototype destroyed in testing in 6 months</a:t>
            </a:r>
          </a:p>
          <a:p>
            <a:r>
              <a:rPr lang="en-US" dirty="0">
                <a:solidFill>
                  <a:srgbClr val="FFC000"/>
                </a:solidFill>
              </a:rPr>
              <a:t>Problem may have been due to propellant quick disconnect system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70C58-7F2E-4129-A906-823D5F762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20"/>
          <a:stretch/>
        </p:blipFill>
        <p:spPr>
          <a:xfrm>
            <a:off x="0" y="3499858"/>
            <a:ext cx="3681227" cy="33466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94D446-5E8E-4009-83CD-74F9C7D1F1D0}"/>
              </a:ext>
            </a:extLst>
          </p:cNvPr>
          <p:cNvSpPr/>
          <p:nvPr/>
        </p:nvSpPr>
        <p:spPr>
          <a:xfrm>
            <a:off x="6776502" y="6505374"/>
            <a:ext cx="2325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Credit: YouTube Space Padre Island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EA259-EADA-4686-8580-590BED873ADB}"/>
              </a:ext>
            </a:extLst>
          </p:cNvPr>
          <p:cNvSpPr/>
          <p:nvPr/>
        </p:nvSpPr>
        <p:spPr>
          <a:xfrm>
            <a:off x="65890" y="6545081"/>
            <a:ext cx="1459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Credit: Getty Images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3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62" y="23048"/>
            <a:ext cx="8673672" cy="11804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 stadium-sized asteroid near miss on June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1DA6E-5C97-47B2-A987-2F65EF61E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49" y="1707160"/>
            <a:ext cx="9157049" cy="5150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535321-0CA3-4474-B2DB-EC0EDB42800D}"/>
              </a:ext>
            </a:extLst>
          </p:cNvPr>
          <p:cNvSpPr/>
          <p:nvPr/>
        </p:nvSpPr>
        <p:spPr>
          <a:xfrm>
            <a:off x="5478011" y="6505374"/>
            <a:ext cx="3624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Artist’s conception. Credit:  Shutterstock, via space.com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62" y="1071714"/>
            <a:ext cx="8028263" cy="5763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Diameter 820 – 1870 feet (12x larger than one hitting Russia in 2013)</a:t>
            </a:r>
          </a:p>
          <a:p>
            <a:r>
              <a:rPr lang="en-US" dirty="0">
                <a:solidFill>
                  <a:srgbClr val="FFC000"/>
                </a:solidFill>
              </a:rPr>
              <a:t>Closest distance: 13.25 x distance of Earth to the Moon</a:t>
            </a:r>
          </a:p>
          <a:p>
            <a:r>
              <a:rPr lang="en-US" dirty="0">
                <a:solidFill>
                  <a:srgbClr val="FFC000"/>
                </a:solidFill>
              </a:rPr>
              <a:t>Hard to spot:  dimmer than Pluto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C000"/>
                </a:solidFill>
              </a:rPr>
              <a:t>(A public service reminder that space defense will be needed, someday)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9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84" y="70110"/>
            <a:ext cx="7886700" cy="718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China intensifying space station development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D8A43B-A4C8-4836-95D2-95C4B825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723006"/>
            <a:ext cx="8078599" cy="718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Announced 11 missions to build it in 2 years, starting next year</a:t>
            </a:r>
          </a:p>
        </p:txBody>
      </p:sp>
      <p:pic>
        <p:nvPicPr>
          <p:cNvPr id="1026" name="Picture 2" descr="Artist impression of the future Chinese Space Station in orbit around the Earth.">
            <a:extLst>
              <a:ext uri="{FF2B5EF4-FFF2-40B4-BE49-F238E27FC236}">
                <a16:creationId xmlns:a16="http://schemas.microsoft.com/office/drawing/2014/main" id="{5EBEBFEE-5772-4650-8785-CF4CB82B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2677"/>
            <a:ext cx="9144000" cy="50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EA32C-9458-4181-85D6-A5AD9AC69961}"/>
              </a:ext>
            </a:extLst>
          </p:cNvPr>
          <p:cNvSpPr/>
          <p:nvPr/>
        </p:nvSpPr>
        <p:spPr>
          <a:xfrm>
            <a:off x="6732140" y="6510891"/>
            <a:ext cx="2537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Credit:  CMSA, via spacenews.com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1BF685-981E-4ED4-8347-00584CACBEAC}"/>
              </a:ext>
            </a:extLst>
          </p:cNvPr>
          <p:cNvSpPr txBox="1">
            <a:spLocks/>
          </p:cNvSpPr>
          <p:nvPr/>
        </p:nvSpPr>
        <p:spPr>
          <a:xfrm>
            <a:off x="2368503" y="1262404"/>
            <a:ext cx="4432159" cy="1371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Holds 3 astronauts, but expandable</a:t>
            </a:r>
          </a:p>
          <a:p>
            <a:r>
              <a:rPr lang="en-US" dirty="0">
                <a:solidFill>
                  <a:srgbClr val="FFC000"/>
                </a:solidFill>
              </a:rPr>
              <a:t>66 metric tons</a:t>
            </a:r>
          </a:p>
          <a:p>
            <a:r>
              <a:rPr lang="en-US" dirty="0">
                <a:solidFill>
                  <a:srgbClr val="FFC000"/>
                </a:solidFill>
              </a:rPr>
              <a:t>340-450 km orbit</a:t>
            </a:r>
          </a:p>
          <a:p>
            <a:r>
              <a:rPr lang="en-US" dirty="0">
                <a:solidFill>
                  <a:srgbClr val="FFC000"/>
                </a:solidFill>
              </a:rPr>
              <a:t>Co-orbiting space telescope, resolution like Hubble, but 300 times greater field angle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012"/>
            <a:ext cx="7886700" cy="926779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Other space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073790"/>
            <a:ext cx="7981951" cy="39996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Doug </a:t>
            </a:r>
            <a:r>
              <a:rPr lang="en-US" dirty="0" err="1">
                <a:solidFill>
                  <a:srgbClr val="FFC000"/>
                </a:solidFill>
              </a:rPr>
              <a:t>Loverro</a:t>
            </a:r>
            <a:r>
              <a:rPr lang="en-US" dirty="0">
                <a:solidFill>
                  <a:srgbClr val="FFC000"/>
                </a:solidFill>
              </a:rPr>
              <a:t> resigns from NASA after 6 months as chief of human spaceflight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Cited some “mistake” he made in procurement for HLS (Human Landing System, part of Artemis program to go back to the moon)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No one is commenting, but timing follows an audit 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Unclear what this means for NASA or Artemis program</a:t>
            </a:r>
          </a:p>
          <a:p>
            <a:r>
              <a:rPr lang="en-US" dirty="0">
                <a:solidFill>
                  <a:srgbClr val="FFC000"/>
                </a:solidFill>
              </a:rPr>
              <a:t>Another object bigger than Pluto found orbiting our sun, 3x farther than Pluto from our sun</a:t>
            </a:r>
          </a:p>
          <a:p>
            <a:r>
              <a:rPr lang="en-US" dirty="0">
                <a:solidFill>
                  <a:srgbClr val="FFC000"/>
                </a:solidFill>
              </a:rPr>
              <a:t>Rocket Lab resuming launches in New Zealand in June, after COVID-19 delays</a:t>
            </a:r>
          </a:p>
        </p:txBody>
      </p:sp>
    </p:spTree>
    <p:extLst>
      <p:ext uri="{BB962C8B-B14F-4D97-AF65-F5344CB8AC3E}">
        <p14:creationId xmlns:p14="http://schemas.microsoft.com/office/powerpoint/2010/main" val="414434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How many launches since the last meeting?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14E15-F09A-4120-8149-E94B6B80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93" y="2671657"/>
            <a:ext cx="1524213" cy="1514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B41DE8-4ABB-42BF-9AE8-BA7524CB1A25}"/>
              </a:ext>
            </a:extLst>
          </p:cNvPr>
          <p:cNvSpPr txBox="1"/>
          <p:nvPr/>
        </p:nvSpPr>
        <p:spPr>
          <a:xfrm>
            <a:off x="3296872" y="6409297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C000"/>
                </a:solidFill>
              </a:rPr>
              <a:t>Yes, this includes failed launches</a:t>
            </a:r>
          </a:p>
        </p:txBody>
      </p:sp>
    </p:spTree>
    <p:extLst>
      <p:ext uri="{BB962C8B-B14F-4D97-AF65-F5344CB8AC3E}">
        <p14:creationId xmlns:p14="http://schemas.microsoft.com/office/powerpoint/2010/main" val="265940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</TotalTime>
  <Words>742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NSS North Houston Space Society  Space News</vt:lpstr>
      <vt:lpstr>Historic launch to ISS on a SpaceX Falcon 9/Crew Dragon</vt:lpstr>
      <vt:lpstr>View of ISS from Dragon capsule at 150 meters</vt:lpstr>
      <vt:lpstr>Another SpaceX Starlink launch</vt:lpstr>
      <vt:lpstr>SpaceX Starship SN4 prototype explodes May 29 in Boca Chica, TX</vt:lpstr>
      <vt:lpstr>A stadium-sized asteroid near miss on June 5</vt:lpstr>
      <vt:lpstr>China intensifying space station development</vt:lpstr>
      <vt:lpstr>Other space news</vt:lpstr>
      <vt:lpstr>How many launches since the last meeting?</vt:lpstr>
      <vt:lpstr>Launches Since Last Meeting (May 2, 2020) </vt:lpstr>
      <vt:lpstr>Featured Speaker:   Charles Phillips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North Houston Space Society</dc:title>
  <dc:creator>nathan price</dc:creator>
  <cp:lastModifiedBy>Greg Stanley</cp:lastModifiedBy>
  <cp:revision>319</cp:revision>
  <cp:lastPrinted>2019-05-04T19:12:51Z</cp:lastPrinted>
  <dcterms:created xsi:type="dcterms:W3CDTF">2019-05-04T18:09:33Z</dcterms:created>
  <dcterms:modified xsi:type="dcterms:W3CDTF">2020-06-06T16:08:17Z</dcterms:modified>
</cp:coreProperties>
</file>