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354" r:id="rId2"/>
    <p:sldId id="405" r:id="rId3"/>
    <p:sldId id="406" r:id="rId4"/>
    <p:sldId id="399" r:id="rId5"/>
    <p:sldId id="407" r:id="rId6"/>
    <p:sldId id="408" r:id="rId7"/>
    <p:sldId id="395" r:id="rId8"/>
    <p:sldId id="404" r:id="rId9"/>
    <p:sldId id="392" r:id="rId10"/>
    <p:sldId id="397" r:id="rId11"/>
    <p:sldId id="396" r:id="rId12"/>
    <p:sldId id="398" r:id="rId13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765F-08B4-4DD4-86F4-EE5090E5A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AF5F2-9B45-4670-B602-9A077C9F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9B4CF-B69E-4BE6-B36E-BFF62F51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A6414-2759-4B86-8AA7-607CD593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41DA6-7E55-43A0-A640-85D89E1A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8B5B-79EA-4679-87DA-3EBE2BF1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C0E6C-830A-43E6-98A8-013C0B393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E650D-C00F-4A48-A2AE-871175B3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38847-D9FA-4F00-A9F7-C39AF279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AF7C-F080-4D59-B9EB-EC671188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5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E3EBC-56F3-4451-89DF-2BC90733A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3D37C-EA79-4D5B-A590-B02866F89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1BFD3-C2DC-4B37-B96C-E8A47CAC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BBCDD-18A3-4D5B-8538-18F38A7C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F3763-B795-4DF9-9344-C905283E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5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FF51-E54D-4880-B845-FE3B849D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F354-58EF-4FB2-B011-01599C7AA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F1AD3-2272-4F53-B191-9597DE0F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055A2-2DA7-431E-A133-DC294191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1AF72-8874-4EA6-AEAE-216C0C49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0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2E67-F84E-406F-B1CF-48E58445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A396A-2747-4EAC-807B-2F5C439C7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CF6E0-F811-4268-A2B3-06E668DE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4E454-97D9-4FD7-B6B9-102F8B14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F831-025E-4AF6-9BBE-C580BD72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38B9-E687-482B-8306-9D10A727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13EF-2422-4902-902A-5D4DF69C5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70592-FB3E-46E6-8248-5CF946FA6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D8A46-98B2-4C6B-9B42-7E902FAC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C6D17-05FF-4E71-A900-DB21E970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D2D33-F996-454D-87EA-E56E90E3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0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86D6-964D-40D1-A709-BEC63196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3B5CC-50E2-4CFC-9B17-07DED7F86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23780-E6BC-4B0F-BFFD-B5C3B6C1D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FA075-8825-49A8-A41B-267F61ADC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17C66-610C-4A1C-9B83-023A8D37B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126A0-3CF5-4021-A34D-FEEA7D8A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D8495-F3BD-41BC-8CD9-A2D69FE7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0E54A-0155-46E9-A5AB-7056E112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16FB-DC87-4C56-A22F-4E02A609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B55E2-C737-46EB-8866-7CC88D06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38673-E8ED-401A-AE45-90EC5F9F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5BC65-2CB9-4643-9BC3-D90FC847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6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72CD8-8934-41A3-A08D-4AC52750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FF633-5509-41C1-8131-B1F25E25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BBD10-78D2-4A9F-A0F3-0A4CB392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6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3638-F3C8-4862-8C5A-E4A14E61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5047-ACDF-4202-A981-727CE338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91343-A7EE-498F-A0CD-DE3E65A9A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24576-9EB4-48A8-9D2B-5F253CF2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9BA21-DF8D-48E0-BDB7-1DBA24E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B3A97-48AE-4340-BCB7-5634D58C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7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A227-56CB-46A4-AE7D-0FFFDC1E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010C6-B173-4C6F-83FD-6A4BFA4B5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C9098-0312-4050-90DC-8EF39C66E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9EC4C-3A06-423E-B227-13E29ABC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F080-22D5-42E0-B8AA-41D992DEED52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CE58D-63E6-4D1D-9F1D-978043B8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90135-D09B-4B9A-AC76-A146F865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8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EB42A-388B-4B69-8D7D-0BC56C15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3BF58-9C5B-4DBC-8A4A-B5109B8D9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4E3CD-5BC4-4D0C-9EFC-07D677073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F080-22D5-42E0-B8AA-41D992DEED52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AA0C8-9615-4F93-A212-15D766013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54D08-FF53-4423-9E2D-C15E493DB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2C89-1E8F-4A7F-8464-F7CF3B359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38BE7-1515-4DEA-98A7-286AFE9A0C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6207361"/>
            <a:ext cx="2194560" cy="6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9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spaceflightnow.com/launch-log/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A5BC06-B63B-4B12-8830-B6C42B63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525"/>
            <a:ext cx="9144000" cy="6025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5B45C-D778-44EC-A441-0AB38F377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422" y="266686"/>
            <a:ext cx="8263156" cy="23876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NSS North Houston Space Society</a:t>
            </a:r>
            <a:br>
              <a:rPr lang="en-US" dirty="0">
                <a:solidFill>
                  <a:srgbClr val="FFC000"/>
                </a:solidFill>
              </a:rPr>
            </a:b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Space News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9130A3-621D-43A3-B6CB-A1AB5834B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74632"/>
            <a:ext cx="6858000" cy="107063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May 2, 2020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E2E597C1-9564-4446-9ECA-19EE77BE194D}"/>
              </a:ext>
            </a:extLst>
          </p:cNvPr>
          <p:cNvSpPr txBox="1">
            <a:spLocks/>
          </p:cNvSpPr>
          <p:nvPr/>
        </p:nvSpPr>
        <p:spPr>
          <a:xfrm>
            <a:off x="3314001" y="6131066"/>
            <a:ext cx="2515998" cy="726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C000"/>
                </a:solidFill>
              </a:rPr>
              <a:t>Greg Stanley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E3F916-E299-446D-8FFF-0B662FEEA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996" y="6086367"/>
            <a:ext cx="2534004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4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How many launches since the last meeting?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C14E15-F09A-4120-8149-E94B6B80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93" y="2671657"/>
            <a:ext cx="1524213" cy="1514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B41DE8-4ABB-42BF-9AE8-BA7524CB1A25}"/>
              </a:ext>
            </a:extLst>
          </p:cNvPr>
          <p:cNvSpPr txBox="1"/>
          <p:nvPr/>
        </p:nvSpPr>
        <p:spPr>
          <a:xfrm>
            <a:off x="3296872" y="6409297"/>
            <a:ext cx="25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C000"/>
                </a:solidFill>
              </a:rPr>
              <a:t>Yes, this includes failed launches</a:t>
            </a:r>
          </a:p>
        </p:txBody>
      </p:sp>
    </p:spTree>
    <p:extLst>
      <p:ext uri="{BB962C8B-B14F-4D97-AF65-F5344CB8AC3E}">
        <p14:creationId xmlns:p14="http://schemas.microsoft.com/office/powerpoint/2010/main" val="265940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Launches Since Last Meeting (Apr. 4, 2020)</a:t>
            </a:r>
            <a:br>
              <a:rPr lang="en-US" dirty="0">
                <a:solidFill>
                  <a:srgbClr val="FFC000"/>
                </a:solidFill>
              </a:rPr>
            </a:b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Apr. 24/25 – Soyuz – Cargo to ISS</a:t>
            </a:r>
          </a:p>
          <a:p>
            <a:r>
              <a:rPr lang="en-US" dirty="0">
                <a:solidFill>
                  <a:srgbClr val="FFC000"/>
                </a:solidFill>
              </a:rPr>
              <a:t>Apr. 22 – Falcon 9 – SpaceX 7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>
                <a:solidFill>
                  <a:srgbClr val="FFC000"/>
                </a:solidFill>
              </a:rPr>
              <a:t> batch of 60 </a:t>
            </a:r>
            <a:r>
              <a:rPr lang="en-US" dirty="0" err="1">
                <a:solidFill>
                  <a:srgbClr val="FFC000"/>
                </a:solidFill>
              </a:rPr>
              <a:t>Starlink</a:t>
            </a:r>
            <a:r>
              <a:rPr lang="en-US" dirty="0">
                <a:solidFill>
                  <a:srgbClr val="FFC000"/>
                </a:solidFill>
              </a:rPr>
              <a:t> communications satellites</a:t>
            </a:r>
          </a:p>
          <a:p>
            <a:r>
              <a:rPr lang="en-US" dirty="0">
                <a:solidFill>
                  <a:srgbClr val="FFC000"/>
                </a:solidFill>
              </a:rPr>
              <a:t>Apr. 22 – </a:t>
            </a:r>
            <a:r>
              <a:rPr lang="en-US" dirty="0" err="1">
                <a:solidFill>
                  <a:srgbClr val="FFC000"/>
                </a:solidFill>
              </a:rPr>
              <a:t>Qased</a:t>
            </a:r>
            <a:r>
              <a:rPr lang="en-US" dirty="0">
                <a:solidFill>
                  <a:srgbClr val="FFC000"/>
                </a:solidFill>
              </a:rPr>
              <a:t> (Iranian)– Noor military satellite</a:t>
            </a:r>
          </a:p>
          <a:p>
            <a:r>
              <a:rPr lang="en-US" dirty="0">
                <a:solidFill>
                  <a:srgbClr val="FFC000"/>
                </a:solidFill>
              </a:rPr>
              <a:t>Apr. 9 – Long March 3B – Palapa N1 communication satellite (Indonesian) - FAILED</a:t>
            </a:r>
          </a:p>
          <a:p>
            <a:r>
              <a:rPr lang="en-US" dirty="0">
                <a:solidFill>
                  <a:srgbClr val="FFC000"/>
                </a:solidFill>
              </a:rPr>
              <a:t>Apr. 9 – Soyuz  – Crew to ISS.  Capsule also an escape pod for 6 months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D960E3-2299-4C25-97EE-7952549D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7" y="2333613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14BEC02-6E32-4291-BB14-8139BFE3A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6" y="3418951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FE9FA1D-A7BF-4127-A83E-D0A86C55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6" y="1922087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7B2C22B5-1F63-43BF-92EE-415038D00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7" y="4075283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23D28F-D9B0-4D4D-A03D-35F0AF1AE6C8}"/>
              </a:ext>
            </a:extLst>
          </p:cNvPr>
          <p:cNvSpPr/>
          <p:nvPr/>
        </p:nvSpPr>
        <p:spPr>
          <a:xfrm>
            <a:off x="645376" y="6575149"/>
            <a:ext cx="26420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https://spaceflightnow.com/launch-log/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EFFA7C-570C-4836-ABB1-6617AAC61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995" y="3020765"/>
            <a:ext cx="219456" cy="1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Featured Speaker: 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Lee Hutchinson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8969"/>
            <a:ext cx="4705351" cy="45539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Senior Technology Editor, Ars </a:t>
            </a:r>
            <a:r>
              <a:rPr lang="en-US" dirty="0" err="1">
                <a:solidFill>
                  <a:srgbClr val="FFC000"/>
                </a:solidFill>
              </a:rPr>
              <a:t>Technica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Oversees story development for gadget, automotive, IT, and video sections of Ars </a:t>
            </a:r>
            <a:r>
              <a:rPr lang="en-US" dirty="0" err="1">
                <a:solidFill>
                  <a:srgbClr val="FFC000"/>
                </a:solidFill>
              </a:rPr>
              <a:t>Technica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Writes about manned space flight, gaming</a:t>
            </a:r>
          </a:p>
          <a:p>
            <a:r>
              <a:rPr lang="en-US" dirty="0">
                <a:solidFill>
                  <a:srgbClr val="FFC000"/>
                </a:solidFill>
              </a:rPr>
              <a:t>Extensive background in enterprise storage and security</a:t>
            </a:r>
          </a:p>
          <a:p>
            <a:r>
              <a:rPr lang="en-US" dirty="0">
                <a:solidFill>
                  <a:srgbClr val="FFC000"/>
                </a:solidFill>
              </a:rPr>
              <a:t>Decade at Boeing as an enterprise architect, then EMC and Symantec</a:t>
            </a:r>
          </a:p>
        </p:txBody>
      </p:sp>
      <p:pic>
        <p:nvPicPr>
          <p:cNvPr id="13314" name="Picture 2" descr="Lee Hutchinson | Ars Technica">
            <a:extLst>
              <a:ext uri="{FF2B5EF4-FFF2-40B4-BE49-F238E27FC236}">
                <a16:creationId xmlns:a16="http://schemas.microsoft.com/office/drawing/2014/main" id="{3A8A718F-73AA-4D6E-9117-FD6268CC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84" y="3073086"/>
            <a:ext cx="3112315" cy="31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ee Hutchinson on Muck Rack">
            <a:extLst>
              <a:ext uri="{FF2B5EF4-FFF2-40B4-BE49-F238E27FC236}">
                <a16:creationId xmlns:a16="http://schemas.microsoft.com/office/drawing/2014/main" id="{599714BC-975E-4BD2-B703-09117BD76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84" y="0"/>
            <a:ext cx="3112316" cy="31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3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D041D736-F0BD-49E2-8BF4-1DFCFAB1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29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BE7FD-E959-4089-BC85-FA7676B3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"/>
            <a:ext cx="7886700" cy="990366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International Space Station (ISS)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3017D-5D40-403F-9DB9-4D39E751C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4278911" cy="69946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Crew of 3 (1 American, 2 Russians) launch from Kazakhstan  …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794367-EB6D-47A9-A02F-16CB5DE0ECEB}"/>
              </a:ext>
            </a:extLst>
          </p:cNvPr>
          <p:cNvSpPr txBox="1">
            <a:spLocks/>
          </p:cNvSpPr>
          <p:nvPr/>
        </p:nvSpPr>
        <p:spPr>
          <a:xfrm>
            <a:off x="628649" y="3025148"/>
            <a:ext cx="4278911" cy="1042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C000"/>
                </a:solidFill>
              </a:rPr>
              <a:t>… Hopefully the end of an era, as US crewed launches should begin soon </a:t>
            </a:r>
          </a:p>
        </p:txBody>
      </p:sp>
    </p:spTree>
    <p:extLst>
      <p:ext uri="{BB962C8B-B14F-4D97-AF65-F5344CB8AC3E}">
        <p14:creationId xmlns:p14="http://schemas.microsoft.com/office/powerpoint/2010/main" val="329351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E7FD-E959-4089-BC85-FA7676B3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International Space Station (ISS)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0E2E6C-7AD6-45D2-83B1-0FAE5EA03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9"/>
            <a:ext cx="9144000" cy="2673803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DF25DCE4-22B6-49A7-AEC3-FA0CCA466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30" y="4378236"/>
            <a:ext cx="4659263" cy="24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3017D-5D40-403F-9DB9-4D39E751C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20" y="1704433"/>
            <a:ext cx="8238513" cy="485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Crew of 3 (2 Americans, 1 Russian) return to Kazakhstan in a Soyuz capsule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023D4C-B420-4834-86D6-02BF94CFDC94}"/>
              </a:ext>
            </a:extLst>
          </p:cNvPr>
          <p:cNvSpPr txBox="1">
            <a:spLocks/>
          </p:cNvSpPr>
          <p:nvPr/>
        </p:nvSpPr>
        <p:spPr>
          <a:xfrm>
            <a:off x="2594031" y="4378236"/>
            <a:ext cx="2984647" cy="412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Cargo launch (Soyuz)</a:t>
            </a:r>
          </a:p>
        </p:txBody>
      </p:sp>
    </p:spTree>
    <p:extLst>
      <p:ext uri="{BB962C8B-B14F-4D97-AF65-F5344CB8AC3E}">
        <p14:creationId xmlns:p14="http://schemas.microsoft.com/office/powerpoint/2010/main" val="230197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A36AAB0-FAC0-456E-8131-1A33BE524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3725"/>
            <a:ext cx="9144000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62" y="144993"/>
            <a:ext cx="8673672" cy="87100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NASA Contracts </a:t>
            </a:r>
            <a:r>
              <a:rPr lang="en-US" dirty="0" err="1">
                <a:solidFill>
                  <a:srgbClr val="FFC000"/>
                </a:solidFill>
              </a:rPr>
              <a:t>Masten</a:t>
            </a:r>
            <a:r>
              <a:rPr lang="en-US" dirty="0">
                <a:solidFill>
                  <a:srgbClr val="FFC000"/>
                </a:solidFill>
              </a:rPr>
              <a:t> Space Systems for robotic lunar landing in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62" y="1107578"/>
            <a:ext cx="8028263" cy="30953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$76 M to deliver 9 science and technology instruments to the moon’s south pole in late 2022 (including a rover, and a robotic arm)</a:t>
            </a:r>
          </a:p>
          <a:p>
            <a:r>
              <a:rPr lang="en-US" dirty="0">
                <a:solidFill>
                  <a:srgbClr val="FFC000"/>
                </a:solidFill>
              </a:rPr>
              <a:t>Fourth company receiving task orders through NASA’s Commercial Lunar Payload Services (CLPS)</a:t>
            </a:r>
          </a:p>
          <a:p>
            <a:r>
              <a:rPr lang="en-US" dirty="0">
                <a:solidFill>
                  <a:srgbClr val="FFC000"/>
                </a:solidFill>
              </a:rPr>
              <a:t>First mission to softly land at a lunar pole</a:t>
            </a:r>
          </a:p>
          <a:p>
            <a:r>
              <a:rPr lang="en-US" dirty="0">
                <a:solidFill>
                  <a:srgbClr val="FFC000"/>
                </a:solidFill>
              </a:rPr>
              <a:t>Payload of 80 kg</a:t>
            </a:r>
          </a:p>
          <a:p>
            <a:r>
              <a:rPr lang="en-US" dirty="0">
                <a:solidFill>
                  <a:srgbClr val="FFC000"/>
                </a:solidFill>
              </a:rPr>
              <a:t>Hundreds of additional kgs available for </a:t>
            </a:r>
            <a:r>
              <a:rPr lang="en-US" dirty="0" err="1">
                <a:solidFill>
                  <a:srgbClr val="FFC000"/>
                </a:solidFill>
              </a:rPr>
              <a:t>Masten</a:t>
            </a:r>
            <a:r>
              <a:rPr lang="en-US" dirty="0">
                <a:solidFill>
                  <a:srgbClr val="FFC000"/>
                </a:solidFill>
              </a:rPr>
              <a:t> to sell to others</a:t>
            </a:r>
          </a:p>
          <a:p>
            <a:r>
              <a:rPr lang="en-US" dirty="0">
                <a:solidFill>
                  <a:srgbClr val="FFC000"/>
                </a:solidFill>
              </a:rPr>
              <a:t>Launcher not yet announced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5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2009ED1-F899-4AAE-A140-AA632B8FC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840"/>
            <a:ext cx="914400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62" y="23048"/>
            <a:ext cx="8673672" cy="11804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Intuitive Machines (Houston) announces Oct. 2021 moon launch date and landing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62" y="1203516"/>
            <a:ext cx="8028263" cy="39425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NASA contracted $77 M for a robotic lander to deliver 9 science instruments to the moon in Oct. 2021</a:t>
            </a:r>
          </a:p>
          <a:p>
            <a:r>
              <a:rPr lang="en-US" dirty="0">
                <a:solidFill>
                  <a:srgbClr val="FFC000"/>
                </a:solidFill>
              </a:rPr>
              <a:t>Task order through NASA’s Commercial Lunar Payload Services (CLPS)</a:t>
            </a:r>
          </a:p>
          <a:p>
            <a:r>
              <a:rPr lang="en-US" dirty="0">
                <a:solidFill>
                  <a:srgbClr val="FFC000"/>
                </a:solidFill>
              </a:rPr>
              <a:t>Landing near a deep, narrow valley, likely a collapsed volcanic lava tube (not near a pole)</a:t>
            </a:r>
          </a:p>
          <a:p>
            <a:r>
              <a:rPr lang="en-US" dirty="0">
                <a:solidFill>
                  <a:srgbClr val="FFC000"/>
                </a:solidFill>
              </a:rPr>
              <a:t>To launch on a SpaceX Falcon 9 rocket</a:t>
            </a:r>
          </a:p>
          <a:p>
            <a:r>
              <a:rPr lang="en-US" dirty="0">
                <a:solidFill>
                  <a:srgbClr val="FFC000"/>
                </a:solidFill>
              </a:rPr>
              <a:t>100 kg payload</a:t>
            </a:r>
          </a:p>
        </p:txBody>
      </p:sp>
    </p:spTree>
    <p:extLst>
      <p:ext uri="{BB962C8B-B14F-4D97-AF65-F5344CB8AC3E}">
        <p14:creationId xmlns:p14="http://schemas.microsoft.com/office/powerpoint/2010/main" val="105639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40A02C-C74A-437A-A70E-13D53386E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2131"/>
            <a:ext cx="9144000" cy="4305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62" y="23048"/>
            <a:ext cx="8673672" cy="11804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Astrobotic (Pittsburgh) is the other company with a lunar landing in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62" y="1203516"/>
            <a:ext cx="8028263" cy="39425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NASA contract: $79.5 M for a robotic lander to deliver payloads to the moon in Oct. 2021</a:t>
            </a:r>
          </a:p>
          <a:p>
            <a:r>
              <a:rPr lang="en-US" dirty="0">
                <a:solidFill>
                  <a:srgbClr val="FFC000"/>
                </a:solidFill>
              </a:rPr>
              <a:t>Task order through NASA’s Commercial Lunar Payload Services (CLPS)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90 kg payload</a:t>
            </a:r>
          </a:p>
          <a:p>
            <a:r>
              <a:rPr lang="en-US" dirty="0">
                <a:solidFill>
                  <a:srgbClr val="FFC000"/>
                </a:solidFill>
              </a:rPr>
              <a:t>Commercially available rate:  $1.2M / kg</a:t>
            </a:r>
          </a:p>
        </p:txBody>
      </p:sp>
    </p:spTree>
    <p:extLst>
      <p:ext uri="{BB962C8B-B14F-4D97-AF65-F5344CB8AC3E}">
        <p14:creationId xmlns:p14="http://schemas.microsoft.com/office/powerpoint/2010/main" val="272223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71FA3DF-B5BB-41A9-93EA-E149341EA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" y="717259"/>
            <a:ext cx="9134784" cy="614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7955"/>
            <a:ext cx="7886700" cy="71860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NASA $1B Phase 1 funding for lunar “Human Landing System” (HLS)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3EA32C-9458-4181-85D6-A5AD9AC69961}"/>
              </a:ext>
            </a:extLst>
          </p:cNvPr>
          <p:cNvSpPr/>
          <p:nvPr/>
        </p:nvSpPr>
        <p:spPr>
          <a:xfrm>
            <a:off x="285750" y="6492874"/>
            <a:ext cx="5025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Orion spacecraft.   Credit:  Lockheed Martin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D8A43B-A4C8-4836-95D2-95C4B825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569" y="1855519"/>
            <a:ext cx="3472215" cy="411744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NASA selects companies to develop crewed lunar landers </a:t>
            </a:r>
          </a:p>
          <a:p>
            <a:r>
              <a:rPr lang="en-US" dirty="0">
                <a:solidFill>
                  <a:srgbClr val="FFC000"/>
                </a:solidFill>
              </a:rPr>
              <a:t>Part of overall Artemis program to get back to the moon</a:t>
            </a:r>
          </a:p>
          <a:p>
            <a:r>
              <a:rPr lang="en-US" dirty="0">
                <a:solidFill>
                  <a:srgbClr val="FFC000"/>
                </a:solidFill>
              </a:rPr>
              <a:t>Phase 1: 10 months, nearly  $1B</a:t>
            </a:r>
          </a:p>
          <a:p>
            <a:r>
              <a:rPr lang="en-US" dirty="0">
                <a:solidFill>
                  <a:srgbClr val="FFC000"/>
                </a:solidFill>
              </a:rPr>
              <a:t>All phases cost $18.4 B through end of 2024</a:t>
            </a:r>
          </a:p>
          <a:p>
            <a:r>
              <a:rPr lang="en-US" dirty="0">
                <a:solidFill>
                  <a:srgbClr val="FFC000"/>
                </a:solidFill>
              </a:rPr>
              <a:t>Each contractor must provide private funding for design &amp; development</a:t>
            </a:r>
          </a:p>
        </p:txBody>
      </p:sp>
    </p:spTree>
    <p:extLst>
      <p:ext uri="{BB962C8B-B14F-4D97-AF65-F5344CB8AC3E}">
        <p14:creationId xmlns:p14="http://schemas.microsoft.com/office/powerpoint/2010/main" val="404065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334ABE5-251D-4D16-A792-D6A18080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" y="1034223"/>
            <a:ext cx="6101208" cy="343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6ADC9E2-CB95-46B9-83DA-86703A999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1931"/>
            <a:ext cx="4572000" cy="25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8D47E3B-6269-43FE-8F3F-372FBDBF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0881"/>
            <a:ext cx="4566022" cy="256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395" y="1425791"/>
            <a:ext cx="3690062" cy="1691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Blue Origin (partnered with Lockheed Martin &amp; Northrop Grumman) $579 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0D4992-2E03-497A-BF1B-42B0F833C7DE}"/>
              </a:ext>
            </a:extLst>
          </p:cNvPr>
          <p:cNvSpPr txBox="1">
            <a:spLocks/>
          </p:cNvSpPr>
          <p:nvPr/>
        </p:nvSpPr>
        <p:spPr>
          <a:xfrm>
            <a:off x="2726968" y="4614629"/>
            <a:ext cx="3866801" cy="74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FFC000"/>
                </a:solidFill>
              </a:rPr>
              <a:t>Dynetics</a:t>
            </a:r>
            <a:r>
              <a:rPr lang="en-US" dirty="0">
                <a:solidFill>
                  <a:srgbClr val="FFC000"/>
                </a:solidFill>
              </a:rPr>
              <a:t>  (partnered with Sierra Nevada Corp.) $253 M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E8B75D-2396-4382-9AE1-4AAC7E69C3D7}"/>
              </a:ext>
            </a:extLst>
          </p:cNvPr>
          <p:cNvSpPr txBox="1">
            <a:spLocks/>
          </p:cNvSpPr>
          <p:nvPr/>
        </p:nvSpPr>
        <p:spPr>
          <a:xfrm>
            <a:off x="6996418" y="4020380"/>
            <a:ext cx="2033805" cy="535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SpaceX  $135 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860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3 Companies in NASA Phase 1 funding for lunar “Human Landing System” (HLS)</a:t>
            </a:r>
          </a:p>
        </p:txBody>
      </p:sp>
    </p:spTree>
    <p:extLst>
      <p:ext uri="{BB962C8B-B14F-4D97-AF65-F5344CB8AC3E}">
        <p14:creationId xmlns:p14="http://schemas.microsoft.com/office/powerpoint/2010/main" val="239691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SpaceX/</a:t>
            </a:r>
            <a:r>
              <a:rPr lang="en-US" dirty="0" err="1">
                <a:solidFill>
                  <a:srgbClr val="FFC000"/>
                </a:solidFill>
              </a:rPr>
              <a:t>Starlink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48" y="3677277"/>
            <a:ext cx="7981951" cy="28155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Now launched 420 satellites</a:t>
            </a:r>
          </a:p>
          <a:p>
            <a:r>
              <a:rPr lang="en-US" dirty="0">
                <a:solidFill>
                  <a:srgbClr val="FFC000"/>
                </a:solidFill>
              </a:rPr>
              <a:t>Astronomers are worried about brightness and number of satellites</a:t>
            </a:r>
          </a:p>
          <a:p>
            <a:r>
              <a:rPr lang="en-US" dirty="0">
                <a:solidFill>
                  <a:srgbClr val="FFC000"/>
                </a:solidFill>
              </a:rPr>
              <a:t>Solutions now being implemented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Adding a light-blocking panel of radio-transparent foam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Changing orientation during initial orbit-raising and final orbits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6410A-D065-4AFB-BF7F-D3A829232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37067"/>
            <a:ext cx="3250492" cy="3096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96EC87-BFA1-40BF-B614-A632F9497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892" y="237067"/>
            <a:ext cx="1667108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4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4471</TotalTime>
  <Words>605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NSS North Houston Space Society  Space News</vt:lpstr>
      <vt:lpstr>International Space Station (ISS)</vt:lpstr>
      <vt:lpstr>International Space Station (ISS)</vt:lpstr>
      <vt:lpstr>NASA Contracts Masten Space Systems for robotic lunar landing in 2022</vt:lpstr>
      <vt:lpstr>Intuitive Machines (Houston) announces Oct. 2021 moon launch date and landing site</vt:lpstr>
      <vt:lpstr>Astrobotic (Pittsburgh) is the other company with a lunar landing in 2021</vt:lpstr>
      <vt:lpstr>NASA $1B Phase 1 funding for lunar “Human Landing System” (HLS)</vt:lpstr>
      <vt:lpstr>3 Companies in NASA Phase 1 funding for lunar “Human Landing System” (HLS)</vt:lpstr>
      <vt:lpstr>SpaceX/Starlink update</vt:lpstr>
      <vt:lpstr>How many launches since the last meeting?</vt:lpstr>
      <vt:lpstr>Launches Since Last Meeting (Apr. 4, 2020) </vt:lpstr>
      <vt:lpstr>Featured Speaker:   Lee Hutchinson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NSS North Houston Space Society</dc:title>
  <dc:creator>nathan price</dc:creator>
  <cp:lastModifiedBy>Greg Stanley</cp:lastModifiedBy>
  <cp:revision>274</cp:revision>
  <cp:lastPrinted>2019-05-04T19:12:51Z</cp:lastPrinted>
  <dcterms:created xsi:type="dcterms:W3CDTF">2019-05-04T18:09:33Z</dcterms:created>
  <dcterms:modified xsi:type="dcterms:W3CDTF">2020-05-02T15:31:53Z</dcterms:modified>
</cp:coreProperties>
</file>