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354" r:id="rId2"/>
    <p:sldId id="383" r:id="rId3"/>
    <p:sldId id="394" r:id="rId4"/>
    <p:sldId id="392" r:id="rId5"/>
    <p:sldId id="399" r:id="rId6"/>
    <p:sldId id="395" r:id="rId7"/>
    <p:sldId id="400" r:id="rId8"/>
    <p:sldId id="397" r:id="rId9"/>
    <p:sldId id="396" r:id="rId10"/>
    <p:sldId id="398" r:id="rId1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B4CF-B69E-4BE6-B36E-BFF62F5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6414-2759-4B86-8AA7-607CD59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DA6-7E55-43A0-A640-85D89E1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650D-C00F-4A48-A2AE-871175B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847-D9FA-4F00-A9F7-C39AF27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AF7C-F080-4D59-B9EB-EC67118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FD3-C2DC-4B37-B96C-E8A47CA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BCDD-18A3-4D5B-8538-18F38A7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3763-B795-4DF9-9344-C905283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1AD3-2272-4F53-B191-9597DE0F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55A2-2DA7-431E-A133-DC29419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F72-8874-4EA6-AEAE-216C0C4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F6E0-F811-4268-A2B3-06E668D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54-97D9-4FD7-B6B9-102F8B1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F831-025E-4AF6-9BBE-C580BD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8A46-98B2-4C6B-9B42-7E902FAC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6D17-05FF-4E71-A900-DB21E970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2D33-F996-454D-87EA-E56E90E3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26A0-3CF5-4021-A34D-FEEA7D8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8495-F3BD-41BC-8CD9-A2D69FE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E54A-0155-46E9-A5AB-7056E11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55E2-C737-46EB-8866-7CC88D0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8673-E8ED-401A-AE45-90EC5F9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C65-2CB9-4643-9BC3-D90FC84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2CD8-8934-41A3-A08D-4AC5275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FF633-5509-41C1-8131-B1F25E25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BBD10-78D2-4A9F-A0F3-0A4CB39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4576-9EB4-48A8-9D2B-5F253CF2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BA21-DF8D-48E0-BDB7-1DBA24E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3A97-48AE-4340-BCB7-5634D58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EC4C-3A06-423E-B227-13E29A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CE58D-63E6-4D1D-9F1D-978043B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135-D09B-4B9A-AC76-A146F865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3CD-5BC4-4D0C-9EFC-07D6770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F080-22D5-42E0-B8AA-41D992DEED5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A0C8-9615-4F93-A212-15D766013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4D08-FF53-4423-9E2D-C15E493D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38BE7-1515-4DEA-98A7-286AFE9A0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6207361"/>
            <a:ext cx="2194560" cy="6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paceflightnow.com/launch-lo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B45C-D778-44EC-A441-0AB38F377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NSS North Houston Space Society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9130A3-621D-43A3-B6CB-A1AB5834B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4, 2020</a:t>
            </a:r>
          </a:p>
        </p:txBody>
      </p:sp>
    </p:spTree>
    <p:extLst>
      <p:ext uri="{BB962C8B-B14F-4D97-AF65-F5344CB8AC3E}">
        <p14:creationId xmlns:p14="http://schemas.microsoft.com/office/powerpoint/2010/main" val="32741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FCCE07-4887-4A25-B175-C45DC8DF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79" y="1414181"/>
            <a:ext cx="2753109" cy="4029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Speaker:  Vickie </a:t>
            </a:r>
            <a:r>
              <a:rPr lang="en-US" dirty="0" err="1"/>
              <a:t>Kloeris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3556"/>
            <a:ext cx="5699462" cy="5048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34 years as NASA manager of space food systems for ISS (International Space Station) and Shuttle  (recently retired)</a:t>
            </a:r>
          </a:p>
          <a:p>
            <a:r>
              <a:rPr lang="en-US" dirty="0"/>
              <a:t>Author or coauthor of numerous publications</a:t>
            </a:r>
          </a:p>
          <a:p>
            <a:r>
              <a:rPr lang="en-US" dirty="0"/>
              <a:t>Awards</a:t>
            </a:r>
          </a:p>
          <a:p>
            <a:pPr lvl="1"/>
            <a:r>
              <a:rPr lang="en-US" dirty="0"/>
              <a:t>NASA Distinguished Service Medal (NASA’s highest award) (2019)</a:t>
            </a:r>
          </a:p>
          <a:p>
            <a:pPr lvl="1"/>
            <a:r>
              <a:rPr lang="en-US" dirty="0"/>
              <a:t>NASA Exceptional Service Medal (twice)</a:t>
            </a:r>
          </a:p>
          <a:p>
            <a:pPr lvl="1"/>
            <a:r>
              <a:rPr lang="en-US" dirty="0"/>
              <a:t>Johnson Space Center Director’s Commendation Award</a:t>
            </a:r>
          </a:p>
          <a:p>
            <a:pPr lvl="1"/>
            <a:r>
              <a:rPr lang="en-US" dirty="0"/>
              <a:t>Outstanding Alumni Award, College of Agriculture &amp; Life Sciences, Texas A&amp;M (2017)</a:t>
            </a:r>
          </a:p>
          <a:p>
            <a:r>
              <a:rPr lang="en-US" dirty="0"/>
              <a:t>Institute of Food Technologists (IFT) – Certified Food Scientist</a:t>
            </a:r>
          </a:p>
          <a:p>
            <a:pPr lvl="1"/>
            <a:r>
              <a:rPr lang="en-US" dirty="0"/>
              <a:t>In 3</a:t>
            </a:r>
            <a:r>
              <a:rPr lang="en-US" baseline="30000" dirty="0"/>
              <a:t>rd</a:t>
            </a:r>
            <a:r>
              <a:rPr lang="en-US" dirty="0"/>
              <a:t> year of 3-year term on IFT Board of Directors</a:t>
            </a:r>
          </a:p>
          <a:p>
            <a:pPr lvl="1"/>
            <a:r>
              <a:rPr lang="en-US" dirty="0"/>
              <a:t>President Elect, 3 year term as President starting Sept, 2020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B.S. Microbiology;  minor in Chemistry from Texas A&amp;M</a:t>
            </a:r>
          </a:p>
          <a:p>
            <a:pPr lvl="1"/>
            <a:r>
              <a:rPr lang="en-US" dirty="0"/>
              <a:t>M.S. in Food Science and Technology from Texas A&amp;M  </a:t>
            </a:r>
          </a:p>
        </p:txBody>
      </p:sp>
    </p:spTree>
    <p:extLst>
      <p:ext uri="{BB962C8B-B14F-4D97-AF65-F5344CB8AC3E}">
        <p14:creationId xmlns:p14="http://schemas.microsoft.com/office/powerpoint/2010/main" val="195223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Space-related news - </a:t>
            </a:r>
            <a:r>
              <a:rPr lang="en-US" dirty="0" err="1"/>
              <a:t>OneWeb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OneWeb</a:t>
            </a:r>
            <a:r>
              <a:rPr lang="en-US" dirty="0"/>
              <a:t> launched batch of 34 satellites, now at 74 of planned constellation of 650 satellites</a:t>
            </a:r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35977-21EA-43CF-A18A-25C17BF827A7}"/>
              </a:ext>
            </a:extLst>
          </p:cNvPr>
          <p:cNvSpPr/>
          <p:nvPr/>
        </p:nvSpPr>
        <p:spPr>
          <a:xfrm>
            <a:off x="482599" y="1198202"/>
            <a:ext cx="7738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600" i="1" dirty="0"/>
              <a:t>(Satellite-based internet, competing with SpaceX </a:t>
            </a:r>
            <a:r>
              <a:rPr lang="en-US" sz="1600" i="1" dirty="0" err="1"/>
              <a:t>Starlink</a:t>
            </a:r>
            <a:r>
              <a:rPr lang="en-US" sz="1600" i="1" dirty="0"/>
              <a:t>, </a:t>
            </a:r>
            <a:r>
              <a:rPr lang="en-US" sz="1600" i="1" dirty="0" err="1"/>
              <a:t>Telesat</a:t>
            </a:r>
            <a:r>
              <a:rPr lang="en-US" sz="1600" i="1" dirty="0"/>
              <a:t> –June 2019 meeting)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F2C51-DDBE-413D-BF3F-6A2A14CB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2564373"/>
            <a:ext cx="4182059" cy="426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550F3-E3FA-4538-AEA3-2CA273D8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71" y="3047134"/>
            <a:ext cx="4203623" cy="2732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99FF4-BE79-40E5-9C11-1BDDB0091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16" y="1852443"/>
            <a:ext cx="440268" cy="4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5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Space-related news - </a:t>
            </a:r>
            <a:r>
              <a:rPr lang="en-US" dirty="0" err="1"/>
              <a:t>OneWeb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OneWeb</a:t>
            </a:r>
            <a:r>
              <a:rPr lang="en-US" dirty="0"/>
              <a:t> launched batch of 34 satellites, now at 74 of planned constellation of 650 satellites  (March 21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 err="1"/>
              <a:t>OneWeb</a:t>
            </a:r>
            <a:r>
              <a:rPr lang="en-US" dirty="0"/>
              <a:t> filed for bankruptcy, like so many previously … Iridium, </a:t>
            </a:r>
            <a:r>
              <a:rPr lang="en-US" dirty="0" err="1"/>
              <a:t>Orbcomm</a:t>
            </a:r>
            <a:r>
              <a:rPr lang="en-US" dirty="0"/>
              <a:t>, </a:t>
            </a:r>
            <a:r>
              <a:rPr lang="en-US" dirty="0" err="1"/>
              <a:t>Globalstar</a:t>
            </a:r>
            <a:r>
              <a:rPr lang="en-US" dirty="0"/>
              <a:t>, </a:t>
            </a:r>
            <a:r>
              <a:rPr lang="en-US" dirty="0" err="1"/>
              <a:t>Teledesic</a:t>
            </a:r>
            <a:r>
              <a:rPr lang="en-US" dirty="0"/>
              <a:t>, Skybridge (March 27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Blaming COVID-19 for delays in financing  (need another $7.5 Billion)  </a:t>
            </a:r>
          </a:p>
          <a:p>
            <a:pPr marL="685800" lvl="2" indent="0">
              <a:buNone/>
            </a:pPr>
            <a:r>
              <a:rPr lang="en-US" i="1" dirty="0"/>
              <a:t>… and you thought you could avoid virus talk here!  </a:t>
            </a:r>
          </a:p>
          <a:p>
            <a:pPr lvl="1"/>
            <a:r>
              <a:rPr lang="en-US" dirty="0"/>
              <a:t>Probably doomed anyway</a:t>
            </a:r>
          </a:p>
          <a:p>
            <a:pPr lvl="2"/>
            <a:r>
              <a:rPr lang="en-US" dirty="0"/>
              <a:t>Higher cost launch &amp; </a:t>
            </a:r>
            <a:r>
              <a:rPr lang="en-US" dirty="0" err="1"/>
              <a:t>groundstation</a:t>
            </a:r>
            <a:r>
              <a:rPr lang="en-US" dirty="0"/>
              <a:t> cost vs. </a:t>
            </a:r>
            <a:r>
              <a:rPr lang="en-US" dirty="0" err="1"/>
              <a:t>Starlink</a:t>
            </a:r>
            <a:r>
              <a:rPr lang="en-US" dirty="0"/>
              <a:t>, no deep pockets like Amazon’s Project Kuiper, no ongoing operations like Iridium, </a:t>
            </a:r>
            <a:r>
              <a:rPr lang="en-US" dirty="0" err="1"/>
              <a:t>Orbcomm</a:t>
            </a:r>
            <a:r>
              <a:rPr lang="en-US" dirty="0"/>
              <a:t> and </a:t>
            </a:r>
            <a:r>
              <a:rPr lang="en-US" dirty="0" err="1"/>
              <a:t>Globalstar</a:t>
            </a:r>
            <a:endParaRPr lang="en-US" dirty="0"/>
          </a:p>
          <a:p>
            <a:pPr lvl="2"/>
            <a:r>
              <a:rPr lang="en-US" dirty="0"/>
              <a:t>Major backer Softbank has other cash flow problems</a:t>
            </a:r>
          </a:p>
          <a:p>
            <a:r>
              <a:rPr lang="en-US" dirty="0"/>
              <a:t>But, like Iridium, </a:t>
            </a:r>
            <a:r>
              <a:rPr lang="en-US" dirty="0" err="1"/>
              <a:t>Orbcomm</a:t>
            </a:r>
            <a:r>
              <a:rPr lang="en-US" dirty="0"/>
              <a:t>, &amp; </a:t>
            </a:r>
            <a:r>
              <a:rPr lang="en-US" dirty="0" err="1"/>
              <a:t>Globalstar</a:t>
            </a:r>
            <a:r>
              <a:rPr lang="en-US" dirty="0"/>
              <a:t>, may re-emerge, or at least assets will probably get bought and used</a:t>
            </a:r>
          </a:p>
          <a:p>
            <a:pPr marL="342900" lvl="1" indent="0">
              <a:buNone/>
            </a:pPr>
            <a:r>
              <a:rPr lang="en-US" i="1" dirty="0"/>
              <a:t>Elon Musk:  "Guess how many constellations didn’t go bankrupt? ... Zero. It’d be a big step to have more than zero in the not-bankrupt category.”</a:t>
            </a:r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35977-21EA-43CF-A18A-25C17BF827A7}"/>
              </a:ext>
            </a:extLst>
          </p:cNvPr>
          <p:cNvSpPr/>
          <p:nvPr/>
        </p:nvSpPr>
        <p:spPr>
          <a:xfrm>
            <a:off x="482599" y="1198202"/>
            <a:ext cx="7738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600" i="1" dirty="0"/>
              <a:t>(Satellite-based internet, competing with SpaceX </a:t>
            </a:r>
            <a:r>
              <a:rPr lang="en-US" sz="1600" i="1" dirty="0" err="1"/>
              <a:t>Starlink</a:t>
            </a:r>
            <a:r>
              <a:rPr lang="en-US" sz="1600" i="1" dirty="0"/>
              <a:t>, </a:t>
            </a:r>
            <a:r>
              <a:rPr lang="en-US" sz="1600" i="1" dirty="0" err="1"/>
              <a:t>Telesat</a:t>
            </a:r>
            <a:r>
              <a:rPr lang="en-US" sz="1600" i="1" dirty="0"/>
              <a:t> –June 2019 meeting)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C8CF3C-14DE-43D4-9553-A5D9265C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6" y="1852443"/>
            <a:ext cx="440268" cy="432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F3B42-0258-431B-A22E-3F6BF9CE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6" y="2705599"/>
            <a:ext cx="440267" cy="443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77E8EF-5052-49F8-BA52-7BB9A902C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13" y="4736383"/>
            <a:ext cx="446071" cy="4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Space-related news </a:t>
            </a:r>
            <a:br>
              <a:rPr lang="en-US" dirty="0"/>
            </a:br>
            <a:r>
              <a:rPr lang="en-US" dirty="0"/>
              <a:t>– SpaceX/</a:t>
            </a:r>
            <a:r>
              <a:rPr lang="en-US" dirty="0" err="1"/>
              <a:t>Starlink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8" y="3677276"/>
            <a:ext cx="7981951" cy="3096057"/>
          </a:xfrm>
        </p:spPr>
        <p:txBody>
          <a:bodyPr>
            <a:normAutofit/>
          </a:bodyPr>
          <a:lstStyle/>
          <a:p>
            <a:r>
              <a:rPr lang="en-US" dirty="0"/>
              <a:t>Received FCC license for up to 1 million (customer) data terminals</a:t>
            </a:r>
          </a:p>
          <a:p>
            <a:pPr lvl="1"/>
            <a:r>
              <a:rPr lang="en-US" dirty="0"/>
              <a:t>They’re not pizza-box shaped, they’re a </a:t>
            </a:r>
          </a:p>
          <a:p>
            <a:pPr marL="342900" lvl="1" indent="0">
              <a:buNone/>
            </a:pPr>
            <a:r>
              <a:rPr lang="en-US" dirty="0"/>
              <a:t>    …”</a:t>
            </a:r>
            <a:r>
              <a:rPr lang="en-US" i="1" dirty="0"/>
              <a:t>THIN FLAT ROUND UFO ON A STICK</a:t>
            </a:r>
            <a:r>
              <a:rPr lang="en-US" dirty="0"/>
              <a:t>”*</a:t>
            </a:r>
          </a:p>
          <a:p>
            <a:pPr lvl="1"/>
            <a:r>
              <a:rPr lang="en-US" dirty="0"/>
              <a:t>Motors self-adjust for optimal angle</a:t>
            </a:r>
          </a:p>
          <a:p>
            <a:pPr lvl="1"/>
            <a:r>
              <a:rPr lang="en-US" dirty="0"/>
              <a:t>Instructions*</a:t>
            </a:r>
            <a:endParaRPr lang="en-US" i="1" dirty="0"/>
          </a:p>
          <a:p>
            <a:pPr lvl="2"/>
            <a:r>
              <a:rPr lang="en-US" i="1" dirty="0"/>
              <a:t>Plug in socket</a:t>
            </a:r>
          </a:p>
          <a:p>
            <a:pPr lvl="2"/>
            <a:r>
              <a:rPr lang="en-US" i="1" dirty="0"/>
              <a:t>Point at sky</a:t>
            </a:r>
          </a:p>
          <a:p>
            <a:pPr marL="685800" lvl="2" indent="0">
              <a:buNone/>
            </a:pPr>
            <a:r>
              <a:rPr lang="en-US" i="1" dirty="0"/>
              <a:t>Works in either order.  No training required.</a:t>
            </a:r>
          </a:p>
          <a:p>
            <a:pPr marL="685800" lvl="2" indent="0">
              <a:buNone/>
            </a:pPr>
            <a:endParaRPr lang="en-US" i="1" dirty="0"/>
          </a:p>
          <a:p>
            <a:pPr marL="685800" lvl="2" indent="0">
              <a:buNone/>
            </a:pPr>
            <a:r>
              <a:rPr lang="en-US" i="1" dirty="0"/>
              <a:t>* Direct quotes from Elon Musk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6410A-D065-4AFB-BF7F-D3A82923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7067"/>
            <a:ext cx="3250492" cy="3096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6EC87-BFA1-40BF-B614-A632F949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92" y="237067"/>
            <a:ext cx="1667108" cy="3096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3F1485-EBDC-4889-9FA5-58C7866B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158" y="4021667"/>
            <a:ext cx="1862929" cy="2751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6A979-12C4-44DD-9EAA-030ECDDCD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772" y="4920642"/>
            <a:ext cx="647790" cy="1114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B595A-CBF2-47E6-B41B-3AF767BE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092079"/>
            <a:ext cx="361950" cy="3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F28BE0-8F42-4DB0-BDD3-AECF4EA4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316" y="144993"/>
            <a:ext cx="6339417" cy="87100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Space-related news – SpaceX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794807"/>
            <a:ext cx="6604000" cy="1958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NASA selected SpaceX to provide transportation service to the Lunar Gateway for Artemis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SpaceX revealed new Dragon XL cargo spacecraft, variant of Dragon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2746A6-5230-4900-8DE0-BE524DBCF3BF}"/>
              </a:ext>
            </a:extLst>
          </p:cNvPr>
          <p:cNvSpPr txBox="1">
            <a:spLocks/>
          </p:cNvSpPr>
          <p:nvPr/>
        </p:nvSpPr>
        <p:spPr>
          <a:xfrm>
            <a:off x="103717" y="4944005"/>
            <a:ext cx="6604000" cy="111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BUT:  Gateway is “removed from critical path” for 2024 lunar landing.  Will it ever get built?</a:t>
            </a:r>
          </a:p>
          <a:p>
            <a:pPr lvl="2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563B87-C9D7-4ADE-84BC-B8A4F4F70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334" y="2164267"/>
            <a:ext cx="5380167" cy="2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8607"/>
          </a:xfrm>
        </p:spPr>
        <p:txBody>
          <a:bodyPr/>
          <a:lstStyle/>
          <a:p>
            <a:r>
              <a:rPr lang="en-US" dirty="0"/>
              <a:t>Space-related news – “Space Fence”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3733"/>
            <a:ext cx="7886700" cy="1255711"/>
          </a:xfrm>
        </p:spPr>
        <p:txBody>
          <a:bodyPr>
            <a:normAutofit/>
          </a:bodyPr>
          <a:lstStyle/>
          <a:p>
            <a:r>
              <a:rPr lang="en-US" dirty="0"/>
              <a:t>$1.5 Billion “Space Fence” U.S. radar in Marshall Islands completed </a:t>
            </a:r>
          </a:p>
          <a:p>
            <a:pPr lvl="1"/>
            <a:r>
              <a:rPr lang="en-US" dirty="0"/>
              <a:t>For tracking satellites and space debris</a:t>
            </a:r>
          </a:p>
          <a:p>
            <a:pPr lvl="1"/>
            <a:r>
              <a:rPr lang="en-US" dirty="0"/>
              <a:t>Can detect a marble in low Earth orbit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38483-FBB9-4B08-8261-DD85F5A7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26" y="2059974"/>
            <a:ext cx="6895148" cy="4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C90105-EBF5-4A66-BAD9-EC19E8BE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468" y="76200"/>
            <a:ext cx="3016006" cy="302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Space-related news </a:t>
            </a:r>
            <a:br>
              <a:rPr lang="en-US" dirty="0"/>
            </a:br>
            <a:r>
              <a:rPr lang="en-US" dirty="0"/>
              <a:t>   - COVID-19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err="1"/>
              <a:t>OneWeb</a:t>
            </a:r>
            <a:r>
              <a:rPr lang="en-US" dirty="0"/>
              <a:t> bankruptcy</a:t>
            </a:r>
          </a:p>
          <a:p>
            <a:r>
              <a:rPr lang="en-US" dirty="0"/>
              <a:t>ESA (European Space Agency) delaying 4 launches</a:t>
            </a:r>
          </a:p>
          <a:p>
            <a:r>
              <a:rPr lang="en-US" dirty="0"/>
              <a:t>Rocket Lab (New Zealand) postpones launch</a:t>
            </a:r>
          </a:p>
          <a:p>
            <a:r>
              <a:rPr lang="en-US" dirty="0"/>
              <a:t>Bigelow Aerospace laid off ALL its employees.  Future unclear.</a:t>
            </a:r>
          </a:p>
          <a:p>
            <a:r>
              <a:rPr lang="en-US" dirty="0"/>
              <a:t>Investors pulling back on small companies is a concern</a:t>
            </a:r>
          </a:p>
          <a:p>
            <a:pPr lvl="1"/>
            <a:r>
              <a:rPr lang="en-US" dirty="0"/>
              <a:t>Example:  Leo Aerospace  (balloon-borne small launch vehicles) “going into hibernation”</a:t>
            </a:r>
          </a:p>
          <a:p>
            <a:r>
              <a:rPr lang="en-US" dirty="0"/>
              <a:t>Delays in SLS testing, James Webb Space Telescope, …</a:t>
            </a:r>
          </a:p>
          <a:p>
            <a:r>
              <a:rPr lang="en-US" dirty="0"/>
              <a:t>Conference cancellations, almost everyone working at home, etc.</a:t>
            </a:r>
          </a:p>
          <a:p>
            <a:r>
              <a:rPr lang="en-US" dirty="0"/>
              <a:t>We started videoconference meetings!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89667-D746-4166-B4A0-27606060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1690689"/>
            <a:ext cx="339964" cy="34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5F9E5C-D0EC-46A8-9917-BC24AD89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4175923"/>
            <a:ext cx="339964" cy="341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F79E2-BB48-406F-84A0-7801AC98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4586289"/>
            <a:ext cx="339964" cy="341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D8D00-36C2-4335-9548-68341B60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2101055"/>
            <a:ext cx="339964" cy="341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3145A-3E87-4A29-8B34-F25975B3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2470944"/>
            <a:ext cx="339964" cy="341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A70032-E309-4D15-A37C-81D3C10D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2882896"/>
            <a:ext cx="339964" cy="341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5C07A-C6FE-4D02-B827-457F7BB2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3301206"/>
            <a:ext cx="339964" cy="341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22BA39-ED09-4FF3-A0C4-CA80C106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1" y="4996655"/>
            <a:ext cx="339964" cy="34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launches since the last meeting?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14E15-F09A-4120-8149-E94B6B80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93" y="2671657"/>
            <a:ext cx="1524213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Launches Since Last Meeting (Mar. 7, 2020)</a:t>
            </a:r>
            <a:br>
              <a:rPr lang="en-US" dirty="0"/>
            </a:br>
            <a:r>
              <a:rPr lang="en-US" sz="1200" u="sng" dirty="0">
                <a:hlinkClick r:id="rId2"/>
              </a:rPr>
              <a:t>https://spaceflightnow.com/launch-log/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Mar. 26,2020 - Atlas 5 - U.S. Military communications satellite</a:t>
            </a:r>
          </a:p>
          <a:p>
            <a:r>
              <a:rPr lang="en-US" dirty="0"/>
              <a:t>Mar. 23/24, 2020 – Long March 2C – 3 Chinese military surveillance satellites</a:t>
            </a:r>
          </a:p>
          <a:p>
            <a:r>
              <a:rPr lang="en-US" dirty="0"/>
              <a:t>Mar. 21, 2020 – Soyuz – 34 </a:t>
            </a:r>
            <a:r>
              <a:rPr lang="en-US" dirty="0" err="1"/>
              <a:t>OneWeb</a:t>
            </a:r>
            <a:r>
              <a:rPr lang="en-US" dirty="0"/>
              <a:t> satellites</a:t>
            </a:r>
          </a:p>
          <a:p>
            <a:r>
              <a:rPr lang="en-US" dirty="0"/>
              <a:t>Mar. 18, 2020 - Falcon 9 – 60 SpaceX </a:t>
            </a:r>
            <a:r>
              <a:rPr lang="en-US" dirty="0" err="1"/>
              <a:t>Starlink</a:t>
            </a:r>
            <a:r>
              <a:rPr lang="en-US" dirty="0"/>
              <a:t> satellites</a:t>
            </a:r>
          </a:p>
          <a:p>
            <a:r>
              <a:rPr lang="en-US" dirty="0"/>
              <a:t>Mar. 16, 2020 – Soyuz – Russian navigation satellite</a:t>
            </a:r>
          </a:p>
          <a:p>
            <a:r>
              <a:rPr lang="en-US" dirty="0"/>
              <a:t>Mar. 16, 2020 – Long March 7A  (Failed) – Chinese classified satellite</a:t>
            </a:r>
          </a:p>
          <a:p>
            <a:r>
              <a:rPr lang="en-US" dirty="0"/>
              <a:t>Mar. 9, 2020 – Long March 3B – Chinese navigation satellite</a:t>
            </a:r>
          </a:p>
          <a:p>
            <a:r>
              <a:rPr lang="en-US" dirty="0"/>
              <a:t>Mar. 6/7, 2020 – Falcon 9 – SpaceX cargo to ISS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F71E79-EFCB-4C9B-ABB1-5FA64A60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1932517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DBB7C02-5CD2-4670-9516-29917FD16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4980517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7D960E3-2299-4C25-97EE-7952549D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3399367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14BEC02-6E32-4291-BB14-8139BFE3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1907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6AA5058-B618-49CA-9CD5-3C04E638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17658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B222A0D-3BEB-49E1-B23C-6389EABB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4578548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FE9FA1D-A7BF-4127-A83E-D0A86C55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7" y="2981986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B2C22B5-1F63-43BF-92EE-415038D0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6" y="3755496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734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NSS North Houston Space Society</vt:lpstr>
      <vt:lpstr>Space-related news - OneWeb</vt:lpstr>
      <vt:lpstr>Space-related news - OneWeb</vt:lpstr>
      <vt:lpstr>Space-related news  – SpaceX/Starlink</vt:lpstr>
      <vt:lpstr>Space-related news – SpaceX</vt:lpstr>
      <vt:lpstr>Space-related news – “Space Fence”</vt:lpstr>
      <vt:lpstr>Space-related news     - COVID-19 impact</vt:lpstr>
      <vt:lpstr>How many launches since the last meeting?</vt:lpstr>
      <vt:lpstr>Launches Since Last Meeting (Mar. 7, 2020) https://spaceflightnow.com/launch-log/</vt:lpstr>
      <vt:lpstr>Featured Speaker:  Vickie Kloeris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</dc:title>
  <dc:creator>nathan price</dc:creator>
  <cp:lastModifiedBy>Greg Stanley</cp:lastModifiedBy>
  <cp:revision>237</cp:revision>
  <cp:lastPrinted>2019-05-04T19:12:51Z</cp:lastPrinted>
  <dcterms:created xsi:type="dcterms:W3CDTF">2019-05-04T18:09:33Z</dcterms:created>
  <dcterms:modified xsi:type="dcterms:W3CDTF">2020-04-04T04:42:12Z</dcterms:modified>
</cp:coreProperties>
</file>