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handoutMasterIdLst>
    <p:handoutMasterId r:id="rId18"/>
  </p:handoutMasterIdLst>
  <p:sldIdLst>
    <p:sldId id="265" r:id="rId2"/>
    <p:sldId id="310" r:id="rId3"/>
    <p:sldId id="311" r:id="rId4"/>
    <p:sldId id="312" r:id="rId5"/>
    <p:sldId id="315" r:id="rId6"/>
    <p:sldId id="316" r:id="rId7"/>
    <p:sldId id="317" r:id="rId8"/>
    <p:sldId id="318" r:id="rId9"/>
    <p:sldId id="319" r:id="rId10"/>
    <p:sldId id="320" r:id="rId11"/>
    <p:sldId id="325" r:id="rId12"/>
    <p:sldId id="321" r:id="rId13"/>
    <p:sldId id="322" r:id="rId14"/>
    <p:sldId id="323" r:id="rId15"/>
    <p:sldId id="324" r:id="rId16"/>
  </p:sldIdLst>
  <p:sldSz cx="12188825" cy="6858000"/>
  <p:notesSz cx="6858000" cy="9144000"/>
  <p:custDataLst>
    <p:tags r:id="rId1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29" autoAdjust="0"/>
  </p:normalViewPr>
  <p:slideViewPr>
    <p:cSldViewPr showGuides="1">
      <p:cViewPr varScale="1">
        <p:scale>
          <a:sx n="76" d="100"/>
          <a:sy n="76" d="100"/>
        </p:scale>
        <p:origin x="678" y="84"/>
      </p:cViewPr>
      <p:guideLst>
        <p:guide pos="3839"/>
        <p:guide orient="horz" pos="2160"/>
      </p:guideLst>
    </p:cSldViewPr>
  </p:slideViewPr>
  <p:outlineViewPr>
    <p:cViewPr>
      <p:scale>
        <a:sx n="33" d="100"/>
        <a:sy n="33" d="100"/>
      </p:scale>
      <p:origin x="0" y="0"/>
    </p:cViewPr>
  </p:outlineViewPr>
  <p:notesTextViewPr>
    <p:cViewPr>
      <p:scale>
        <a:sx n="1" d="1"/>
        <a:sy n="1" d="1"/>
      </p:scale>
      <p:origin x="0" y="0"/>
    </p:cViewPr>
  </p:notesTextViewPr>
  <p:notesViewPr>
    <p:cSldViewPr showGuides="1">
      <p:cViewPr varScale="1">
        <p:scale>
          <a:sx n="63" d="100"/>
          <a:sy n="63" d="100"/>
        </p:scale>
        <p:origin x="1986"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9088EAF-6ECA-4616-85EF-35AA19C641F3}" type="datetimeFigureOut">
              <a:rPr lang="en-US"/>
              <a:t>3/4/2020</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F912AB-2776-42F2-A957-313FC7EFEDB9}" type="slidenum">
              <a:rPr/>
              <a:t>‹#›</a:t>
            </a:fld>
            <a:endParaRPr/>
          </a:p>
        </p:txBody>
      </p:sp>
    </p:spTree>
    <p:extLst>
      <p:ext uri="{BB962C8B-B14F-4D97-AF65-F5344CB8AC3E}">
        <p14:creationId xmlns:p14="http://schemas.microsoft.com/office/powerpoint/2010/main" val="39320657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ABD2D7A-D230-4F91-BD59-0A39C2703BA8}" type="datetimeFigureOut">
              <a:rPr lang="en-US"/>
              <a:t>3/4/2020</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93199CD-3E1B-4AE6-990F-76F925F5EA9F}" type="slidenum">
              <a:rPr/>
              <a:t>‹#›</a:t>
            </a:fld>
            <a:endParaRPr/>
          </a:p>
        </p:txBody>
      </p:sp>
    </p:spTree>
    <p:extLst>
      <p:ext uri="{BB962C8B-B14F-4D97-AF65-F5344CB8AC3E}">
        <p14:creationId xmlns:p14="http://schemas.microsoft.com/office/powerpoint/2010/main" val="4276579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65214" y="1828800"/>
            <a:ext cx="8229600" cy="2895600"/>
          </a:xfrm>
        </p:spPr>
        <p:txBody>
          <a:bodyPr anchor="b">
            <a:normAutofit/>
          </a:bodyPr>
          <a:lstStyle>
            <a:lvl1pPr>
              <a:lnSpc>
                <a:spcPct val="80000"/>
              </a:lnSpc>
              <a:defRPr sz="6600">
                <a:solidFill>
                  <a:schemeClr val="tx1"/>
                </a:solidFill>
              </a:defRPr>
            </a:lvl1pPr>
          </a:lstStyle>
          <a:p>
            <a:r>
              <a:rPr lang="en-US"/>
              <a:t>Click to edit Master title style</a:t>
            </a:r>
            <a:endParaRPr/>
          </a:p>
        </p:txBody>
      </p:sp>
      <p:sp>
        <p:nvSpPr>
          <p:cNvPr id="3" name="Subtitle 2"/>
          <p:cNvSpPr>
            <a:spLocks noGrp="1"/>
          </p:cNvSpPr>
          <p:nvPr>
            <p:ph type="subTitle" idx="1"/>
          </p:nvPr>
        </p:nvSpPr>
        <p:spPr>
          <a:xfrm>
            <a:off x="1065213" y="4800600"/>
            <a:ext cx="8229600" cy="1219200"/>
          </a:xfrm>
        </p:spPr>
        <p:txBody>
          <a:bodyPr>
            <a:normAutofit/>
          </a:bodyPr>
          <a:lstStyle>
            <a:lvl1pPr marL="0" indent="0" algn="l">
              <a:spcBef>
                <a:spcPts val="0"/>
              </a:spcBef>
              <a:buNone/>
              <a:defRPr sz="2000" cap="all" spc="200" baseline="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Tree>
    <p:extLst>
      <p:ext uri="{BB962C8B-B14F-4D97-AF65-F5344CB8AC3E}">
        <p14:creationId xmlns:p14="http://schemas.microsoft.com/office/powerpoint/2010/main" val="94999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03F41C87-7AD9-4845-A077-840E4A0F3F06}" type="datetimeFigureOut">
              <a:rPr lang="en-US"/>
              <a:t>3/4/2020</a:t>
            </a:fld>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460095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2412" y="381001"/>
            <a:ext cx="1524001" cy="56388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522412" y="381001"/>
            <a:ext cx="7391399"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03F41C87-7AD9-4845-A077-840E4A0F3F06}" type="datetimeFigureOut">
              <a:rPr lang="en-US"/>
              <a:t>3/4/2020</a:t>
            </a:fld>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407903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dirty="0"/>
          </a:p>
        </p:txBody>
      </p:sp>
      <p:sp>
        <p:nvSpPr>
          <p:cNvPr id="4" name="Date Placeholder 3"/>
          <p:cNvSpPr>
            <a:spLocks noGrp="1"/>
          </p:cNvSpPr>
          <p:nvPr>
            <p:ph type="dt" sz="half" idx="10"/>
          </p:nvPr>
        </p:nvSpPr>
        <p:spPr/>
        <p:txBody>
          <a:bodyPr/>
          <a:lstStyle/>
          <a:p>
            <a:fld id="{03F41C87-7AD9-4845-A077-840E4A0F3F06}" type="datetimeFigureOut">
              <a:rPr lang="en-US"/>
              <a:t>3/4/2020</a:t>
            </a:fld>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2738254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59614" y="2514600"/>
            <a:ext cx="8692399" cy="2819400"/>
          </a:xfrm>
        </p:spPr>
        <p:txBody>
          <a:bodyPr anchor="b">
            <a:normAutofit/>
          </a:bodyPr>
          <a:lstStyle>
            <a:lvl1pPr algn="l">
              <a:lnSpc>
                <a:spcPct val="80000"/>
              </a:lnSpc>
              <a:defRPr sz="4800" b="0" cap="none" baseline="0"/>
            </a:lvl1pPr>
          </a:lstStyle>
          <a:p>
            <a:r>
              <a:rPr lang="en-US"/>
              <a:t>Click to edit Master title style</a:t>
            </a:r>
            <a:endParaRPr/>
          </a:p>
        </p:txBody>
      </p:sp>
      <p:sp>
        <p:nvSpPr>
          <p:cNvPr id="3" name="Text Placeholder 2"/>
          <p:cNvSpPr>
            <a:spLocks noGrp="1"/>
          </p:cNvSpPr>
          <p:nvPr>
            <p:ph type="body" idx="1"/>
          </p:nvPr>
        </p:nvSpPr>
        <p:spPr>
          <a:xfrm>
            <a:off x="1065213" y="5410200"/>
            <a:ext cx="8687333" cy="609601"/>
          </a:xfrm>
        </p:spPr>
        <p:txBody>
          <a:bodyPr anchor="t">
            <a:normAutofit/>
          </a:bodyPr>
          <a:lstStyle>
            <a:lvl1pPr marL="0" indent="0">
              <a:spcBef>
                <a:spcPts val="0"/>
              </a:spcBef>
              <a:buNone/>
              <a:defRPr sz="2000" cap="all" spc="200" baseline="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endParaRPr dirty="0"/>
          </a:p>
        </p:txBody>
      </p:sp>
      <p:sp>
        <p:nvSpPr>
          <p:cNvPr id="4" name="Date Placeholder 3"/>
          <p:cNvSpPr>
            <a:spLocks noGrp="1"/>
          </p:cNvSpPr>
          <p:nvPr>
            <p:ph type="dt" sz="half" idx="10"/>
          </p:nvPr>
        </p:nvSpPr>
        <p:spPr/>
        <p:txBody>
          <a:bodyPr/>
          <a:lstStyle/>
          <a:p>
            <a:fld id="{03F41C87-7AD9-4845-A077-840E4A0F3F06}" type="datetimeFigureOut">
              <a:rPr lang="en-US"/>
              <a:t>3/4/2020</a:t>
            </a:fld>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1761813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504781" y="1905001"/>
            <a:ext cx="4419599" cy="41148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29183" y="1905001"/>
            <a:ext cx="4419600" cy="41148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endParaRPr dirty="0"/>
          </a:p>
        </p:txBody>
      </p:sp>
      <p:sp>
        <p:nvSpPr>
          <p:cNvPr id="5" name="Date Placeholder 4"/>
          <p:cNvSpPr>
            <a:spLocks noGrp="1"/>
          </p:cNvSpPr>
          <p:nvPr>
            <p:ph type="dt" sz="half" idx="10"/>
          </p:nvPr>
        </p:nvSpPr>
        <p:spPr/>
        <p:txBody>
          <a:bodyPr/>
          <a:lstStyle/>
          <a:p>
            <a:fld id="{03F41C87-7AD9-4845-A077-840E4A0F3F06}" type="datetimeFigureOut">
              <a:rPr lang="en-US"/>
              <a:t>3/4/2020</a:t>
            </a:fld>
            <a:endParaRPr/>
          </a:p>
        </p:txBody>
      </p:sp>
      <p:sp>
        <p:nvSpPr>
          <p:cNvPr id="7" name="Slide Number Placeholder 6"/>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2825340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522411" y="1905000"/>
            <a:ext cx="4416552" cy="762000"/>
          </a:xfrm>
        </p:spPr>
        <p:txBody>
          <a:bodyPr anchor="ctr">
            <a:noAutofit/>
          </a:bodyPr>
          <a:lstStyle>
            <a:lvl1pPr marL="0" indent="0">
              <a:spcBef>
                <a:spcPts val="0"/>
              </a:spcBef>
              <a:buNone/>
              <a:defRPr sz="2000" b="0" cap="all" spc="20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22411" y="2743201"/>
            <a:ext cx="4416552" cy="3276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49861" y="1905000"/>
            <a:ext cx="4416552" cy="762000"/>
          </a:xfrm>
        </p:spPr>
        <p:txBody>
          <a:bodyPr anchor="ctr">
            <a:noAutofit/>
          </a:bodyPr>
          <a:lstStyle>
            <a:lvl1pPr marL="0" indent="0">
              <a:spcBef>
                <a:spcPts val="0"/>
              </a:spcBef>
              <a:buNone/>
              <a:defRPr sz="2000" b="0" cap="all" spc="20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49861" y="2743201"/>
            <a:ext cx="4416552" cy="3276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endParaRPr dirty="0"/>
          </a:p>
        </p:txBody>
      </p:sp>
      <p:sp>
        <p:nvSpPr>
          <p:cNvPr id="7" name="Date Placeholder 6"/>
          <p:cNvSpPr>
            <a:spLocks noGrp="1"/>
          </p:cNvSpPr>
          <p:nvPr>
            <p:ph type="dt" sz="half" idx="10"/>
          </p:nvPr>
        </p:nvSpPr>
        <p:spPr/>
        <p:txBody>
          <a:bodyPr/>
          <a:lstStyle/>
          <a:p>
            <a:fld id="{03F41C87-7AD9-4845-A077-840E4A0F3F06}" type="datetimeFigureOut">
              <a:rPr lang="en-US"/>
              <a:t>3/4/2020</a:t>
            </a:fld>
            <a:endParaRPr/>
          </a:p>
        </p:txBody>
      </p:sp>
      <p:sp>
        <p:nvSpPr>
          <p:cNvPr id="9" name="Slide Number Placeholder 8"/>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4208419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endParaRPr/>
          </a:p>
        </p:txBody>
      </p:sp>
      <p:sp>
        <p:nvSpPr>
          <p:cNvPr id="3" name="Date Placeholder 2"/>
          <p:cNvSpPr>
            <a:spLocks noGrp="1"/>
          </p:cNvSpPr>
          <p:nvPr>
            <p:ph type="dt" sz="half" idx="10"/>
          </p:nvPr>
        </p:nvSpPr>
        <p:spPr/>
        <p:txBody>
          <a:bodyPr/>
          <a:lstStyle/>
          <a:p>
            <a:fld id="{03F41C87-7AD9-4845-A077-840E4A0F3F06}" type="datetimeFigureOut">
              <a:rPr lang="en-US"/>
              <a:t>3/4/2020</a:t>
            </a:fld>
            <a:endParaRPr/>
          </a:p>
        </p:txBody>
      </p:sp>
      <p:sp>
        <p:nvSpPr>
          <p:cNvPr id="5" name="Slide Number Placeholder 4"/>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1626631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2"/>
        </a:solidFill>
        <a:effectLst/>
      </p:bgPr>
    </p:bg>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a:p>
        </p:txBody>
      </p:sp>
      <p:sp>
        <p:nvSpPr>
          <p:cNvPr id="2" name="Date Placeholder 1"/>
          <p:cNvSpPr>
            <a:spLocks noGrp="1"/>
          </p:cNvSpPr>
          <p:nvPr>
            <p:ph type="dt" sz="half" idx="10"/>
          </p:nvPr>
        </p:nvSpPr>
        <p:spPr/>
        <p:txBody>
          <a:bodyPr/>
          <a:lstStyle/>
          <a:p>
            <a:fld id="{03F41C87-7AD9-4845-A077-840E4A0F3F06}" type="datetimeFigureOut">
              <a:rPr lang="en-US"/>
              <a:t>3/4/2020</a:t>
            </a:fld>
            <a:endParaRPr/>
          </a:p>
        </p:txBody>
      </p:sp>
      <p:sp>
        <p:nvSpPr>
          <p:cNvPr id="4" name="Slide Number Placeholder 3"/>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3607540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55604" y="1905000"/>
            <a:ext cx="3596607" cy="2667000"/>
          </a:xfrm>
        </p:spPr>
        <p:txBody>
          <a:bodyPr anchor="b">
            <a:noAutofit/>
          </a:bodyPr>
          <a:lstStyle>
            <a:lvl1pPr algn="l">
              <a:lnSpc>
                <a:spcPct val="90000"/>
              </a:lnSpc>
              <a:defRPr sz="3600" b="0" baseline="0">
                <a:solidFill>
                  <a:schemeClr val="tx1"/>
                </a:solidFill>
              </a:defRPr>
            </a:lvl1pPr>
          </a:lstStyle>
          <a:p>
            <a:r>
              <a:rPr lang="en-US"/>
              <a:t>Click to edit Master title style</a:t>
            </a:r>
            <a:endParaRPr/>
          </a:p>
        </p:txBody>
      </p:sp>
      <p:sp>
        <p:nvSpPr>
          <p:cNvPr id="4" name="Text Placeholder 3"/>
          <p:cNvSpPr>
            <a:spLocks noGrp="1"/>
          </p:cNvSpPr>
          <p:nvPr>
            <p:ph type="body" sz="half" idx="2"/>
          </p:nvPr>
        </p:nvSpPr>
        <p:spPr>
          <a:xfrm>
            <a:off x="1065213" y="4648200"/>
            <a:ext cx="3581399" cy="1371600"/>
          </a:xfrm>
        </p:spPr>
        <p:txBody>
          <a:bodyPr>
            <a:normAutofit/>
          </a:bodyPr>
          <a:lstStyle>
            <a:lvl1pPr marL="0" indent="0">
              <a:lnSpc>
                <a:spcPct val="9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Content Placeholder 2"/>
          <p:cNvSpPr>
            <a:spLocks noGrp="1"/>
          </p:cNvSpPr>
          <p:nvPr>
            <p:ph idx="1"/>
          </p:nvPr>
        </p:nvSpPr>
        <p:spPr>
          <a:xfrm>
            <a:off x="4951414" y="685800"/>
            <a:ext cx="6400800" cy="53340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03F41C87-7AD9-4845-A077-840E4A0F3F06}" type="datetimeFigureOut">
              <a:rPr lang="en-US"/>
              <a:t>3/4/2020</a:t>
            </a:fld>
            <a:endParaRPr/>
          </a:p>
        </p:txBody>
      </p:sp>
      <p:sp>
        <p:nvSpPr>
          <p:cNvPr id="7" name="Slide Number Placeholder 6"/>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2544981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55604" y="1905000"/>
            <a:ext cx="3596607" cy="2667000"/>
          </a:xfrm>
        </p:spPr>
        <p:txBody>
          <a:bodyPr anchor="b">
            <a:normAutofit/>
          </a:bodyPr>
          <a:lstStyle>
            <a:lvl1pPr algn="l">
              <a:lnSpc>
                <a:spcPct val="90000"/>
              </a:lnSpc>
              <a:defRPr sz="3600" b="0" i="0" baseline="0">
                <a:solidFill>
                  <a:schemeClr val="tx1"/>
                </a:solidFill>
              </a:defRPr>
            </a:lvl1pPr>
          </a:lstStyle>
          <a:p>
            <a:r>
              <a:rPr lang="en-US"/>
              <a:t>Click to edit Master title style</a:t>
            </a:r>
            <a:endParaRPr/>
          </a:p>
        </p:txBody>
      </p:sp>
      <p:sp>
        <p:nvSpPr>
          <p:cNvPr id="4" name="Text Placeholder 3"/>
          <p:cNvSpPr>
            <a:spLocks noGrp="1"/>
          </p:cNvSpPr>
          <p:nvPr>
            <p:ph type="body" sz="half" idx="2"/>
          </p:nvPr>
        </p:nvSpPr>
        <p:spPr>
          <a:xfrm>
            <a:off x="1065213" y="4648200"/>
            <a:ext cx="3581399" cy="1371600"/>
          </a:xfrm>
        </p:spPr>
        <p:txBody>
          <a:bodyPr>
            <a:normAutofit/>
          </a:bodyPr>
          <a:lstStyle>
            <a:lvl1pPr marL="0" indent="0">
              <a:lnSpc>
                <a:spcPct val="9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Picture Placeholder 2" descr="An empty placeholder to add an image. Click on the placeholder and select the image that you wish to add."/>
          <p:cNvSpPr>
            <a:spLocks noGrp="1"/>
          </p:cNvSpPr>
          <p:nvPr>
            <p:ph type="pic" idx="1"/>
          </p:nvPr>
        </p:nvSpPr>
        <p:spPr>
          <a:xfrm>
            <a:off x="4951414" y="685800"/>
            <a:ext cx="6400799" cy="5334000"/>
          </a:xfrm>
          <a:solidFill>
            <a:schemeClr val="bg2"/>
          </a:solidFill>
          <a:ln w="76200">
            <a:solidFill>
              <a:schemeClr val="tx1"/>
            </a:solidFill>
            <a:miter lim="800000"/>
          </a:ln>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6" name="Footer Placeholder 5"/>
          <p:cNvSpPr>
            <a:spLocks noGrp="1"/>
          </p:cNvSpPr>
          <p:nvPr>
            <p:ph type="ftr" sz="quarter" idx="11"/>
          </p:nvPr>
        </p:nvSpPr>
        <p:spPr/>
        <p:txBody>
          <a:bodyPr/>
          <a:lstStyle/>
          <a:p>
            <a:endParaRPr dirty="0"/>
          </a:p>
        </p:txBody>
      </p:sp>
      <p:sp>
        <p:nvSpPr>
          <p:cNvPr id="5" name="Date Placeholder 4"/>
          <p:cNvSpPr>
            <a:spLocks noGrp="1"/>
          </p:cNvSpPr>
          <p:nvPr>
            <p:ph type="dt" sz="half" idx="10"/>
          </p:nvPr>
        </p:nvSpPr>
        <p:spPr/>
        <p:txBody>
          <a:bodyPr/>
          <a:lstStyle/>
          <a:p>
            <a:fld id="{03F41C87-7AD9-4845-A077-840E4A0F3F06}" type="datetimeFigureOut">
              <a:rPr lang="en-US"/>
              <a:pPr/>
              <a:t>3/4/2020</a:t>
            </a:fld>
            <a:endParaRPr/>
          </a:p>
        </p:txBody>
      </p:sp>
      <p:sp>
        <p:nvSpPr>
          <p:cNvPr id="7" name="Slide Number Placeholder 6"/>
          <p:cNvSpPr>
            <a:spLocks noGrp="1"/>
          </p:cNvSpPr>
          <p:nvPr>
            <p:ph type="sldNum" sz="quarter" idx="12"/>
          </p:nvPr>
        </p:nvSpPr>
        <p:spPr/>
        <p:txBody>
          <a:bodyPr/>
          <a:lstStyle/>
          <a:p>
            <a:fld id="{2A013F82-EE5E-44EE-A61D-E31C6657F26F}" type="slidenum">
              <a:rPr/>
              <a:pPr/>
              <a:t>‹#›</a:t>
            </a:fld>
            <a:endParaRPr/>
          </a:p>
        </p:txBody>
      </p:sp>
    </p:spTree>
    <p:extLst>
      <p:ext uri="{BB962C8B-B14F-4D97-AF65-F5344CB8AC3E}">
        <p14:creationId xmlns:p14="http://schemas.microsoft.com/office/powerpoint/2010/main" val="2249172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2413" y="381000"/>
            <a:ext cx="9144001" cy="1371600"/>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522413" y="1904999"/>
            <a:ext cx="9134391" cy="41148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3"/>
          </p:nvPr>
        </p:nvSpPr>
        <p:spPr>
          <a:xfrm>
            <a:off x="1522413" y="6400800"/>
            <a:ext cx="6553199" cy="276228"/>
          </a:xfrm>
          <a:prstGeom prst="rect">
            <a:avLst/>
          </a:prstGeom>
        </p:spPr>
        <p:txBody>
          <a:bodyPr vert="horz" lIns="91440" tIns="45720" rIns="91440" bIns="45720" rtlCol="0" anchor="ctr"/>
          <a:lstStyle>
            <a:lvl1pPr algn="l">
              <a:defRPr sz="1100">
                <a:solidFill>
                  <a:schemeClr val="tx1">
                    <a:tint val="75000"/>
                  </a:schemeClr>
                </a:solidFill>
              </a:defRPr>
            </a:lvl1pPr>
          </a:lstStyle>
          <a:p>
            <a:endParaRPr lang="en-US" dirty="0"/>
          </a:p>
        </p:txBody>
      </p:sp>
      <p:sp>
        <p:nvSpPr>
          <p:cNvPr id="4" name="Date Placeholder 3"/>
          <p:cNvSpPr>
            <a:spLocks noGrp="1"/>
          </p:cNvSpPr>
          <p:nvPr>
            <p:ph type="dt" sz="half" idx="2"/>
          </p:nvPr>
        </p:nvSpPr>
        <p:spPr>
          <a:xfrm>
            <a:off x="8226422" y="6400800"/>
            <a:ext cx="1449389" cy="276228"/>
          </a:xfrm>
          <a:prstGeom prst="rect">
            <a:avLst/>
          </a:prstGeom>
        </p:spPr>
        <p:txBody>
          <a:bodyPr vert="horz" lIns="91440" tIns="45720" rIns="91440" bIns="45720" rtlCol="0" anchor="ctr"/>
          <a:lstStyle>
            <a:lvl1pPr algn="r">
              <a:defRPr sz="1100">
                <a:solidFill>
                  <a:schemeClr val="tx1">
                    <a:tint val="75000"/>
                  </a:schemeClr>
                </a:solidFill>
              </a:defRPr>
            </a:lvl1pPr>
          </a:lstStyle>
          <a:p>
            <a:fld id="{03F41C87-7AD9-4845-A077-840E4A0F3F06}" type="datetimeFigureOut">
              <a:rPr lang="en-US" smtClean="0"/>
              <a:pPr/>
              <a:t>3/4/2020</a:t>
            </a:fld>
            <a:endParaRPr lang="en-US"/>
          </a:p>
        </p:txBody>
      </p:sp>
      <p:sp>
        <p:nvSpPr>
          <p:cNvPr id="6" name="Slide Number Placeholder 5"/>
          <p:cNvSpPr>
            <a:spLocks noGrp="1"/>
          </p:cNvSpPr>
          <p:nvPr>
            <p:ph type="sldNum" sz="quarter" idx="4"/>
          </p:nvPr>
        </p:nvSpPr>
        <p:spPr>
          <a:xfrm>
            <a:off x="9828211" y="6400800"/>
            <a:ext cx="838201" cy="276228"/>
          </a:xfrm>
          <a:prstGeom prst="rect">
            <a:avLst/>
          </a:prstGeom>
        </p:spPr>
        <p:txBody>
          <a:bodyPr vert="horz" lIns="91440" tIns="45720" rIns="91440" bIns="45720" rtlCol="0" anchor="ctr"/>
          <a:lstStyle>
            <a:lvl1pPr algn="r">
              <a:defRPr sz="1100">
                <a:solidFill>
                  <a:schemeClr val="tx1">
                    <a:tint val="75000"/>
                  </a:schemeClr>
                </a:solidFill>
              </a:defRPr>
            </a:lvl1pPr>
          </a:lstStyle>
          <a:p>
            <a:fld id="{2A013F82-EE5E-44EE-A61D-E31C6657F26F}" type="slidenum">
              <a:rPr lang="en-US" smtClean="0"/>
              <a:pPr/>
              <a:t>‹#›</a:t>
            </a:fld>
            <a:endParaRPr lang="en-US"/>
          </a:p>
        </p:txBody>
      </p:sp>
    </p:spTree>
    <p:extLst>
      <p:ext uri="{BB962C8B-B14F-4D97-AF65-F5344CB8AC3E}">
        <p14:creationId xmlns:p14="http://schemas.microsoft.com/office/powerpoint/2010/main" val="1403059996"/>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p:titleStyle>
    <p:body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39" userDrawn="1">
          <p15:clr>
            <a:srgbClr val="F26B43"/>
          </p15:clr>
        </p15:guide>
        <p15:guide id="2"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lspace.asu.edu/"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s://mdrs.marssociety.org/call-for-volunteers/"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s://mdrs.marssociety.org/apply-to-field-season/"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2" Type="http://schemas.openxmlformats.org/officeDocument/2006/relationships/hyperlink" Target="https://nas.okstate.edu/ncas/"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US" dirty="0"/>
              <a:t>Community Space</a:t>
            </a:r>
          </a:p>
        </p:txBody>
      </p:sp>
      <p:sp>
        <p:nvSpPr>
          <p:cNvPr id="4" name="Subtitle 3"/>
          <p:cNvSpPr>
            <a:spLocks noGrp="1"/>
          </p:cNvSpPr>
          <p:nvPr>
            <p:ph type="subTitle" idx="1"/>
          </p:nvPr>
        </p:nvSpPr>
        <p:spPr/>
        <p:txBody>
          <a:bodyPr/>
          <a:lstStyle/>
          <a:p>
            <a:r>
              <a:rPr lang="it-IT" dirty="0"/>
              <a:t>BY: Adam Hawkins</a:t>
            </a:r>
          </a:p>
        </p:txBody>
      </p:sp>
    </p:spTree>
    <p:extLst>
      <p:ext uri="{BB962C8B-B14F-4D97-AF65-F5344CB8AC3E}">
        <p14:creationId xmlns:p14="http://schemas.microsoft.com/office/powerpoint/2010/main" val="2808920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608012" y="152400"/>
            <a:ext cx="9144001" cy="1447800"/>
          </a:xfrm>
        </p:spPr>
        <p:txBody>
          <a:bodyPr>
            <a:normAutofit fontScale="90000"/>
          </a:bodyPr>
          <a:lstStyle/>
          <a:p>
            <a:r>
              <a:rPr lang="en-US" dirty="0"/>
              <a:t>NASA Lucy Student Pipeline Accelerator and Competency Enabler (L’SPACE) Academy</a:t>
            </a:r>
            <a:br>
              <a:rPr lang="en-US" dirty="0"/>
            </a:br>
            <a:endParaRPr lang="en-US" dirty="0"/>
          </a:p>
        </p:txBody>
      </p:sp>
      <p:sp>
        <p:nvSpPr>
          <p:cNvPr id="3" name="Content Placeholder 2">
            <a:extLst>
              <a:ext uri="{FF2B5EF4-FFF2-40B4-BE49-F238E27FC236}">
                <a16:creationId xmlns:a16="http://schemas.microsoft.com/office/drawing/2014/main" id="{15057A3A-84F3-4929-8D43-CE4CA260F072}"/>
              </a:ext>
            </a:extLst>
          </p:cNvPr>
          <p:cNvSpPr>
            <a:spLocks noGrp="1"/>
          </p:cNvSpPr>
          <p:nvPr>
            <p:ph idx="1"/>
          </p:nvPr>
        </p:nvSpPr>
        <p:spPr>
          <a:xfrm>
            <a:off x="1527216" y="1219200"/>
            <a:ext cx="9134391" cy="4114801"/>
          </a:xfrm>
        </p:spPr>
        <p:txBody>
          <a:bodyPr>
            <a:normAutofit/>
          </a:bodyPr>
          <a:lstStyle/>
          <a:p>
            <a:r>
              <a:rPr lang="en-US" dirty="0" err="1"/>
              <a:t>L’Space</a:t>
            </a:r>
            <a:r>
              <a:rPr lang="en-US" dirty="0"/>
              <a:t> has two separate academies that undergraduate students can select from and be chosen to participate in:</a:t>
            </a:r>
          </a:p>
          <a:p>
            <a:pPr lvl="1"/>
            <a:r>
              <a:rPr lang="en-US" dirty="0"/>
              <a:t>Mission Concept Academy</a:t>
            </a:r>
          </a:p>
          <a:p>
            <a:pPr lvl="2"/>
            <a:r>
              <a:rPr lang="en-US" dirty="0"/>
              <a:t>Receive Mission development skills training each week from NASA scientists and engineers and collaborate with other students to design a mission-related team project.</a:t>
            </a:r>
          </a:p>
          <a:p>
            <a:pPr lvl="1"/>
            <a:r>
              <a:rPr lang="en-US" dirty="0"/>
              <a:t>NASA Proposal Writing and Evaluation Experience Academy</a:t>
            </a:r>
          </a:p>
          <a:p>
            <a:pPr lvl="2"/>
            <a:r>
              <a:rPr lang="en-US" dirty="0"/>
              <a:t>Learn To Effectively Write a concept proposal that turns innovative ideas into a reality. Gain experience in the process of writing, reviewing, and scoring proposals through the lens of a NASA reviewer.</a:t>
            </a:r>
          </a:p>
          <a:p>
            <a:pPr lvl="2"/>
            <a:endParaRPr lang="en-US" dirty="0"/>
          </a:p>
          <a:p>
            <a:pPr marL="231775" lvl="1" indent="0">
              <a:buNone/>
            </a:pPr>
            <a:r>
              <a:rPr lang="en-US" dirty="0">
                <a:hlinkClick r:id="rId2"/>
              </a:rPr>
              <a:t>https://www.lspace.asu.edu/</a:t>
            </a:r>
            <a:endParaRPr lang="en-US" dirty="0"/>
          </a:p>
        </p:txBody>
      </p:sp>
      <p:pic>
        <p:nvPicPr>
          <p:cNvPr id="2" name="Picture 1">
            <a:extLst>
              <a:ext uri="{FF2B5EF4-FFF2-40B4-BE49-F238E27FC236}">
                <a16:creationId xmlns:a16="http://schemas.microsoft.com/office/drawing/2014/main" id="{EF67397A-303D-4A68-ABC3-32EE6935C492}"/>
              </a:ext>
            </a:extLst>
          </p:cNvPr>
          <p:cNvPicPr>
            <a:picLocks noChangeAspect="1"/>
          </p:cNvPicPr>
          <p:nvPr/>
        </p:nvPicPr>
        <p:blipFill>
          <a:blip r:embed="rId3"/>
          <a:stretch>
            <a:fillRect/>
          </a:stretch>
        </p:blipFill>
        <p:spPr>
          <a:xfrm>
            <a:off x="1500228" y="5334001"/>
            <a:ext cx="8905875" cy="1466850"/>
          </a:xfrm>
          <a:prstGeom prst="rect">
            <a:avLst/>
          </a:prstGeom>
        </p:spPr>
      </p:pic>
    </p:spTree>
    <p:extLst>
      <p:ext uri="{BB962C8B-B14F-4D97-AF65-F5344CB8AC3E}">
        <p14:creationId xmlns:p14="http://schemas.microsoft.com/office/powerpoint/2010/main" val="3887658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608012" y="152400"/>
            <a:ext cx="9144001" cy="1447800"/>
          </a:xfrm>
        </p:spPr>
        <p:txBody>
          <a:bodyPr>
            <a:normAutofit fontScale="90000"/>
          </a:bodyPr>
          <a:lstStyle/>
          <a:p>
            <a:r>
              <a:rPr lang="en-US" dirty="0"/>
              <a:t>(L’SPACE) Academy – Requirements/Eligibility</a:t>
            </a:r>
            <a:br>
              <a:rPr lang="en-US" dirty="0"/>
            </a:br>
            <a:endParaRPr lang="en-US" dirty="0"/>
          </a:p>
        </p:txBody>
      </p:sp>
      <p:sp>
        <p:nvSpPr>
          <p:cNvPr id="6" name="TextBox 5">
            <a:extLst>
              <a:ext uri="{FF2B5EF4-FFF2-40B4-BE49-F238E27FC236}">
                <a16:creationId xmlns:a16="http://schemas.microsoft.com/office/drawing/2014/main" id="{22A264CF-4B18-4A88-B4A6-DA473E2B4CE0}"/>
              </a:ext>
            </a:extLst>
          </p:cNvPr>
          <p:cNvSpPr txBox="1"/>
          <p:nvPr/>
        </p:nvSpPr>
        <p:spPr>
          <a:xfrm>
            <a:off x="836612" y="1524000"/>
            <a:ext cx="9601200" cy="1754326"/>
          </a:xfrm>
          <a:prstGeom prst="rect">
            <a:avLst/>
          </a:prstGeom>
          <a:noFill/>
        </p:spPr>
        <p:txBody>
          <a:bodyPr wrap="square" rtlCol="0">
            <a:spAutoFit/>
          </a:bodyPr>
          <a:lstStyle/>
          <a:p>
            <a:r>
              <a:rPr lang="en-US" dirty="0"/>
              <a:t>Must be Enrolled in a undergraduate STEM program (Freshman-Senior level accepted)</a:t>
            </a:r>
          </a:p>
          <a:p>
            <a:r>
              <a:rPr lang="en-US" dirty="0"/>
              <a:t>Must be able to commit to a 12-week program with 1.5 hours/week online sessions and at least 4 hours per week working on team project.</a:t>
            </a:r>
          </a:p>
          <a:p>
            <a:endParaRPr lang="en-US" dirty="0"/>
          </a:p>
          <a:p>
            <a:r>
              <a:rPr lang="en-US" dirty="0"/>
              <a:t>Program is opened for Spring, Summer, and Fall semesters and the current registration deadline for summer is May 3, 2020.</a:t>
            </a:r>
          </a:p>
        </p:txBody>
      </p:sp>
      <p:sp>
        <p:nvSpPr>
          <p:cNvPr id="7" name="TextBox 6">
            <a:extLst>
              <a:ext uri="{FF2B5EF4-FFF2-40B4-BE49-F238E27FC236}">
                <a16:creationId xmlns:a16="http://schemas.microsoft.com/office/drawing/2014/main" id="{1DA3C272-2005-4108-9DB0-69C307544263}"/>
              </a:ext>
            </a:extLst>
          </p:cNvPr>
          <p:cNvSpPr txBox="1"/>
          <p:nvPr/>
        </p:nvSpPr>
        <p:spPr>
          <a:xfrm>
            <a:off x="989012" y="3657600"/>
            <a:ext cx="9448800" cy="2031325"/>
          </a:xfrm>
          <a:prstGeom prst="rect">
            <a:avLst/>
          </a:prstGeom>
          <a:noFill/>
        </p:spPr>
        <p:txBody>
          <a:bodyPr wrap="square" rtlCol="0">
            <a:spAutoFit/>
          </a:bodyPr>
          <a:lstStyle/>
          <a:p>
            <a:r>
              <a:rPr lang="en-US" dirty="0"/>
              <a:t>Application includes:</a:t>
            </a:r>
          </a:p>
          <a:p>
            <a:pPr marL="285750" indent="-285750">
              <a:buFont typeface="Arial" panose="020B0604020202020204" pitchFamily="34" charset="0"/>
              <a:buChar char="•"/>
            </a:pPr>
            <a:r>
              <a:rPr lang="en-US" dirty="0"/>
              <a:t>Personal information</a:t>
            </a:r>
          </a:p>
          <a:p>
            <a:pPr marL="285750" indent="-285750">
              <a:buFont typeface="Arial" panose="020B0604020202020204" pitchFamily="34" charset="0"/>
              <a:buChar char="•"/>
            </a:pPr>
            <a:r>
              <a:rPr lang="en-US" dirty="0"/>
              <a:t>School information</a:t>
            </a:r>
          </a:p>
          <a:p>
            <a:pPr marL="285750" indent="-285750">
              <a:buFont typeface="Arial" panose="020B0604020202020204" pitchFamily="34" charset="0"/>
              <a:buChar char="•"/>
            </a:pPr>
            <a:r>
              <a:rPr lang="en-US" dirty="0"/>
              <a:t>Short response over academic background</a:t>
            </a:r>
          </a:p>
          <a:p>
            <a:pPr marL="285750" indent="-285750">
              <a:buFont typeface="Arial" panose="020B0604020202020204" pitchFamily="34" charset="0"/>
              <a:buChar char="•"/>
            </a:pPr>
            <a:r>
              <a:rPr lang="en-US" dirty="0"/>
              <a:t>Small essay on important experience or events that led you to where you are</a:t>
            </a:r>
          </a:p>
          <a:p>
            <a:pPr marL="285750" indent="-285750">
              <a:buFont typeface="Arial" panose="020B0604020202020204" pitchFamily="34" charset="0"/>
              <a:buChar char="•"/>
            </a:pPr>
            <a:r>
              <a:rPr lang="en-US" dirty="0"/>
              <a:t>Short response on educational goals</a:t>
            </a:r>
          </a:p>
          <a:p>
            <a:pPr marL="285750" indent="-285750">
              <a:buFont typeface="Arial" panose="020B0604020202020204" pitchFamily="34" charset="0"/>
              <a:buChar char="•"/>
            </a:pPr>
            <a:r>
              <a:rPr lang="en-US" dirty="0"/>
              <a:t>Short response on career goals</a:t>
            </a:r>
          </a:p>
        </p:txBody>
      </p:sp>
    </p:spTree>
    <p:extLst>
      <p:ext uri="{BB962C8B-B14F-4D97-AF65-F5344CB8AC3E}">
        <p14:creationId xmlns:p14="http://schemas.microsoft.com/office/powerpoint/2010/main" val="862264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608012" y="152400"/>
            <a:ext cx="9144001" cy="1447800"/>
          </a:xfrm>
        </p:spPr>
        <p:txBody>
          <a:bodyPr>
            <a:normAutofit fontScale="90000"/>
          </a:bodyPr>
          <a:lstStyle/>
          <a:p>
            <a:r>
              <a:rPr lang="en-US" dirty="0"/>
              <a:t>NASA Lucy Student Pipeline Accelerator and Competency Enabler (L’SPACE) Academy</a:t>
            </a:r>
            <a:br>
              <a:rPr lang="en-US" dirty="0"/>
            </a:br>
            <a:endParaRPr lang="en-US" dirty="0"/>
          </a:p>
        </p:txBody>
      </p:sp>
      <p:sp>
        <p:nvSpPr>
          <p:cNvPr id="3" name="Content Placeholder 2">
            <a:extLst>
              <a:ext uri="{FF2B5EF4-FFF2-40B4-BE49-F238E27FC236}">
                <a16:creationId xmlns:a16="http://schemas.microsoft.com/office/drawing/2014/main" id="{15057A3A-84F3-4929-8D43-CE4CA260F072}"/>
              </a:ext>
            </a:extLst>
          </p:cNvPr>
          <p:cNvSpPr>
            <a:spLocks noGrp="1"/>
          </p:cNvSpPr>
          <p:nvPr>
            <p:ph idx="1"/>
          </p:nvPr>
        </p:nvSpPr>
        <p:spPr>
          <a:xfrm>
            <a:off x="1527216" y="1219200"/>
            <a:ext cx="9134391" cy="4114801"/>
          </a:xfrm>
        </p:spPr>
        <p:txBody>
          <a:bodyPr>
            <a:normAutofit fontScale="92500" lnSpcReduction="10000"/>
          </a:bodyPr>
          <a:lstStyle/>
          <a:p>
            <a:r>
              <a:rPr lang="en-US" dirty="0"/>
              <a:t>Upon successful completion of a project, students qualify for special internship positions which help support NASAs Lucy Mission and these positions are only available for LSPACE alumni.</a:t>
            </a:r>
          </a:p>
          <a:p>
            <a:pPr lvl="1"/>
            <a:r>
              <a:rPr lang="en-US" dirty="0"/>
              <a:t>NASA Goddard Space Flight Center</a:t>
            </a:r>
          </a:p>
          <a:p>
            <a:pPr lvl="1"/>
            <a:r>
              <a:rPr lang="en-US" dirty="0" err="1"/>
              <a:t>Kint</a:t>
            </a:r>
            <a:r>
              <a:rPr lang="en-US" dirty="0"/>
              <a:t> X</a:t>
            </a:r>
          </a:p>
          <a:p>
            <a:pPr lvl="1"/>
            <a:r>
              <a:rPr lang="en-US" dirty="0"/>
              <a:t>Southwest Research Institute</a:t>
            </a:r>
          </a:p>
          <a:p>
            <a:pPr lvl="1"/>
            <a:r>
              <a:rPr lang="en-US" dirty="0"/>
              <a:t>Lockheed Martin</a:t>
            </a:r>
          </a:p>
          <a:p>
            <a:pPr lvl="1"/>
            <a:r>
              <a:rPr lang="en-US" dirty="0"/>
              <a:t>Arizona State University Research</a:t>
            </a:r>
          </a:p>
          <a:p>
            <a:pPr lvl="1"/>
            <a:endParaRPr lang="en-US" dirty="0"/>
          </a:p>
          <a:p>
            <a:r>
              <a:rPr lang="en-US" dirty="0"/>
              <a:t>L’SPACE alumni will also receive VIP access to the Lucy Mission launch in October 21, 2021.</a:t>
            </a:r>
          </a:p>
        </p:txBody>
      </p:sp>
      <p:pic>
        <p:nvPicPr>
          <p:cNvPr id="2" name="Picture 1">
            <a:extLst>
              <a:ext uri="{FF2B5EF4-FFF2-40B4-BE49-F238E27FC236}">
                <a16:creationId xmlns:a16="http://schemas.microsoft.com/office/drawing/2014/main" id="{EF67397A-303D-4A68-ABC3-32EE6935C492}"/>
              </a:ext>
            </a:extLst>
          </p:cNvPr>
          <p:cNvPicPr>
            <a:picLocks noChangeAspect="1"/>
          </p:cNvPicPr>
          <p:nvPr/>
        </p:nvPicPr>
        <p:blipFill>
          <a:blip r:embed="rId2"/>
          <a:stretch>
            <a:fillRect/>
          </a:stretch>
        </p:blipFill>
        <p:spPr>
          <a:xfrm>
            <a:off x="1500228" y="5334001"/>
            <a:ext cx="8905875" cy="1466850"/>
          </a:xfrm>
          <a:prstGeom prst="rect">
            <a:avLst/>
          </a:prstGeom>
        </p:spPr>
      </p:pic>
    </p:spTree>
    <p:extLst>
      <p:ext uri="{BB962C8B-B14F-4D97-AF65-F5344CB8AC3E}">
        <p14:creationId xmlns:p14="http://schemas.microsoft.com/office/powerpoint/2010/main" val="1381958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608012" y="152400"/>
            <a:ext cx="9144001" cy="1447800"/>
          </a:xfrm>
        </p:spPr>
        <p:txBody>
          <a:bodyPr>
            <a:normAutofit fontScale="90000"/>
          </a:bodyPr>
          <a:lstStyle/>
          <a:p>
            <a:r>
              <a:rPr lang="en-US" dirty="0"/>
              <a:t>My L’SPACE experience (Ongoing until end April)</a:t>
            </a:r>
            <a:br>
              <a:rPr lang="en-US" dirty="0"/>
            </a:br>
            <a:endParaRPr lang="en-US" dirty="0"/>
          </a:p>
        </p:txBody>
      </p:sp>
      <p:sp>
        <p:nvSpPr>
          <p:cNvPr id="3" name="Content Placeholder 2">
            <a:extLst>
              <a:ext uri="{FF2B5EF4-FFF2-40B4-BE49-F238E27FC236}">
                <a16:creationId xmlns:a16="http://schemas.microsoft.com/office/drawing/2014/main" id="{15057A3A-84F3-4929-8D43-CE4CA260F072}"/>
              </a:ext>
            </a:extLst>
          </p:cNvPr>
          <p:cNvSpPr>
            <a:spLocks noGrp="1"/>
          </p:cNvSpPr>
          <p:nvPr>
            <p:ph idx="1"/>
          </p:nvPr>
        </p:nvSpPr>
        <p:spPr>
          <a:xfrm>
            <a:off x="628734" y="1447800"/>
            <a:ext cx="9134391" cy="4114801"/>
          </a:xfrm>
        </p:spPr>
        <p:txBody>
          <a:bodyPr>
            <a:normAutofit fontScale="92500" lnSpcReduction="10000"/>
          </a:bodyPr>
          <a:lstStyle/>
          <a:p>
            <a:r>
              <a:rPr lang="en-US" dirty="0"/>
              <a:t>I am working with a group of 11 students across the Southeast part of US. </a:t>
            </a:r>
          </a:p>
          <a:p>
            <a:r>
              <a:rPr lang="en-US" dirty="0"/>
              <a:t>Your team’s task will be to design a small mission concept that will help to scientifically characterize the polar water ice on Earth’s Moon. As missions are planned for the sustained human exploration of the Moon, there will be a need to know with more certainty the chemical and physical aspects of the water ice deposits. This L’SPACE Academy’s concept will be considered an In Situ Resource Utilization (ISRU) mission.</a:t>
            </a:r>
          </a:p>
          <a:p>
            <a:r>
              <a:rPr lang="en-US" dirty="0"/>
              <a:t>Mission Constraints:</a:t>
            </a:r>
          </a:p>
          <a:p>
            <a:pPr lvl="1"/>
            <a:r>
              <a:rPr lang="en-US" dirty="0"/>
              <a:t>Mass Constraint: 10 kg maximum</a:t>
            </a:r>
          </a:p>
          <a:p>
            <a:pPr lvl="1"/>
            <a:r>
              <a:rPr lang="en-US" dirty="0"/>
              <a:t>Volume Constraint: Spacecraft/lander must fit into a space no larger than a 60cm cube.</a:t>
            </a:r>
          </a:p>
          <a:p>
            <a:pPr lvl="1"/>
            <a:r>
              <a:rPr lang="en-US" dirty="0"/>
              <a:t>Budget Cap: $35M maximum</a:t>
            </a:r>
          </a:p>
        </p:txBody>
      </p:sp>
    </p:spTree>
    <p:extLst>
      <p:ext uri="{BB962C8B-B14F-4D97-AF65-F5344CB8AC3E}">
        <p14:creationId xmlns:p14="http://schemas.microsoft.com/office/powerpoint/2010/main" val="2953500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608012" y="152400"/>
            <a:ext cx="9144001" cy="1447800"/>
          </a:xfrm>
        </p:spPr>
        <p:txBody>
          <a:bodyPr>
            <a:normAutofit fontScale="90000"/>
          </a:bodyPr>
          <a:lstStyle/>
          <a:p>
            <a:r>
              <a:rPr lang="en-US" dirty="0"/>
              <a:t>My L’SPACE experience (Ongoing until end April)</a:t>
            </a:r>
            <a:br>
              <a:rPr lang="en-US" dirty="0"/>
            </a:br>
            <a:endParaRPr lang="en-US" dirty="0"/>
          </a:p>
        </p:txBody>
      </p:sp>
      <p:sp>
        <p:nvSpPr>
          <p:cNvPr id="3" name="Content Placeholder 2">
            <a:extLst>
              <a:ext uri="{FF2B5EF4-FFF2-40B4-BE49-F238E27FC236}">
                <a16:creationId xmlns:a16="http://schemas.microsoft.com/office/drawing/2014/main" id="{15057A3A-84F3-4929-8D43-CE4CA260F072}"/>
              </a:ext>
            </a:extLst>
          </p:cNvPr>
          <p:cNvSpPr>
            <a:spLocks noGrp="1"/>
          </p:cNvSpPr>
          <p:nvPr>
            <p:ph idx="1"/>
          </p:nvPr>
        </p:nvSpPr>
        <p:spPr>
          <a:xfrm>
            <a:off x="628734" y="1447800"/>
            <a:ext cx="9134391" cy="4114801"/>
          </a:xfrm>
        </p:spPr>
        <p:txBody>
          <a:bodyPr>
            <a:normAutofit fontScale="85000" lnSpcReduction="10000"/>
          </a:bodyPr>
          <a:lstStyle/>
          <a:p>
            <a:r>
              <a:rPr lang="en-US" dirty="0"/>
              <a:t>Things we must complete:</a:t>
            </a:r>
          </a:p>
          <a:p>
            <a:pPr lvl="1"/>
            <a:r>
              <a:rPr lang="en-US" dirty="0"/>
              <a:t>How Spacecraft will land/descend</a:t>
            </a:r>
          </a:p>
          <a:p>
            <a:pPr lvl="1"/>
            <a:r>
              <a:rPr lang="en-US" dirty="0"/>
              <a:t>Communication btw Spacecraft and Communication satellite</a:t>
            </a:r>
          </a:p>
          <a:p>
            <a:pPr lvl="1"/>
            <a:r>
              <a:rPr lang="en-US" dirty="0"/>
              <a:t>Chose a viable site which might be composed of lunar water ice – (Our team chose Shackleton Crater)</a:t>
            </a:r>
          </a:p>
          <a:p>
            <a:pPr lvl="1"/>
            <a:r>
              <a:rPr lang="en-US" dirty="0"/>
              <a:t>Create a detailed budget including material cost, employee cost, travel cost, mission cost, etc.</a:t>
            </a:r>
          </a:p>
          <a:p>
            <a:pPr lvl="1"/>
            <a:r>
              <a:rPr lang="en-US" dirty="0"/>
              <a:t>Create a detailed schedule which shows all tasks required from Preliminary design phase </a:t>
            </a:r>
            <a:r>
              <a:rPr lang="en-US" dirty="0">
                <a:sym typeface="Wingdings" panose="05000000000000000000" pitchFamily="2" charset="2"/>
              </a:rPr>
              <a:t> detailed design phase  manufacturing/testing  operations  science analysis of data.</a:t>
            </a:r>
          </a:p>
          <a:p>
            <a:pPr lvl="1"/>
            <a:r>
              <a:rPr lang="en-US" dirty="0">
                <a:sym typeface="Wingdings" panose="05000000000000000000" pitchFamily="2" charset="2"/>
              </a:rPr>
              <a:t>Develop CAD 3d model with detailed dimensions and material weight/cost</a:t>
            </a:r>
          </a:p>
          <a:p>
            <a:pPr lvl="1"/>
            <a:r>
              <a:rPr lang="en-US" dirty="0">
                <a:sym typeface="Wingdings" panose="05000000000000000000" pitchFamily="2" charset="2"/>
              </a:rPr>
              <a:t>Select Instrumentation in order to complete prospecting lunar water ice/regolith composition.</a:t>
            </a:r>
          </a:p>
          <a:p>
            <a:pPr lvl="1"/>
            <a:r>
              <a:rPr lang="en-US" dirty="0">
                <a:sym typeface="Wingdings" panose="05000000000000000000" pitchFamily="2" charset="2"/>
              </a:rPr>
              <a:t>Perform a Hazard Identification analysis and risk mitigation</a:t>
            </a:r>
            <a:endParaRPr lang="en-US" dirty="0"/>
          </a:p>
        </p:txBody>
      </p:sp>
    </p:spTree>
    <p:extLst>
      <p:ext uri="{BB962C8B-B14F-4D97-AF65-F5344CB8AC3E}">
        <p14:creationId xmlns:p14="http://schemas.microsoft.com/office/powerpoint/2010/main" val="2799150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608012" y="152400"/>
            <a:ext cx="9144001" cy="1447800"/>
          </a:xfrm>
        </p:spPr>
        <p:txBody>
          <a:bodyPr>
            <a:normAutofit/>
          </a:bodyPr>
          <a:lstStyle/>
          <a:p>
            <a:r>
              <a:rPr lang="en-US" dirty="0"/>
              <a:t>My L’SPACE experience – Team and Roles</a:t>
            </a:r>
          </a:p>
        </p:txBody>
      </p:sp>
      <p:pic>
        <p:nvPicPr>
          <p:cNvPr id="6" name="Picture 5">
            <a:extLst>
              <a:ext uri="{FF2B5EF4-FFF2-40B4-BE49-F238E27FC236}">
                <a16:creationId xmlns:a16="http://schemas.microsoft.com/office/drawing/2014/main" id="{A991516D-0B5F-4199-9CD1-0C43D1D7BAA3}"/>
              </a:ext>
            </a:extLst>
          </p:cNvPr>
          <p:cNvPicPr>
            <a:picLocks noChangeAspect="1"/>
          </p:cNvPicPr>
          <p:nvPr/>
        </p:nvPicPr>
        <p:blipFill>
          <a:blip r:embed="rId2"/>
          <a:stretch>
            <a:fillRect/>
          </a:stretch>
        </p:blipFill>
        <p:spPr>
          <a:xfrm>
            <a:off x="1293812" y="1828800"/>
            <a:ext cx="8165529" cy="4506363"/>
          </a:xfrm>
          <a:prstGeom prst="rect">
            <a:avLst/>
          </a:prstGeom>
        </p:spPr>
      </p:pic>
      <p:sp>
        <p:nvSpPr>
          <p:cNvPr id="7" name="TextBox 6">
            <a:extLst>
              <a:ext uri="{FF2B5EF4-FFF2-40B4-BE49-F238E27FC236}">
                <a16:creationId xmlns:a16="http://schemas.microsoft.com/office/drawing/2014/main" id="{C83772EF-D441-4AA5-9918-E4BA0D56E7AC}"/>
              </a:ext>
            </a:extLst>
          </p:cNvPr>
          <p:cNvSpPr txBox="1"/>
          <p:nvPr/>
        </p:nvSpPr>
        <p:spPr>
          <a:xfrm>
            <a:off x="9675812" y="1828800"/>
            <a:ext cx="2209800" cy="1477328"/>
          </a:xfrm>
          <a:prstGeom prst="rect">
            <a:avLst/>
          </a:prstGeom>
          <a:noFill/>
        </p:spPr>
        <p:txBody>
          <a:bodyPr wrap="square" rtlCol="0">
            <a:spAutoFit/>
          </a:bodyPr>
          <a:lstStyle/>
          <a:p>
            <a:r>
              <a:rPr lang="en-US" dirty="0"/>
              <a:t>E.L.S.A stands for</a:t>
            </a:r>
          </a:p>
          <a:p>
            <a:pPr marL="285750" indent="-285750">
              <a:buFont typeface="Arial" panose="020B0604020202020204" pitchFamily="34" charset="0"/>
              <a:buChar char="•"/>
            </a:pPr>
            <a:r>
              <a:rPr lang="en-US" dirty="0"/>
              <a:t>Elemental</a:t>
            </a:r>
          </a:p>
          <a:p>
            <a:pPr marL="285750" indent="-285750">
              <a:buFont typeface="Arial" panose="020B0604020202020204" pitchFamily="34" charset="0"/>
              <a:buChar char="•"/>
            </a:pPr>
            <a:r>
              <a:rPr lang="en-US" dirty="0"/>
              <a:t>Lunar</a:t>
            </a:r>
          </a:p>
          <a:p>
            <a:pPr marL="285750" indent="-285750">
              <a:buFont typeface="Arial" panose="020B0604020202020204" pitchFamily="34" charset="0"/>
              <a:buChar char="•"/>
            </a:pPr>
            <a:r>
              <a:rPr lang="en-US" dirty="0"/>
              <a:t>Surface</a:t>
            </a:r>
          </a:p>
          <a:p>
            <a:pPr marL="285750" indent="-285750">
              <a:buFont typeface="Arial" panose="020B0604020202020204" pitchFamily="34" charset="0"/>
              <a:buChar char="•"/>
            </a:pPr>
            <a:r>
              <a:rPr lang="en-US" dirty="0"/>
              <a:t>Analysis</a:t>
            </a:r>
          </a:p>
        </p:txBody>
      </p:sp>
    </p:spTree>
    <p:extLst>
      <p:ext uri="{BB962C8B-B14F-4D97-AF65-F5344CB8AC3E}">
        <p14:creationId xmlns:p14="http://schemas.microsoft.com/office/powerpoint/2010/main" val="4242328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608012" y="381000"/>
            <a:ext cx="9144001" cy="609600"/>
          </a:xfrm>
        </p:spPr>
        <p:txBody>
          <a:bodyPr/>
          <a:lstStyle/>
          <a:p>
            <a:r>
              <a:rPr lang="en-US" dirty="0"/>
              <a:t>Overview:</a:t>
            </a:r>
          </a:p>
        </p:txBody>
      </p:sp>
      <p:sp>
        <p:nvSpPr>
          <p:cNvPr id="3" name="Content Placeholder 2">
            <a:extLst>
              <a:ext uri="{FF2B5EF4-FFF2-40B4-BE49-F238E27FC236}">
                <a16:creationId xmlns:a16="http://schemas.microsoft.com/office/drawing/2014/main" id="{15057A3A-84F3-4929-8D43-CE4CA260F072}"/>
              </a:ext>
            </a:extLst>
          </p:cNvPr>
          <p:cNvSpPr>
            <a:spLocks noGrp="1"/>
          </p:cNvSpPr>
          <p:nvPr>
            <p:ph idx="1"/>
          </p:nvPr>
        </p:nvSpPr>
        <p:spPr/>
        <p:txBody>
          <a:bodyPr/>
          <a:lstStyle/>
          <a:p>
            <a:r>
              <a:rPr lang="en-US" dirty="0"/>
              <a:t>There are many ways to get involved with the community in the world of space. Today I will discuss three different opportunities (one is open to everyone, one is open to students in community college system, and one is open to students in an undergrad environment).</a:t>
            </a:r>
          </a:p>
          <a:p>
            <a:pPr lvl="1"/>
            <a:r>
              <a:rPr lang="en-US" dirty="0"/>
              <a:t>Mars Desert Research Station (MDRS), Utah Location – The Mars Society</a:t>
            </a:r>
          </a:p>
          <a:p>
            <a:pPr lvl="1"/>
            <a:r>
              <a:rPr lang="en-US" dirty="0"/>
              <a:t>NASA Community College Aerospace Scholar Program </a:t>
            </a:r>
          </a:p>
          <a:p>
            <a:pPr lvl="1"/>
            <a:r>
              <a:rPr lang="en-US" dirty="0"/>
              <a:t>NASA Lucy Student Pipeline Accelerator and Competency Enabler (L’SPACE) Virtual Academy</a:t>
            </a:r>
          </a:p>
        </p:txBody>
      </p:sp>
    </p:spTree>
    <p:extLst>
      <p:ext uri="{BB962C8B-B14F-4D97-AF65-F5344CB8AC3E}">
        <p14:creationId xmlns:p14="http://schemas.microsoft.com/office/powerpoint/2010/main" val="2139132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608012" y="381000"/>
            <a:ext cx="9144001" cy="609600"/>
          </a:xfrm>
        </p:spPr>
        <p:txBody>
          <a:bodyPr/>
          <a:lstStyle/>
          <a:p>
            <a:r>
              <a:rPr lang="en-US" dirty="0"/>
              <a:t>MDRS – The Mars Society</a:t>
            </a:r>
          </a:p>
        </p:txBody>
      </p:sp>
      <p:sp>
        <p:nvSpPr>
          <p:cNvPr id="3" name="Content Placeholder 2">
            <a:extLst>
              <a:ext uri="{FF2B5EF4-FFF2-40B4-BE49-F238E27FC236}">
                <a16:creationId xmlns:a16="http://schemas.microsoft.com/office/drawing/2014/main" id="{15057A3A-84F3-4929-8D43-CE4CA260F072}"/>
              </a:ext>
            </a:extLst>
          </p:cNvPr>
          <p:cNvSpPr>
            <a:spLocks noGrp="1"/>
          </p:cNvSpPr>
          <p:nvPr>
            <p:ph idx="1"/>
          </p:nvPr>
        </p:nvSpPr>
        <p:spPr/>
        <p:txBody>
          <a:bodyPr/>
          <a:lstStyle/>
          <a:p>
            <a:r>
              <a:rPr lang="en-US" dirty="0"/>
              <a:t>There are a few ways you can get involved with MDRS</a:t>
            </a:r>
          </a:p>
          <a:p>
            <a:pPr lvl="1"/>
            <a:r>
              <a:rPr lang="en-US" dirty="0"/>
              <a:t>Before season and post season volunteering to prep/cleanup for other seasons</a:t>
            </a:r>
          </a:p>
          <a:p>
            <a:pPr lvl="1"/>
            <a:r>
              <a:rPr lang="en-US" dirty="0"/>
              <a:t>Volunteer to be Capcoms during “missions”</a:t>
            </a:r>
          </a:p>
          <a:p>
            <a:pPr lvl="1"/>
            <a:r>
              <a:rPr lang="en-US" dirty="0"/>
              <a:t>Be a part of the astronomy team </a:t>
            </a:r>
          </a:p>
          <a:p>
            <a:pPr lvl="1"/>
            <a:r>
              <a:rPr lang="en-US" dirty="0"/>
              <a:t>Be a part of the web development team</a:t>
            </a:r>
          </a:p>
          <a:p>
            <a:pPr lvl="1"/>
            <a:r>
              <a:rPr lang="en-US" dirty="0"/>
              <a:t>Be a participant in field season on site (this method has a cost associated with it)</a:t>
            </a:r>
          </a:p>
          <a:p>
            <a:pPr lvl="1"/>
            <a:endParaRPr lang="en-US" dirty="0"/>
          </a:p>
          <a:p>
            <a:pPr marL="231775" lvl="1" indent="0">
              <a:buNone/>
            </a:pPr>
            <a:r>
              <a:rPr lang="en-US" dirty="0">
                <a:hlinkClick r:id="rId2"/>
              </a:rPr>
              <a:t>https://mdrs.marssociety.org/call-for-volunteers/</a:t>
            </a:r>
            <a:endParaRPr lang="en-US" dirty="0"/>
          </a:p>
        </p:txBody>
      </p:sp>
    </p:spTree>
    <p:extLst>
      <p:ext uri="{BB962C8B-B14F-4D97-AF65-F5344CB8AC3E}">
        <p14:creationId xmlns:p14="http://schemas.microsoft.com/office/powerpoint/2010/main" val="2764322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608012" y="381000"/>
            <a:ext cx="9144001" cy="609600"/>
          </a:xfrm>
        </p:spPr>
        <p:txBody>
          <a:bodyPr>
            <a:normAutofit fontScale="90000"/>
          </a:bodyPr>
          <a:lstStyle/>
          <a:p>
            <a:r>
              <a:rPr lang="en-US" dirty="0"/>
              <a:t>MDRS – The Mars Society – Apply to Field Season</a:t>
            </a:r>
          </a:p>
        </p:txBody>
      </p:sp>
      <p:sp>
        <p:nvSpPr>
          <p:cNvPr id="3" name="Content Placeholder 2">
            <a:extLst>
              <a:ext uri="{FF2B5EF4-FFF2-40B4-BE49-F238E27FC236}">
                <a16:creationId xmlns:a16="http://schemas.microsoft.com/office/drawing/2014/main" id="{15057A3A-84F3-4929-8D43-CE4CA260F072}"/>
              </a:ext>
            </a:extLst>
          </p:cNvPr>
          <p:cNvSpPr>
            <a:spLocks noGrp="1"/>
          </p:cNvSpPr>
          <p:nvPr>
            <p:ph idx="1"/>
          </p:nvPr>
        </p:nvSpPr>
        <p:spPr/>
        <p:txBody>
          <a:bodyPr>
            <a:normAutofit fontScale="92500" lnSpcReduction="20000"/>
          </a:bodyPr>
          <a:lstStyle/>
          <a:p>
            <a:r>
              <a:rPr lang="en-US" dirty="0"/>
              <a:t>Two ways to register</a:t>
            </a:r>
          </a:p>
          <a:p>
            <a:pPr lvl="1"/>
            <a:r>
              <a:rPr lang="en-US" dirty="0"/>
              <a:t>Individually with chance of being paired with a team or fill in for a dropped spot</a:t>
            </a:r>
          </a:p>
          <a:p>
            <a:pPr lvl="1"/>
            <a:r>
              <a:rPr lang="en-US" dirty="0"/>
              <a:t>Register a full crew at once </a:t>
            </a:r>
          </a:p>
          <a:p>
            <a:r>
              <a:rPr lang="en-US" dirty="0"/>
              <a:t>Cost</a:t>
            </a:r>
          </a:p>
          <a:p>
            <a:pPr lvl="1"/>
            <a:r>
              <a:rPr lang="en-US" dirty="0"/>
              <a:t>Profession Fees - $1000/</a:t>
            </a:r>
            <a:r>
              <a:rPr lang="en-US" dirty="0" err="1"/>
              <a:t>wk</a:t>
            </a:r>
            <a:r>
              <a:rPr lang="en-US" dirty="0"/>
              <a:t> or $2000 for standard two week rotation</a:t>
            </a:r>
          </a:p>
          <a:p>
            <a:pPr lvl="1"/>
            <a:r>
              <a:rPr lang="en-US" dirty="0"/>
              <a:t>Student Fees - $750/</a:t>
            </a:r>
            <a:r>
              <a:rPr lang="en-US" dirty="0" err="1"/>
              <a:t>wk</a:t>
            </a:r>
            <a:r>
              <a:rPr lang="en-US" dirty="0"/>
              <a:t> or $1250 for standard two week rotation</a:t>
            </a:r>
          </a:p>
          <a:p>
            <a:pPr lvl="1"/>
            <a:endParaRPr lang="en-US" dirty="0"/>
          </a:p>
          <a:p>
            <a:pPr marL="231775" lvl="1" indent="0">
              <a:buNone/>
            </a:pPr>
            <a:r>
              <a:rPr lang="en-US" dirty="0"/>
              <a:t>Roles: Executive Officer, Health and Safety Officer, Crew Engineer, </a:t>
            </a:r>
            <a:r>
              <a:rPr lang="en-US" dirty="0" err="1"/>
              <a:t>Greenhab</a:t>
            </a:r>
            <a:r>
              <a:rPr lang="en-US" dirty="0"/>
              <a:t> officer, Crew Scientist, Crew Astronomer, Crew Artist, and Crew Journalist. Minimum of 6 people on a crew.</a:t>
            </a:r>
          </a:p>
          <a:p>
            <a:pPr marL="231775" lvl="1" indent="0">
              <a:buNone/>
            </a:pPr>
            <a:endParaRPr lang="en-US" dirty="0"/>
          </a:p>
          <a:p>
            <a:pPr marL="231775" lvl="1" indent="0">
              <a:buNone/>
            </a:pPr>
            <a:r>
              <a:rPr lang="en-US" dirty="0">
                <a:hlinkClick r:id="rId2"/>
              </a:rPr>
              <a:t>https://mdrs.marssociety.org/apply-to-field-season/</a:t>
            </a:r>
            <a:endParaRPr lang="en-US" dirty="0"/>
          </a:p>
        </p:txBody>
      </p:sp>
    </p:spTree>
    <p:extLst>
      <p:ext uri="{BB962C8B-B14F-4D97-AF65-F5344CB8AC3E}">
        <p14:creationId xmlns:p14="http://schemas.microsoft.com/office/powerpoint/2010/main" val="2696081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319800" y="388777"/>
            <a:ext cx="9144001" cy="609600"/>
          </a:xfrm>
        </p:spPr>
        <p:txBody>
          <a:bodyPr/>
          <a:lstStyle/>
          <a:p>
            <a:r>
              <a:rPr lang="en-US" dirty="0"/>
              <a:t>My Involvement (MDRS):</a:t>
            </a:r>
          </a:p>
        </p:txBody>
      </p:sp>
      <p:sp>
        <p:nvSpPr>
          <p:cNvPr id="14" name="Content Placeholder 13"/>
          <p:cNvSpPr>
            <a:spLocks noGrp="1"/>
          </p:cNvSpPr>
          <p:nvPr>
            <p:ph idx="1"/>
          </p:nvPr>
        </p:nvSpPr>
        <p:spPr>
          <a:xfrm>
            <a:off x="328698" y="984482"/>
            <a:ext cx="7153192" cy="3048000"/>
          </a:xfrm>
        </p:spPr>
        <p:txBody>
          <a:bodyPr>
            <a:normAutofit/>
          </a:bodyPr>
          <a:lstStyle/>
          <a:p>
            <a:r>
              <a:rPr lang="en-US" dirty="0"/>
              <a:t>Mars Desert Research Station (MDRS) Habitation Remodel</a:t>
            </a:r>
          </a:p>
          <a:p>
            <a:pPr lvl="1"/>
            <a:r>
              <a:rPr lang="en-US" dirty="0"/>
              <a:t>Worked with a volunteer crew and Mars Society to get MDRS up to date for the 2019/2020 season</a:t>
            </a:r>
          </a:p>
          <a:p>
            <a:pPr lvl="1"/>
            <a:r>
              <a:rPr lang="en-US" dirty="0"/>
              <a:t>Built Habitat Furniture</a:t>
            </a:r>
          </a:p>
          <a:p>
            <a:pPr lvl="1"/>
            <a:r>
              <a:rPr lang="en-US" dirty="0"/>
              <a:t>Prepared Surrounding Areas</a:t>
            </a:r>
          </a:p>
          <a:p>
            <a:pPr lvl="1"/>
            <a:r>
              <a:rPr lang="en-US" dirty="0"/>
              <a:t>Setup Green Hab unit</a:t>
            </a:r>
          </a:p>
          <a:p>
            <a:pPr lvl="1"/>
            <a:endParaRPr lang="en-US" dirty="0"/>
          </a:p>
        </p:txBody>
      </p:sp>
      <p:pic>
        <p:nvPicPr>
          <p:cNvPr id="4098" name="Picture 2" descr="Image may contain: sky, outdoor, nature and water">
            <a:extLst>
              <a:ext uri="{FF2B5EF4-FFF2-40B4-BE49-F238E27FC236}">
                <a16:creationId xmlns:a16="http://schemas.microsoft.com/office/drawing/2014/main" id="{A9BE4F61-165F-41AB-A09D-DFA0996161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9193" y="2997200"/>
            <a:ext cx="7543800" cy="366873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may contain: 1 person">
            <a:extLst>
              <a:ext uri="{FF2B5EF4-FFF2-40B4-BE49-F238E27FC236}">
                <a16:creationId xmlns:a16="http://schemas.microsoft.com/office/drawing/2014/main" id="{38BCDDB3-E8B3-4A2C-BDC0-5B51EF6BAC0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6106"/>
          <a:stretch/>
        </p:blipFill>
        <p:spPr bwMode="auto">
          <a:xfrm>
            <a:off x="8066782" y="179643"/>
            <a:ext cx="1763676" cy="267970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mage may contain: sky and outdoor">
            <a:extLst>
              <a:ext uri="{FF2B5EF4-FFF2-40B4-BE49-F238E27FC236}">
                <a16:creationId xmlns:a16="http://schemas.microsoft.com/office/drawing/2014/main" id="{0B51134F-2328-49FA-B8EA-4745C092689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0000" b="17778"/>
          <a:stretch/>
        </p:blipFill>
        <p:spPr bwMode="auto">
          <a:xfrm>
            <a:off x="9978880" y="179643"/>
            <a:ext cx="2125225" cy="271899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6F78C41-94D7-4DDD-AFF6-5B17B36519CB}"/>
              </a:ext>
            </a:extLst>
          </p:cNvPr>
          <p:cNvPicPr>
            <a:picLocks noChangeAspect="1"/>
          </p:cNvPicPr>
          <p:nvPr/>
        </p:nvPicPr>
        <p:blipFill>
          <a:blip r:embed="rId5"/>
          <a:stretch>
            <a:fillRect/>
          </a:stretch>
        </p:blipFill>
        <p:spPr>
          <a:xfrm>
            <a:off x="890279" y="4130009"/>
            <a:ext cx="3264220" cy="2438400"/>
          </a:xfrm>
          <a:prstGeom prst="rect">
            <a:avLst/>
          </a:prstGeom>
        </p:spPr>
      </p:pic>
    </p:spTree>
    <p:extLst>
      <p:ext uri="{BB962C8B-B14F-4D97-AF65-F5344CB8AC3E}">
        <p14:creationId xmlns:p14="http://schemas.microsoft.com/office/powerpoint/2010/main" val="145469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319800" y="388777"/>
            <a:ext cx="9144001" cy="609600"/>
          </a:xfrm>
        </p:spPr>
        <p:txBody>
          <a:bodyPr/>
          <a:lstStyle/>
          <a:p>
            <a:r>
              <a:rPr lang="en-US" dirty="0"/>
              <a:t>My Involvement (MDRS) More Pictures:</a:t>
            </a:r>
          </a:p>
        </p:txBody>
      </p:sp>
      <p:pic>
        <p:nvPicPr>
          <p:cNvPr id="5" name="Picture 4">
            <a:extLst>
              <a:ext uri="{FF2B5EF4-FFF2-40B4-BE49-F238E27FC236}">
                <a16:creationId xmlns:a16="http://schemas.microsoft.com/office/drawing/2014/main" id="{343B4C81-860D-4A1F-808B-4AA7280E31A4}"/>
              </a:ext>
            </a:extLst>
          </p:cNvPr>
          <p:cNvPicPr>
            <a:picLocks noChangeAspect="1"/>
          </p:cNvPicPr>
          <p:nvPr/>
        </p:nvPicPr>
        <p:blipFill>
          <a:blip r:embed="rId2"/>
          <a:stretch>
            <a:fillRect/>
          </a:stretch>
        </p:blipFill>
        <p:spPr>
          <a:xfrm>
            <a:off x="343612" y="1143000"/>
            <a:ext cx="2092872" cy="2057400"/>
          </a:xfrm>
          <a:prstGeom prst="rect">
            <a:avLst/>
          </a:prstGeom>
        </p:spPr>
      </p:pic>
      <p:pic>
        <p:nvPicPr>
          <p:cNvPr id="6" name="Picture 5">
            <a:extLst>
              <a:ext uri="{FF2B5EF4-FFF2-40B4-BE49-F238E27FC236}">
                <a16:creationId xmlns:a16="http://schemas.microsoft.com/office/drawing/2014/main" id="{26ACB2F4-CE5D-4DC0-84E8-6BCC255AF74E}"/>
              </a:ext>
            </a:extLst>
          </p:cNvPr>
          <p:cNvPicPr>
            <a:picLocks noChangeAspect="1"/>
          </p:cNvPicPr>
          <p:nvPr/>
        </p:nvPicPr>
        <p:blipFill>
          <a:blip r:embed="rId3"/>
          <a:stretch>
            <a:fillRect/>
          </a:stretch>
        </p:blipFill>
        <p:spPr>
          <a:xfrm>
            <a:off x="455612" y="3429000"/>
            <a:ext cx="2374916" cy="3048000"/>
          </a:xfrm>
          <a:prstGeom prst="rect">
            <a:avLst/>
          </a:prstGeom>
        </p:spPr>
      </p:pic>
      <p:pic>
        <p:nvPicPr>
          <p:cNvPr id="7" name="Picture 6">
            <a:extLst>
              <a:ext uri="{FF2B5EF4-FFF2-40B4-BE49-F238E27FC236}">
                <a16:creationId xmlns:a16="http://schemas.microsoft.com/office/drawing/2014/main" id="{5ADF01DE-71E6-473C-8B8E-41893362D7B0}"/>
              </a:ext>
            </a:extLst>
          </p:cNvPr>
          <p:cNvPicPr>
            <a:picLocks noChangeAspect="1"/>
          </p:cNvPicPr>
          <p:nvPr/>
        </p:nvPicPr>
        <p:blipFill>
          <a:blip r:embed="rId4"/>
          <a:stretch>
            <a:fillRect/>
          </a:stretch>
        </p:blipFill>
        <p:spPr>
          <a:xfrm>
            <a:off x="3122613" y="1143000"/>
            <a:ext cx="3429000" cy="2631057"/>
          </a:xfrm>
          <a:prstGeom prst="rect">
            <a:avLst/>
          </a:prstGeom>
        </p:spPr>
      </p:pic>
      <p:pic>
        <p:nvPicPr>
          <p:cNvPr id="8" name="Picture 7">
            <a:extLst>
              <a:ext uri="{FF2B5EF4-FFF2-40B4-BE49-F238E27FC236}">
                <a16:creationId xmlns:a16="http://schemas.microsoft.com/office/drawing/2014/main" id="{70CCD564-CE3A-4198-93E1-37683BF97CBB}"/>
              </a:ext>
            </a:extLst>
          </p:cNvPr>
          <p:cNvPicPr>
            <a:picLocks noChangeAspect="1"/>
          </p:cNvPicPr>
          <p:nvPr/>
        </p:nvPicPr>
        <p:blipFill>
          <a:blip r:embed="rId5"/>
          <a:stretch>
            <a:fillRect/>
          </a:stretch>
        </p:blipFill>
        <p:spPr>
          <a:xfrm>
            <a:off x="7387089" y="1143000"/>
            <a:ext cx="3660323" cy="2684237"/>
          </a:xfrm>
          <a:prstGeom prst="rect">
            <a:avLst/>
          </a:prstGeom>
        </p:spPr>
      </p:pic>
      <p:pic>
        <p:nvPicPr>
          <p:cNvPr id="9" name="Picture 8">
            <a:extLst>
              <a:ext uri="{FF2B5EF4-FFF2-40B4-BE49-F238E27FC236}">
                <a16:creationId xmlns:a16="http://schemas.microsoft.com/office/drawing/2014/main" id="{DF29BD45-DE30-4D69-9A3C-FD418F9E87F3}"/>
              </a:ext>
            </a:extLst>
          </p:cNvPr>
          <p:cNvPicPr>
            <a:picLocks noChangeAspect="1"/>
          </p:cNvPicPr>
          <p:nvPr/>
        </p:nvPicPr>
        <p:blipFill>
          <a:blip r:embed="rId6"/>
          <a:stretch>
            <a:fillRect/>
          </a:stretch>
        </p:blipFill>
        <p:spPr>
          <a:xfrm>
            <a:off x="3125119" y="3962400"/>
            <a:ext cx="3969886" cy="2819400"/>
          </a:xfrm>
          <a:prstGeom prst="rect">
            <a:avLst/>
          </a:prstGeom>
        </p:spPr>
      </p:pic>
      <p:pic>
        <p:nvPicPr>
          <p:cNvPr id="10" name="Picture 9">
            <a:extLst>
              <a:ext uri="{FF2B5EF4-FFF2-40B4-BE49-F238E27FC236}">
                <a16:creationId xmlns:a16="http://schemas.microsoft.com/office/drawing/2014/main" id="{B35A7451-5366-481A-9ECA-CEFA60A98F1E}"/>
              </a:ext>
            </a:extLst>
          </p:cNvPr>
          <p:cNvPicPr>
            <a:picLocks noChangeAspect="1"/>
          </p:cNvPicPr>
          <p:nvPr/>
        </p:nvPicPr>
        <p:blipFill>
          <a:blip r:embed="rId7"/>
          <a:stretch>
            <a:fillRect/>
          </a:stretch>
        </p:blipFill>
        <p:spPr>
          <a:xfrm>
            <a:off x="7807205" y="4234023"/>
            <a:ext cx="3222031" cy="2209800"/>
          </a:xfrm>
          <a:prstGeom prst="rect">
            <a:avLst/>
          </a:prstGeom>
        </p:spPr>
      </p:pic>
    </p:spTree>
    <p:extLst>
      <p:ext uri="{BB962C8B-B14F-4D97-AF65-F5344CB8AC3E}">
        <p14:creationId xmlns:p14="http://schemas.microsoft.com/office/powerpoint/2010/main" val="1563421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608012" y="381000"/>
            <a:ext cx="9144001" cy="609600"/>
          </a:xfrm>
        </p:spPr>
        <p:txBody>
          <a:bodyPr>
            <a:normAutofit fontScale="90000"/>
          </a:bodyPr>
          <a:lstStyle/>
          <a:p>
            <a:r>
              <a:rPr lang="en-US" dirty="0"/>
              <a:t>NCAS – NASA Community College Aerospace Scholar</a:t>
            </a:r>
          </a:p>
        </p:txBody>
      </p:sp>
      <p:sp>
        <p:nvSpPr>
          <p:cNvPr id="3" name="Content Placeholder 2">
            <a:extLst>
              <a:ext uri="{FF2B5EF4-FFF2-40B4-BE49-F238E27FC236}">
                <a16:creationId xmlns:a16="http://schemas.microsoft.com/office/drawing/2014/main" id="{15057A3A-84F3-4929-8D43-CE4CA260F072}"/>
              </a:ext>
            </a:extLst>
          </p:cNvPr>
          <p:cNvSpPr>
            <a:spLocks noGrp="1"/>
          </p:cNvSpPr>
          <p:nvPr>
            <p:ph idx="1"/>
          </p:nvPr>
        </p:nvSpPr>
        <p:spPr/>
        <p:txBody>
          <a:bodyPr/>
          <a:lstStyle/>
          <a:p>
            <a:r>
              <a:rPr lang="en-US" dirty="0"/>
              <a:t>NASA gives community college STEM students an authentic NASA experience and encourages them to finish a 2-year degree or transfer to a 4-year university to pursue a NASA-related field or career.</a:t>
            </a:r>
          </a:p>
          <a:p>
            <a:pPr marL="231775" lvl="1" indent="0">
              <a:buNone/>
            </a:pPr>
            <a:r>
              <a:rPr lang="en-US" dirty="0">
                <a:hlinkClick r:id="rId2"/>
              </a:rPr>
              <a:t>https://nas.okstate.edu/ncas/</a:t>
            </a:r>
            <a:endParaRPr lang="en-US" dirty="0"/>
          </a:p>
          <a:p>
            <a:pPr marL="231775" lvl="1" indent="0">
              <a:buNone/>
            </a:pPr>
            <a:endParaRPr lang="en-US" dirty="0"/>
          </a:p>
          <a:p>
            <a:pPr marL="231775" lvl="1" indent="0">
              <a:buNone/>
            </a:pPr>
            <a:r>
              <a:rPr lang="en-US" dirty="0"/>
              <a:t>This program has two parts associated with it:</a:t>
            </a:r>
          </a:p>
          <a:p>
            <a:pPr lvl="1"/>
            <a:r>
              <a:rPr lang="en-US" dirty="0"/>
              <a:t>Part 1 – 5 Week online class where you complete 6 modules and write a 10-page research paper or do a project.</a:t>
            </a:r>
          </a:p>
          <a:p>
            <a:pPr lvl="1"/>
            <a:r>
              <a:rPr lang="en-US" dirty="0"/>
              <a:t>Part 2 – If you successfully complete part 1 with high merit, you are invited for an onsite portion where you visit a NASA center for a week, view the facility, meet NASA employees, and compete in a ROVER competition.</a:t>
            </a:r>
          </a:p>
        </p:txBody>
      </p:sp>
    </p:spTree>
    <p:extLst>
      <p:ext uri="{BB962C8B-B14F-4D97-AF65-F5344CB8AC3E}">
        <p14:creationId xmlns:p14="http://schemas.microsoft.com/office/powerpoint/2010/main" val="4034736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608012" y="381000"/>
            <a:ext cx="9144001" cy="609600"/>
          </a:xfrm>
        </p:spPr>
        <p:txBody>
          <a:bodyPr>
            <a:normAutofit fontScale="90000"/>
          </a:bodyPr>
          <a:lstStyle/>
          <a:p>
            <a:r>
              <a:rPr lang="en-US" dirty="0"/>
              <a:t>NCAS – NASA Community College Aerospace Scholar – Eligibility and Important Dates</a:t>
            </a:r>
          </a:p>
        </p:txBody>
      </p:sp>
      <p:pic>
        <p:nvPicPr>
          <p:cNvPr id="5" name="Picture 4">
            <a:extLst>
              <a:ext uri="{FF2B5EF4-FFF2-40B4-BE49-F238E27FC236}">
                <a16:creationId xmlns:a16="http://schemas.microsoft.com/office/drawing/2014/main" id="{08FFD272-CB65-4A88-8B12-6D2D01B82622}"/>
              </a:ext>
            </a:extLst>
          </p:cNvPr>
          <p:cNvPicPr>
            <a:picLocks noChangeAspect="1"/>
          </p:cNvPicPr>
          <p:nvPr/>
        </p:nvPicPr>
        <p:blipFill>
          <a:blip r:embed="rId2"/>
          <a:stretch>
            <a:fillRect/>
          </a:stretch>
        </p:blipFill>
        <p:spPr>
          <a:xfrm>
            <a:off x="0" y="1188569"/>
            <a:ext cx="6341699" cy="2514600"/>
          </a:xfrm>
          <a:prstGeom prst="rect">
            <a:avLst/>
          </a:prstGeom>
        </p:spPr>
      </p:pic>
      <p:pic>
        <p:nvPicPr>
          <p:cNvPr id="6" name="Picture 5">
            <a:extLst>
              <a:ext uri="{FF2B5EF4-FFF2-40B4-BE49-F238E27FC236}">
                <a16:creationId xmlns:a16="http://schemas.microsoft.com/office/drawing/2014/main" id="{10C3933D-2931-491F-8158-810702C7FFCB}"/>
              </a:ext>
            </a:extLst>
          </p:cNvPr>
          <p:cNvPicPr>
            <a:picLocks noChangeAspect="1"/>
          </p:cNvPicPr>
          <p:nvPr/>
        </p:nvPicPr>
        <p:blipFill>
          <a:blip r:embed="rId3"/>
          <a:stretch>
            <a:fillRect/>
          </a:stretch>
        </p:blipFill>
        <p:spPr>
          <a:xfrm>
            <a:off x="6071824" y="1155699"/>
            <a:ext cx="6096000" cy="5094941"/>
          </a:xfrm>
          <a:prstGeom prst="rect">
            <a:avLst/>
          </a:prstGeom>
        </p:spPr>
      </p:pic>
      <p:pic>
        <p:nvPicPr>
          <p:cNvPr id="8" name="Picture 7">
            <a:extLst>
              <a:ext uri="{FF2B5EF4-FFF2-40B4-BE49-F238E27FC236}">
                <a16:creationId xmlns:a16="http://schemas.microsoft.com/office/drawing/2014/main" id="{0ECBBD44-666B-4E36-92AB-79FE6E6F9113}"/>
              </a:ext>
            </a:extLst>
          </p:cNvPr>
          <p:cNvPicPr>
            <a:picLocks noChangeAspect="1"/>
          </p:cNvPicPr>
          <p:nvPr/>
        </p:nvPicPr>
        <p:blipFill>
          <a:blip r:embed="rId4"/>
          <a:stretch>
            <a:fillRect/>
          </a:stretch>
        </p:blipFill>
        <p:spPr>
          <a:xfrm>
            <a:off x="2132012" y="4297523"/>
            <a:ext cx="1526715" cy="1434962"/>
          </a:xfrm>
          <a:prstGeom prst="rect">
            <a:avLst/>
          </a:prstGeom>
        </p:spPr>
      </p:pic>
    </p:spTree>
    <p:extLst>
      <p:ext uri="{BB962C8B-B14F-4D97-AF65-F5344CB8AC3E}">
        <p14:creationId xmlns:p14="http://schemas.microsoft.com/office/powerpoint/2010/main" val="2493720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608012" y="381000"/>
            <a:ext cx="9144001" cy="609600"/>
          </a:xfrm>
        </p:spPr>
        <p:txBody>
          <a:bodyPr>
            <a:normAutofit/>
          </a:bodyPr>
          <a:lstStyle/>
          <a:p>
            <a:r>
              <a:rPr lang="en-US" dirty="0"/>
              <a:t>My NCAS experience:</a:t>
            </a:r>
          </a:p>
        </p:txBody>
      </p:sp>
      <p:sp>
        <p:nvSpPr>
          <p:cNvPr id="2" name="Rectangle 1">
            <a:extLst>
              <a:ext uri="{FF2B5EF4-FFF2-40B4-BE49-F238E27FC236}">
                <a16:creationId xmlns:a16="http://schemas.microsoft.com/office/drawing/2014/main" id="{EB2DCC58-1E6A-4210-B935-C42EC792FFB1}"/>
              </a:ext>
            </a:extLst>
          </p:cNvPr>
          <p:cNvSpPr/>
          <p:nvPr/>
        </p:nvSpPr>
        <p:spPr>
          <a:xfrm>
            <a:off x="150812" y="1028700"/>
            <a:ext cx="6092825" cy="2031325"/>
          </a:xfrm>
          <a:prstGeom prst="rect">
            <a:avLst/>
          </a:prstGeom>
        </p:spPr>
        <p:txBody>
          <a:bodyPr>
            <a:spAutoFit/>
          </a:bodyPr>
          <a:lstStyle/>
          <a:p>
            <a:pPr lvl="1"/>
            <a:r>
              <a:rPr lang="en-US" dirty="0"/>
              <a:t>Successfully completed online class with 98/100 which included 6 module exams and a 10-page research paper with NASA employee mentor covering inflatable habitats and importance of CO2 Scrubbing/Recycling</a:t>
            </a:r>
          </a:p>
          <a:p>
            <a:pPr lvl="1"/>
            <a:endParaRPr lang="en-US" dirty="0"/>
          </a:p>
          <a:p>
            <a:pPr lvl="1"/>
            <a:r>
              <a:rPr lang="en-US" dirty="0"/>
              <a:t>Invited to On-site portion at Stennis Space Center on July 13-17, 2020. (possible follow up to share this experience)</a:t>
            </a:r>
          </a:p>
        </p:txBody>
      </p:sp>
      <p:sp>
        <p:nvSpPr>
          <p:cNvPr id="3" name="TextBox 2">
            <a:extLst>
              <a:ext uri="{FF2B5EF4-FFF2-40B4-BE49-F238E27FC236}">
                <a16:creationId xmlns:a16="http://schemas.microsoft.com/office/drawing/2014/main" id="{5C274853-0F1E-4BCF-AF59-D8D657900635}"/>
              </a:ext>
            </a:extLst>
          </p:cNvPr>
          <p:cNvSpPr txBox="1"/>
          <p:nvPr/>
        </p:nvSpPr>
        <p:spPr>
          <a:xfrm>
            <a:off x="6704013" y="76199"/>
            <a:ext cx="5334000" cy="2062103"/>
          </a:xfrm>
          <a:prstGeom prst="rect">
            <a:avLst/>
          </a:prstGeom>
          <a:noFill/>
        </p:spPr>
        <p:txBody>
          <a:bodyPr wrap="square" rtlCol="0">
            <a:spAutoFit/>
          </a:bodyPr>
          <a:lstStyle/>
          <a:p>
            <a:r>
              <a:rPr lang="en-US" sz="1600" dirty="0"/>
              <a:t>The six modules we had to complete include (note this varies each session):</a:t>
            </a:r>
          </a:p>
          <a:p>
            <a:pPr marL="285750" indent="-285750">
              <a:buFont typeface="Arial" panose="020B0604020202020204" pitchFamily="34" charset="0"/>
              <a:buChar char="•"/>
            </a:pPr>
            <a:r>
              <a:rPr lang="en-US" sz="1600" dirty="0"/>
              <a:t>The past and Present Exploration of Mars</a:t>
            </a:r>
          </a:p>
          <a:p>
            <a:pPr marL="285750" indent="-285750">
              <a:buFont typeface="Arial" panose="020B0604020202020204" pitchFamily="34" charset="0"/>
              <a:buChar char="•"/>
            </a:pPr>
            <a:r>
              <a:rPr lang="en-US" sz="1600" dirty="0"/>
              <a:t>The Human Exploration of Mars</a:t>
            </a:r>
          </a:p>
          <a:p>
            <a:pPr marL="285750" indent="-285750">
              <a:buFont typeface="Arial" panose="020B0604020202020204" pitchFamily="34" charset="0"/>
              <a:buChar char="•"/>
            </a:pPr>
            <a:r>
              <a:rPr lang="en-US" sz="1600" dirty="0"/>
              <a:t>The international Space station</a:t>
            </a:r>
          </a:p>
          <a:p>
            <a:pPr marL="285750" indent="-285750">
              <a:buFont typeface="Arial" panose="020B0604020202020204" pitchFamily="34" charset="0"/>
              <a:buChar char="•"/>
            </a:pPr>
            <a:r>
              <a:rPr lang="en-US" sz="1600" dirty="0"/>
              <a:t>Earth: Your Home, Our Mission</a:t>
            </a:r>
          </a:p>
          <a:p>
            <a:pPr marL="285750" indent="-285750">
              <a:buFont typeface="Arial" panose="020B0604020202020204" pitchFamily="34" charset="0"/>
              <a:buChar char="•"/>
            </a:pPr>
            <a:r>
              <a:rPr lang="en-US" sz="1600" dirty="0"/>
              <a:t>Solar System and Beyond</a:t>
            </a:r>
          </a:p>
          <a:p>
            <a:pPr marL="285750" indent="-285750">
              <a:buFont typeface="Arial" panose="020B0604020202020204" pitchFamily="34" charset="0"/>
              <a:buChar char="•"/>
            </a:pPr>
            <a:r>
              <a:rPr lang="en-US" sz="1600" dirty="0"/>
              <a:t>Exploring Flight and NASAs impact on aviation</a:t>
            </a:r>
          </a:p>
        </p:txBody>
      </p:sp>
      <p:sp>
        <p:nvSpPr>
          <p:cNvPr id="9" name="TextBox 8">
            <a:extLst>
              <a:ext uri="{FF2B5EF4-FFF2-40B4-BE49-F238E27FC236}">
                <a16:creationId xmlns:a16="http://schemas.microsoft.com/office/drawing/2014/main" id="{8C23DBDC-B073-4BB4-9148-354FF6F47F53}"/>
              </a:ext>
            </a:extLst>
          </p:cNvPr>
          <p:cNvSpPr txBox="1"/>
          <p:nvPr/>
        </p:nvSpPr>
        <p:spPr>
          <a:xfrm>
            <a:off x="6704013" y="2044362"/>
            <a:ext cx="5334000" cy="1323439"/>
          </a:xfrm>
          <a:prstGeom prst="rect">
            <a:avLst/>
          </a:prstGeom>
          <a:noFill/>
        </p:spPr>
        <p:txBody>
          <a:bodyPr wrap="square" rtlCol="0">
            <a:spAutoFit/>
          </a:bodyPr>
          <a:lstStyle/>
          <a:p>
            <a:r>
              <a:rPr lang="en-US" sz="1600" dirty="0"/>
              <a:t>The three possible project/research paper selections include:</a:t>
            </a:r>
          </a:p>
          <a:p>
            <a:pPr marL="285750" indent="-285750">
              <a:buFont typeface="Arial" panose="020B0604020202020204" pitchFamily="34" charset="0"/>
              <a:buChar char="•"/>
            </a:pPr>
            <a:r>
              <a:rPr lang="en-US" sz="1600" dirty="0"/>
              <a:t>10-page paper on In-situ Resource Utilization (ISRU) Capabilities</a:t>
            </a:r>
          </a:p>
          <a:p>
            <a:pPr marL="285750" indent="-285750">
              <a:buFont typeface="Arial" panose="020B0604020202020204" pitchFamily="34" charset="0"/>
              <a:buChar char="•"/>
            </a:pPr>
            <a:r>
              <a:rPr lang="en-US" sz="1600" dirty="0"/>
              <a:t>10-page paper on Habitation System Concept Studies</a:t>
            </a:r>
          </a:p>
          <a:p>
            <a:pPr marL="285750" indent="-285750">
              <a:buFont typeface="Arial" panose="020B0604020202020204" pitchFamily="34" charset="0"/>
              <a:buChar char="•"/>
            </a:pPr>
            <a:r>
              <a:rPr lang="en-US" sz="1600" dirty="0"/>
              <a:t>Mars Rover design Project inclusive of CAD modelling</a:t>
            </a:r>
          </a:p>
        </p:txBody>
      </p:sp>
      <p:pic>
        <p:nvPicPr>
          <p:cNvPr id="4" name="Picture 3">
            <a:extLst>
              <a:ext uri="{FF2B5EF4-FFF2-40B4-BE49-F238E27FC236}">
                <a16:creationId xmlns:a16="http://schemas.microsoft.com/office/drawing/2014/main" id="{F2B3D8CA-C420-457E-B884-FCD32E5275B8}"/>
              </a:ext>
            </a:extLst>
          </p:cNvPr>
          <p:cNvPicPr>
            <a:picLocks noChangeAspect="1"/>
          </p:cNvPicPr>
          <p:nvPr/>
        </p:nvPicPr>
        <p:blipFill>
          <a:blip r:embed="rId2"/>
          <a:stretch>
            <a:fillRect/>
          </a:stretch>
        </p:blipFill>
        <p:spPr>
          <a:xfrm>
            <a:off x="836612" y="3367801"/>
            <a:ext cx="10515600" cy="3421227"/>
          </a:xfrm>
          <a:prstGeom prst="rect">
            <a:avLst/>
          </a:prstGeom>
        </p:spPr>
      </p:pic>
    </p:spTree>
    <p:extLst>
      <p:ext uri="{BB962C8B-B14F-4D97-AF65-F5344CB8AC3E}">
        <p14:creationId xmlns:p14="http://schemas.microsoft.com/office/powerpoint/2010/main" val="3602913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Digital Blue Tunnel 16x9">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2895261.potx" id="{4CBF9558-C12D-4F51-9AA3-9D0796951DBC}" vid="{FFC159E6-A134-46E7-B1A0-C306E39FC295}"/>
    </a:ext>
  </a:extLst>
</a:theme>
</file>

<file path=ppt/theme/theme2.xml><?xml version="1.0" encoding="utf-8"?>
<a:theme xmlns:a="http://schemas.openxmlformats.org/drawingml/2006/main" name="Office Theme">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Business digital blue tunnel presentation (widescreen)</Template>
  <TotalTime>636</TotalTime>
  <Words>1195</Words>
  <Application>Microsoft Office PowerPoint</Application>
  <PresentationFormat>Custom</PresentationFormat>
  <Paragraphs>109</Paragraphs>
  <Slides>15</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15</vt:i4>
      </vt:variant>
    </vt:vector>
  </HeadingPairs>
  <TitlesOfParts>
    <vt:vector size="18" baseType="lpstr">
      <vt:lpstr>Arial</vt:lpstr>
      <vt:lpstr>Corbel</vt:lpstr>
      <vt:lpstr>Digital Blue Tunnel 16x9</vt:lpstr>
      <vt:lpstr>Community Space</vt:lpstr>
      <vt:lpstr>Overview:</vt:lpstr>
      <vt:lpstr>MDRS – The Mars Society</vt:lpstr>
      <vt:lpstr>MDRS – The Mars Society – Apply to Field Season</vt:lpstr>
      <vt:lpstr>My Involvement (MDRS):</vt:lpstr>
      <vt:lpstr>My Involvement (MDRS) More Pictures:</vt:lpstr>
      <vt:lpstr>NCAS – NASA Community College Aerospace Scholar</vt:lpstr>
      <vt:lpstr>NCAS – NASA Community College Aerospace Scholar – Eligibility and Important Dates</vt:lpstr>
      <vt:lpstr>My NCAS experience:</vt:lpstr>
      <vt:lpstr>NASA Lucy Student Pipeline Accelerator and Competency Enabler (L’SPACE) Academy </vt:lpstr>
      <vt:lpstr>(L’SPACE) Academy – Requirements/Eligibility </vt:lpstr>
      <vt:lpstr>NASA Lucy Student Pipeline Accelerator and Competency Enabler (L’SPACE) Academy </vt:lpstr>
      <vt:lpstr>My L’SPACE experience (Ongoing until end April) </vt:lpstr>
      <vt:lpstr>My L’SPACE experience (Ongoing until end April) </vt:lpstr>
      <vt:lpstr>My L’SPACE experience – Team and Roles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Interest in Space</dc:title>
  <dc:creator>Adam Hawkins</dc:creator>
  <cp:lastModifiedBy>Adam Hawkins</cp:lastModifiedBy>
  <cp:revision>21</cp:revision>
  <dcterms:created xsi:type="dcterms:W3CDTF">2020-01-06T15:46:29Z</dcterms:created>
  <dcterms:modified xsi:type="dcterms:W3CDTF">2020-03-04T20:05:48Z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