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5" r:id="rId2"/>
    <p:sldId id="310" r:id="rId3"/>
    <p:sldId id="311" r:id="rId4"/>
    <p:sldId id="312" r:id="rId5"/>
    <p:sldId id="313" r:id="rId6"/>
    <p:sldId id="314" r:id="rId7"/>
    <p:sldId id="315" r:id="rId8"/>
    <p:sldId id="316" r:id="rId9"/>
  </p:sldIdLst>
  <p:sldSz cx="12188825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9" autoAdjust="0"/>
  </p:normalViewPr>
  <p:slideViewPr>
    <p:cSldViewPr showGuides="1">
      <p:cViewPr varScale="1">
        <p:scale>
          <a:sx n="114" d="100"/>
          <a:sy n="114" d="100"/>
        </p:scale>
        <p:origin x="414" y="10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1/6/2020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1/6/2020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1/6/2020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1/6/2020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1/6/2020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1/6/2020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1/6/2020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1/6/2020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Interest in Space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BY: Adam Hawkins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8012" y="381000"/>
            <a:ext cx="9144001" cy="609600"/>
          </a:xfrm>
        </p:spPr>
        <p:txBody>
          <a:bodyPr/>
          <a:lstStyle/>
          <a:p>
            <a:r>
              <a:rPr lang="en-US" dirty="0"/>
              <a:t>About Me - Education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503612" y="1904999"/>
            <a:ext cx="7153192" cy="4114801"/>
          </a:xfrm>
        </p:spPr>
        <p:txBody>
          <a:bodyPr/>
          <a:lstStyle/>
          <a:p>
            <a:r>
              <a:rPr lang="en-US" dirty="0"/>
              <a:t>Education:</a:t>
            </a:r>
          </a:p>
          <a:p>
            <a:pPr lvl="1"/>
            <a:r>
              <a:rPr lang="en-US" dirty="0"/>
              <a:t>Texas A&amp;M University (2008-2012) – BS Civil Engineering (Dual Emphasis Structural Engineering and Construction Management), Business Minor, Project Management Certificate</a:t>
            </a:r>
          </a:p>
          <a:p>
            <a:pPr lvl="1"/>
            <a:r>
              <a:rPr lang="en-US" dirty="0"/>
              <a:t>University of Alabama (2019-2022 Expected) – BS Mechanical Engineering</a:t>
            </a:r>
          </a:p>
          <a:p>
            <a:pPr lvl="1"/>
            <a:r>
              <a:rPr lang="en-US" dirty="0"/>
              <a:t>Planned: University of Houston (2023-2027) – MS Aerospace Engineering (Structures and Materials) and MS Space Architecture</a:t>
            </a:r>
          </a:p>
        </p:txBody>
      </p:sp>
      <p:pic>
        <p:nvPicPr>
          <p:cNvPr id="1026" name="Picture 2" descr="Image may contain: 1 person">
            <a:extLst>
              <a:ext uri="{FF2B5EF4-FFF2-40B4-BE49-F238E27FC236}">
                <a16:creationId xmlns:a16="http://schemas.microsoft.com/office/drawing/2014/main" id="{BEA8E3B1-D48B-4AFB-A9A4-CE15F8193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1903570"/>
            <a:ext cx="2743200" cy="411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343678"/>
            <a:ext cx="9144001" cy="609600"/>
          </a:xfrm>
        </p:spPr>
        <p:txBody>
          <a:bodyPr/>
          <a:lstStyle/>
          <a:p>
            <a:r>
              <a:rPr lang="en-US" dirty="0"/>
              <a:t>About Me - Career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503612" y="1904999"/>
            <a:ext cx="7153192" cy="41148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Career:</a:t>
            </a:r>
          </a:p>
          <a:p>
            <a:pPr lvl="1"/>
            <a:r>
              <a:rPr lang="en-US" dirty="0"/>
              <a:t>Licensed Civil/Structural Professional Engineer</a:t>
            </a:r>
          </a:p>
          <a:p>
            <a:pPr lvl="1"/>
            <a:r>
              <a:rPr lang="en-US" dirty="0"/>
              <a:t>8 years experience working in Oil and Gas</a:t>
            </a:r>
          </a:p>
          <a:p>
            <a:pPr lvl="2"/>
            <a:r>
              <a:rPr lang="en-US" dirty="0"/>
              <a:t>7 years Offshore Oil &amp; Gas</a:t>
            </a:r>
          </a:p>
          <a:p>
            <a:pPr lvl="2"/>
            <a:r>
              <a:rPr lang="en-US" dirty="0"/>
              <a:t>1 year Onshore Oil &amp; Gas</a:t>
            </a:r>
          </a:p>
          <a:p>
            <a:pPr lvl="2"/>
            <a:r>
              <a:rPr lang="en-US" dirty="0"/>
              <a:t>Over 500 days in field on Offshore Facilities (</a:t>
            </a:r>
            <a:r>
              <a:rPr lang="en-US" dirty="0" err="1"/>
              <a:t>GoM</a:t>
            </a:r>
            <a:r>
              <a:rPr lang="en-US" dirty="0"/>
              <a:t>), Fabrication Yards, Oil &amp; Gas Processing Facilities</a:t>
            </a:r>
          </a:p>
          <a:p>
            <a:pPr lvl="1"/>
            <a:r>
              <a:rPr lang="en-US" dirty="0"/>
              <a:t>Engineering Experience: Structural, Construction, Mechanical, Marine, Civil, Project, and Field Engineering</a:t>
            </a:r>
          </a:p>
          <a:p>
            <a:pPr lvl="1"/>
            <a:r>
              <a:rPr lang="en-US" dirty="0"/>
              <a:t>Business Experience: Project Management, Construction Management, Procurement, Logistics, and Asset Management</a:t>
            </a:r>
          </a:p>
        </p:txBody>
      </p:sp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id="{8C89CA83-2E7F-4ABF-80AB-953896099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212" y="1295400"/>
            <a:ext cx="2992654" cy="224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9A37441-E929-482C-ADDC-7FA15F039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1295400"/>
            <a:ext cx="3084437" cy="429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77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28804" y="527090"/>
            <a:ext cx="9144001" cy="588086"/>
          </a:xfrm>
        </p:spPr>
        <p:txBody>
          <a:bodyPr/>
          <a:lstStyle/>
          <a:p>
            <a:r>
              <a:rPr lang="en-US" dirty="0"/>
              <a:t>Career – Notable Projects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7462596-C57E-4658-A339-846A0BEFA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" y="1803239"/>
            <a:ext cx="3276600" cy="219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23B708-43AA-4067-94C2-93550FE757A7}"/>
              </a:ext>
            </a:extLst>
          </p:cNvPr>
          <p:cNvSpPr txBox="1"/>
          <p:nvPr/>
        </p:nvSpPr>
        <p:spPr>
          <a:xfrm>
            <a:off x="828804" y="4048944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First Ever Quad Crane Lift Offshore – Concept Proven 2019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4212BC-CFF9-4723-99DF-E8531F1D3312}"/>
              </a:ext>
            </a:extLst>
          </p:cNvPr>
          <p:cNvSpPr txBox="1"/>
          <p:nvPr/>
        </p:nvSpPr>
        <p:spPr>
          <a:xfrm>
            <a:off x="2757184" y="5334000"/>
            <a:ext cx="2244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Largest TLP Platform Installed in World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F15FD-17C3-4F03-AFF2-A6FBA185F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228" y="4419600"/>
            <a:ext cx="6011990" cy="2331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3D17E2-86D7-4941-AF98-7B84882A5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5012" y="1180574"/>
            <a:ext cx="4705676" cy="30629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52BF953-B4F2-4BC1-88D8-284957496029}"/>
              </a:ext>
            </a:extLst>
          </p:cNvPr>
          <p:cNvSpPr txBox="1"/>
          <p:nvPr/>
        </p:nvSpPr>
        <p:spPr>
          <a:xfrm>
            <a:off x="5001228" y="1443429"/>
            <a:ext cx="22440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World Record Crane Vessel Lift (15,300 Metric Tons) </a:t>
            </a:r>
            <a:r>
              <a:rPr lang="en-US" dirty="0">
                <a:sym typeface="Wingdings" panose="05000000000000000000" pitchFamily="2" charset="2"/>
              </a:rPr>
              <a:t>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Performed Lift Plan/Design and Misc. Engineering Calculations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04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19800" y="388777"/>
            <a:ext cx="9144001" cy="609600"/>
          </a:xfrm>
        </p:spPr>
        <p:txBody>
          <a:bodyPr/>
          <a:lstStyle/>
          <a:p>
            <a:r>
              <a:rPr lang="en-US" dirty="0"/>
              <a:t>Space Interest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93808" y="998377"/>
            <a:ext cx="7153192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My passion lies in working on structures and materials in harsh/complex environments. </a:t>
            </a:r>
          </a:p>
          <a:p>
            <a:pPr marL="0" indent="0">
              <a:buNone/>
            </a:pPr>
            <a:r>
              <a:rPr lang="en-US" dirty="0"/>
              <a:t>Goal: To create a meaningful impact in the development of Astronautical Structures extending past LEO in one of the following areas: O’Neill Cylinders, Stanford Torus, Gateways, Lunar/Planetary Settlements, Asteroid Mining, and Space Manufacturing.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FCDB05-E7D5-40E2-9425-6546410DF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804" y="285751"/>
            <a:ext cx="4391025" cy="1714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332F04-8116-406D-8410-FBA1AA74830A}"/>
              </a:ext>
            </a:extLst>
          </p:cNvPr>
          <p:cNvSpPr txBox="1"/>
          <p:nvPr/>
        </p:nvSpPr>
        <p:spPr>
          <a:xfrm>
            <a:off x="8990012" y="2000251"/>
            <a:ext cx="224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Stanford Torus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DD59FD-D81E-430F-9515-0131383D9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880" y="2588419"/>
            <a:ext cx="2751344" cy="22526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D7A67B-A0E5-47EB-9161-BB788F9E5599}"/>
              </a:ext>
            </a:extLst>
          </p:cNvPr>
          <p:cNvSpPr txBox="1"/>
          <p:nvPr/>
        </p:nvSpPr>
        <p:spPr>
          <a:xfrm>
            <a:off x="8990012" y="4841082"/>
            <a:ext cx="224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O’Neill Cylinder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963E86-C164-486A-9713-1AB4EDF88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12" y="3962400"/>
            <a:ext cx="3324333" cy="20728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4C0820-0F0C-4685-93CF-CB65C5B576AF}"/>
              </a:ext>
            </a:extLst>
          </p:cNvPr>
          <p:cNvSpPr txBox="1"/>
          <p:nvPr/>
        </p:nvSpPr>
        <p:spPr>
          <a:xfrm>
            <a:off x="1217612" y="6035276"/>
            <a:ext cx="224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Lunar Settlement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D95A34-435C-4077-95B5-A2EF4DDC8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3660" y="3639466"/>
            <a:ext cx="2751344" cy="23958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F499A72-3EFB-41AB-A1DE-CC750CE50588}"/>
              </a:ext>
            </a:extLst>
          </p:cNvPr>
          <p:cNvSpPr txBox="1"/>
          <p:nvPr/>
        </p:nvSpPr>
        <p:spPr>
          <a:xfrm>
            <a:off x="5381348" y="6035276"/>
            <a:ext cx="224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Lunar Gateway</a:t>
            </a:r>
          </a:p>
        </p:txBody>
      </p:sp>
    </p:spTree>
    <p:extLst>
      <p:ext uri="{BB962C8B-B14F-4D97-AF65-F5344CB8AC3E}">
        <p14:creationId xmlns:p14="http://schemas.microsoft.com/office/powerpoint/2010/main" val="146806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19800" y="388777"/>
            <a:ext cx="9144001" cy="609600"/>
          </a:xfrm>
        </p:spPr>
        <p:txBody>
          <a:bodyPr/>
          <a:lstStyle/>
          <a:p>
            <a:r>
              <a:rPr lang="en-US" dirty="0"/>
              <a:t>Why Space?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28698" y="984482"/>
            <a:ext cx="7153192" cy="3048000"/>
          </a:xfrm>
        </p:spPr>
        <p:txBody>
          <a:bodyPr>
            <a:normAutofit/>
          </a:bodyPr>
          <a:lstStyle/>
          <a:p>
            <a:r>
              <a:rPr lang="en-US" dirty="0"/>
              <a:t>Work in Harsh/Complex Environments</a:t>
            </a:r>
          </a:p>
          <a:p>
            <a:r>
              <a:rPr lang="en-US" dirty="0"/>
              <a:t>The need to innovate ideas/solutions</a:t>
            </a:r>
          </a:p>
          <a:p>
            <a:r>
              <a:rPr lang="en-US" dirty="0"/>
              <a:t>Quick Engineering Turnaround when things go wrong</a:t>
            </a:r>
          </a:p>
          <a:p>
            <a:r>
              <a:rPr lang="en-US" dirty="0"/>
              <a:t>To do what no one has done before</a:t>
            </a:r>
          </a:p>
          <a:p>
            <a:r>
              <a:rPr lang="en-US" dirty="0"/>
              <a:t>To help better humanity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332F04-8116-406D-8410-FBA1AA74830A}"/>
              </a:ext>
            </a:extLst>
          </p:cNvPr>
          <p:cNvSpPr txBox="1"/>
          <p:nvPr/>
        </p:nvSpPr>
        <p:spPr>
          <a:xfrm>
            <a:off x="8999609" y="2134255"/>
            <a:ext cx="224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Mars Settlement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D7A67B-A0E5-47EB-9161-BB788F9E5599}"/>
              </a:ext>
            </a:extLst>
          </p:cNvPr>
          <p:cNvSpPr txBox="1"/>
          <p:nvPr/>
        </p:nvSpPr>
        <p:spPr>
          <a:xfrm>
            <a:off x="8676859" y="4729581"/>
            <a:ext cx="2554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Fusion Energy/Reactor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4C0820-0F0C-4685-93CF-CB65C5B576AF}"/>
              </a:ext>
            </a:extLst>
          </p:cNvPr>
          <p:cNvSpPr txBox="1"/>
          <p:nvPr/>
        </p:nvSpPr>
        <p:spPr>
          <a:xfrm>
            <a:off x="1217612" y="6035276"/>
            <a:ext cx="224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Space Manufacturing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499A72-3EFB-41AB-A1DE-CC750CE50588}"/>
              </a:ext>
            </a:extLst>
          </p:cNvPr>
          <p:cNvSpPr txBox="1"/>
          <p:nvPr/>
        </p:nvSpPr>
        <p:spPr>
          <a:xfrm>
            <a:off x="5381348" y="6035276"/>
            <a:ext cx="224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Asteroid Mining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8F714D-0304-4299-A7FA-0B559A82C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947" y="112041"/>
            <a:ext cx="4187210" cy="20728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9E5E48-C2E7-4AB0-AD25-75327118D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270" y="2692861"/>
            <a:ext cx="3366563" cy="20321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9DEB91-F0C0-434D-9DB5-87AB927D8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029" y="3891655"/>
            <a:ext cx="3346746" cy="21159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B9A96B-38BC-4C21-9340-1C6C46272E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978" y="3881759"/>
            <a:ext cx="3173877" cy="211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7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19800" y="388777"/>
            <a:ext cx="9144001" cy="609600"/>
          </a:xfrm>
        </p:spPr>
        <p:txBody>
          <a:bodyPr/>
          <a:lstStyle/>
          <a:p>
            <a:r>
              <a:rPr lang="en-US" dirty="0"/>
              <a:t>My Involvement: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28698" y="984482"/>
            <a:ext cx="7153192" cy="3048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NASA Aerospace Scholar (NCAS) Participant</a:t>
            </a:r>
          </a:p>
          <a:p>
            <a:pPr lvl="1"/>
            <a:r>
              <a:rPr lang="en-US" dirty="0"/>
              <a:t>Successfully completed online class which included 6 module exams and a 10-page research paper with NASA employee mentor</a:t>
            </a:r>
          </a:p>
          <a:p>
            <a:pPr lvl="1"/>
            <a:r>
              <a:rPr lang="en-US" dirty="0"/>
              <a:t>Invited to On-site portion of program to which includes being at NASA for a week alongside other Scholars and NASA Employees</a:t>
            </a:r>
          </a:p>
          <a:p>
            <a:r>
              <a:rPr lang="en-US" dirty="0"/>
              <a:t>Mars Desert Research Station (MDRS) Habitation Remodel</a:t>
            </a:r>
          </a:p>
          <a:p>
            <a:pPr lvl="1"/>
            <a:r>
              <a:rPr lang="en-US" dirty="0"/>
              <a:t>Worked with a volunteer crew and Mars Society to get MDRS up to date for the 2019/2020 season</a:t>
            </a:r>
          </a:p>
          <a:p>
            <a:pPr lvl="1"/>
            <a:r>
              <a:rPr lang="en-US" dirty="0"/>
              <a:t>Built Habitat Furniture</a:t>
            </a:r>
          </a:p>
          <a:p>
            <a:pPr lvl="1"/>
            <a:r>
              <a:rPr lang="en-US" dirty="0"/>
              <a:t>Prepared Surrounding Areas</a:t>
            </a:r>
          </a:p>
          <a:p>
            <a:pPr lvl="1"/>
            <a:r>
              <a:rPr lang="en-US" dirty="0"/>
              <a:t>Setup Green Hab unit</a:t>
            </a:r>
          </a:p>
          <a:p>
            <a:pPr lvl="1"/>
            <a:endParaRPr lang="en-US" dirty="0"/>
          </a:p>
        </p:txBody>
      </p:sp>
      <p:pic>
        <p:nvPicPr>
          <p:cNvPr id="4098" name="Picture 2" descr="Image may contain: sky, outdoor, nature and water">
            <a:extLst>
              <a:ext uri="{FF2B5EF4-FFF2-40B4-BE49-F238E27FC236}">
                <a16:creationId xmlns:a16="http://schemas.microsoft.com/office/drawing/2014/main" id="{A9BE4F61-165F-41AB-A09D-DFA099616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897" y="2971800"/>
            <a:ext cx="7543800" cy="366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35117A-32FE-4776-99D2-81E6E2FE7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012" y="876601"/>
            <a:ext cx="1526715" cy="1434962"/>
          </a:xfrm>
          <a:prstGeom prst="rect">
            <a:avLst/>
          </a:prstGeom>
        </p:spPr>
      </p:pic>
      <p:pic>
        <p:nvPicPr>
          <p:cNvPr id="4100" name="Picture 4" descr="Image may contain: 1 person">
            <a:extLst>
              <a:ext uri="{FF2B5EF4-FFF2-40B4-BE49-F238E27FC236}">
                <a16:creationId xmlns:a16="http://schemas.microsoft.com/office/drawing/2014/main" id="{38BCDDB3-E8B3-4A2C-BDC0-5B51EF6BA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06"/>
          <a:stretch/>
        </p:blipFill>
        <p:spPr bwMode="auto">
          <a:xfrm>
            <a:off x="1217612" y="3960832"/>
            <a:ext cx="1763676" cy="267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may contain: sky and outdoor">
            <a:extLst>
              <a:ext uri="{FF2B5EF4-FFF2-40B4-BE49-F238E27FC236}">
                <a16:creationId xmlns:a16="http://schemas.microsoft.com/office/drawing/2014/main" id="{0B51134F-2328-49FA-B8EA-4745C0926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17778"/>
          <a:stretch/>
        </p:blipFill>
        <p:spPr bwMode="auto">
          <a:xfrm>
            <a:off x="9163472" y="199288"/>
            <a:ext cx="2125225" cy="271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6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19800" y="388777"/>
            <a:ext cx="9144001" cy="609600"/>
          </a:xfrm>
        </p:spPr>
        <p:txBody>
          <a:bodyPr/>
          <a:lstStyle/>
          <a:p>
            <a:r>
              <a:rPr lang="en-US" dirty="0"/>
              <a:t>What’s Next for me?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79412" y="1219200"/>
            <a:ext cx="7153192" cy="4800600"/>
          </a:xfrm>
        </p:spPr>
        <p:txBody>
          <a:bodyPr>
            <a:normAutofit/>
          </a:bodyPr>
          <a:lstStyle/>
          <a:p>
            <a:r>
              <a:rPr lang="en-US" dirty="0"/>
              <a:t>Spring/Summer 2020 – NASA </a:t>
            </a:r>
            <a:r>
              <a:rPr lang="en-US" dirty="0" err="1"/>
              <a:t>L’Space</a:t>
            </a:r>
            <a:r>
              <a:rPr lang="en-US" dirty="0"/>
              <a:t> Academy </a:t>
            </a:r>
          </a:p>
          <a:p>
            <a:pPr lvl="1"/>
            <a:r>
              <a:rPr lang="en-US" dirty="0"/>
              <a:t>12 Week Volunteer program working with other students to complete a Project with NASA Mentors</a:t>
            </a:r>
          </a:p>
          <a:p>
            <a:pPr lvl="1"/>
            <a:r>
              <a:rPr lang="en-US" dirty="0"/>
              <a:t>Not yet accepted into program</a:t>
            </a:r>
          </a:p>
          <a:p>
            <a:r>
              <a:rPr lang="en-US" dirty="0"/>
              <a:t> Summer/Fall 2020 Work on Engineering Design Project utilizing CAD and Finite Element Analysis to build Portfolio</a:t>
            </a:r>
          </a:p>
          <a:p>
            <a:r>
              <a:rPr lang="en-US" dirty="0"/>
              <a:t>Spring/Summer 2021 – Attempt to get an internship with Space X, Blue Origin, NASA or into Matthew </a:t>
            </a:r>
            <a:r>
              <a:rPr lang="en-US" dirty="0" err="1"/>
              <a:t>Isakowitz</a:t>
            </a:r>
            <a:r>
              <a:rPr lang="en-US" dirty="0"/>
              <a:t> Fellowship Program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6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73</TotalTime>
  <Words>474</Words>
  <Application>Microsoft Office PowerPoint</Application>
  <PresentationFormat>Custom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Corbel</vt:lpstr>
      <vt:lpstr>Digital Blue Tunnel 16x9</vt:lpstr>
      <vt:lpstr>Interest in Space</vt:lpstr>
      <vt:lpstr>About Me - Education</vt:lpstr>
      <vt:lpstr>About Me - Career</vt:lpstr>
      <vt:lpstr>Career – Notable Projects</vt:lpstr>
      <vt:lpstr>Space Interest</vt:lpstr>
      <vt:lpstr>Why Space?</vt:lpstr>
      <vt:lpstr>My Involvement:</vt:lpstr>
      <vt:lpstr>What’s Next for me?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 in Space</dc:title>
  <dc:creator>Adam Hawkins</dc:creator>
  <cp:lastModifiedBy>Adam Hawkins</cp:lastModifiedBy>
  <cp:revision>10</cp:revision>
  <dcterms:created xsi:type="dcterms:W3CDTF">2020-01-06T15:46:29Z</dcterms:created>
  <dcterms:modified xsi:type="dcterms:W3CDTF">2020-01-06T17:08:29Z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