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21"/>
  </p:notes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71" r:id="rId15"/>
    <p:sldId id="272" r:id="rId16"/>
    <p:sldId id="274" r:id="rId17"/>
    <p:sldId id="268" r:id="rId18"/>
    <p:sldId id="269" r:id="rId19"/>
    <p:sldId id="270" r:id="rId20"/>
  </p:sldIdLst>
  <p:sldSz cx="9144000" cy="5143500" type="screen16x9"/>
  <p:notesSz cx="7023100" cy="93091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932" autoAdjust="0"/>
  </p:normalViewPr>
  <p:slideViewPr>
    <p:cSldViewPr snapToGrid="0">
      <p:cViewPr varScale="1">
        <p:scale>
          <a:sx n="76" d="100"/>
          <a:sy n="76" d="100"/>
        </p:scale>
        <p:origin x="1570" y="53"/>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43343" cy="465455"/>
          </a:xfrm>
          <a:prstGeom prst="rect">
            <a:avLst/>
          </a:prstGeom>
          <a:noFill/>
          <a:ln>
            <a:noFill/>
          </a:ln>
        </p:spPr>
        <p:txBody>
          <a:bodyPr spcFirstLastPara="1" wrap="square" lIns="93300" tIns="46650" rIns="93300" bIns="466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8132" y="0"/>
            <a:ext cx="3043343" cy="465455"/>
          </a:xfrm>
          <a:prstGeom prst="rect">
            <a:avLst/>
          </a:prstGeom>
          <a:noFill/>
          <a:ln>
            <a:noFill/>
          </a:ln>
        </p:spPr>
        <p:txBody>
          <a:bodyPr spcFirstLastPara="1" wrap="square" lIns="93300" tIns="46650" rIns="93300" bIns="466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2029"/>
            <a:ext cx="3043343" cy="465455"/>
          </a:xfrm>
          <a:prstGeom prst="rect">
            <a:avLst/>
          </a:prstGeom>
          <a:noFill/>
          <a:ln>
            <a:noFill/>
          </a:ln>
        </p:spPr>
        <p:txBody>
          <a:bodyPr spcFirstLastPara="1" wrap="square" lIns="93300" tIns="46650" rIns="93300" bIns="466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atthewisakowitzfellowship.org/host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1: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SzPts val="1400"/>
              <a:buNone/>
            </a:pPr>
            <a:endParaRPr sz="900" b="0" i="0" u="none" strike="noStrike" cap="none">
              <a:solidFill>
                <a:schemeClr val="dk1"/>
              </a:solidFill>
              <a:latin typeface="Calibri"/>
              <a:ea typeface="Calibri"/>
              <a:cs typeface="Calibri"/>
              <a:sym typeface="Calibri"/>
            </a:endParaRPr>
          </a:p>
        </p:txBody>
      </p:sp>
      <p:sp>
        <p:nvSpPr>
          <p:cNvPr id="35" name="Google Shape;35;p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5e2d58483b_0_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5e2d58483b_0_8: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marR="0" lvl="0" indent="-304800" algn="l" rtl="0">
              <a:lnSpc>
                <a:spcPct val="100000"/>
              </a:lnSpc>
              <a:spcBef>
                <a:spcPts val="0"/>
              </a:spcBef>
              <a:spcAft>
                <a:spcPts val="0"/>
              </a:spcAft>
              <a:buSzPts val="1200"/>
              <a:buChar char="-"/>
            </a:pPr>
            <a:r>
              <a:rPr lang="en-US" sz="1200"/>
              <a:t>The summer culminates in a </a:t>
            </a:r>
            <a:r>
              <a:rPr lang="en-US" sz="1200" b="1"/>
              <a:t>summit </a:t>
            </a:r>
            <a:r>
              <a:rPr lang="en-US" sz="1200"/>
              <a:t>that brings together the current class of Matthew Isakowitz Fellows in a memorable and celebratory event in Los Angeles. </a:t>
            </a:r>
            <a:endParaRPr sz="1200"/>
          </a:p>
          <a:p>
            <a:pPr marL="457200" marR="0" lvl="0" indent="-304800" algn="l" rtl="0">
              <a:lnSpc>
                <a:spcPct val="100000"/>
              </a:lnSpc>
              <a:spcBef>
                <a:spcPts val="0"/>
              </a:spcBef>
              <a:spcAft>
                <a:spcPts val="0"/>
              </a:spcAft>
              <a:buSzPts val="1200"/>
              <a:buChar char="-"/>
            </a:pPr>
            <a:r>
              <a:rPr lang="en-US" sz="1200"/>
              <a:t>This summit allows the Fellows to </a:t>
            </a:r>
            <a:r>
              <a:rPr lang="en-US" sz="1200" b="1"/>
              <a:t>network</a:t>
            </a:r>
            <a:r>
              <a:rPr lang="en-US" sz="1200"/>
              <a:t> with one another, while also getting </a:t>
            </a:r>
            <a:r>
              <a:rPr lang="en-US" sz="1200" b="1"/>
              <a:t>behind-the-scenes tours</a:t>
            </a:r>
            <a:r>
              <a:rPr lang="en-US" sz="1200"/>
              <a:t> of companies and learning more about the latest developments in commercial spaceflight from </a:t>
            </a:r>
            <a:r>
              <a:rPr lang="en-US" sz="1200" b="1"/>
              <a:t>top innovators</a:t>
            </a:r>
            <a:r>
              <a:rPr lang="en-US" sz="1200"/>
              <a:t> in the field.</a:t>
            </a:r>
            <a:endParaRPr sz="1200"/>
          </a:p>
          <a:p>
            <a:pPr marL="457200" marR="0" lvl="0" indent="-228600" algn="l" rtl="0">
              <a:lnSpc>
                <a:spcPct val="100000"/>
              </a:lnSpc>
              <a:spcBef>
                <a:spcPts val="0"/>
              </a:spcBef>
              <a:spcAft>
                <a:spcPts val="0"/>
              </a:spcAft>
              <a:buSzPts val="1400"/>
              <a:buNone/>
            </a:pPr>
            <a:endParaRPr/>
          </a:p>
        </p:txBody>
      </p:sp>
      <p:sp>
        <p:nvSpPr>
          <p:cNvPr id="231" name="Google Shape;231;g5e2d58483b_0_8: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e2d58483b_0_7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5e2d58483b_0_79: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marR="0" lvl="0" indent="-304800" algn="l" rtl="0">
              <a:lnSpc>
                <a:spcPct val="100000"/>
              </a:lnSpc>
              <a:spcBef>
                <a:spcPts val="0"/>
              </a:spcBef>
              <a:spcAft>
                <a:spcPts val="0"/>
              </a:spcAft>
              <a:buSzPts val="1200"/>
              <a:buFont typeface="Calibri"/>
              <a:buChar char="●"/>
            </a:pPr>
            <a:r>
              <a:rPr lang="en-US" sz="1200" dirty="0"/>
              <a:t>Upon completing the summer internship, the Fellows remain among an elite group of alumni who have the opportunity to continue to </a:t>
            </a:r>
            <a:r>
              <a:rPr lang="en-US" sz="1200" b="1" dirty="0"/>
              <a:t>network with this program</a:t>
            </a:r>
            <a:r>
              <a:rPr lang="en-US" sz="1200" dirty="0"/>
              <a:t>, their </a:t>
            </a:r>
            <a:r>
              <a:rPr lang="en-US" sz="1200" b="1" dirty="0"/>
              <a:t>Fellow peers</a:t>
            </a:r>
            <a:r>
              <a:rPr lang="en-US" sz="1200" dirty="0"/>
              <a:t>, assigned </a:t>
            </a:r>
            <a:r>
              <a:rPr lang="en-US" sz="1200" b="1" dirty="0"/>
              <a:t>mentors</a:t>
            </a:r>
            <a:r>
              <a:rPr lang="en-US" sz="1200" dirty="0"/>
              <a:t>, and </a:t>
            </a:r>
            <a:r>
              <a:rPr lang="en-US" sz="1200" b="1" dirty="0"/>
              <a:t>future Fellows</a:t>
            </a:r>
            <a:r>
              <a:rPr lang="en-US" sz="1200" dirty="0"/>
              <a:t>, on the path to becoming future space icons.</a:t>
            </a:r>
            <a:endParaRPr sz="1200" dirty="0"/>
          </a:p>
        </p:txBody>
      </p:sp>
      <p:sp>
        <p:nvSpPr>
          <p:cNvPr id="244" name="Google Shape;244;g5e2d58483b_0_79: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6: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6: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457200" lvl="0" indent="-304800" algn="l" rtl="0">
              <a:lnSpc>
                <a:spcPct val="100000"/>
              </a:lnSpc>
              <a:spcBef>
                <a:spcPts val="0"/>
              </a:spcBef>
              <a:spcAft>
                <a:spcPts val="0"/>
              </a:spcAft>
              <a:buSzPts val="1200"/>
              <a:buFont typeface="Calibri"/>
              <a:buChar char="-"/>
            </a:pPr>
            <a:r>
              <a:rPr lang="en-US" sz="1200" dirty="0"/>
              <a:t>Most alum continued on to grad school/advance degrees</a:t>
            </a:r>
            <a:endParaRPr sz="1200" dirty="0"/>
          </a:p>
          <a:p>
            <a:pPr marL="457200" lvl="0" indent="-304800" algn="l" rtl="0">
              <a:lnSpc>
                <a:spcPct val="100000"/>
              </a:lnSpc>
              <a:spcBef>
                <a:spcPts val="0"/>
              </a:spcBef>
              <a:spcAft>
                <a:spcPts val="0"/>
              </a:spcAft>
              <a:buSzPts val="1200"/>
              <a:buFont typeface="Calibri"/>
              <a:buChar char="-"/>
            </a:pPr>
            <a:r>
              <a:rPr lang="en-US" sz="1200" dirty="0"/>
              <a:t>Others are working in the space industry, many through their MIFP host company or connections made through MIFP: </a:t>
            </a:r>
            <a:endParaRPr sz="1200" dirty="0"/>
          </a:p>
          <a:p>
            <a:pPr marL="914400" lvl="1" indent="-304800" algn="l" rtl="0">
              <a:lnSpc>
                <a:spcPct val="100000"/>
              </a:lnSpc>
              <a:spcBef>
                <a:spcPts val="0"/>
              </a:spcBef>
              <a:spcAft>
                <a:spcPts val="0"/>
              </a:spcAft>
              <a:buSzPts val="1200"/>
              <a:buFont typeface="Calibri"/>
              <a:buChar char="-"/>
            </a:pPr>
            <a:r>
              <a:rPr lang="en-US" sz="1200" dirty="0"/>
              <a:t>Aerospace Corporation</a:t>
            </a:r>
            <a:endParaRPr sz="1200" dirty="0"/>
          </a:p>
          <a:p>
            <a:pPr marL="914400" lvl="1" indent="-304800" algn="l" rtl="0">
              <a:lnSpc>
                <a:spcPct val="100000"/>
              </a:lnSpc>
              <a:spcBef>
                <a:spcPts val="0"/>
              </a:spcBef>
              <a:spcAft>
                <a:spcPts val="0"/>
              </a:spcAft>
              <a:buSzPts val="1200"/>
              <a:buFont typeface="Calibri"/>
              <a:buChar char="-"/>
            </a:pPr>
            <a:r>
              <a:rPr lang="en-US" sz="1200" dirty="0" err="1"/>
              <a:t>Accion</a:t>
            </a:r>
            <a:r>
              <a:rPr lang="en-US" sz="1200" dirty="0"/>
              <a:t> Systems</a:t>
            </a:r>
            <a:endParaRPr sz="1200" dirty="0"/>
          </a:p>
          <a:p>
            <a:pPr marL="914400" lvl="1" indent="-304800" algn="l" rtl="0">
              <a:lnSpc>
                <a:spcPct val="100000"/>
              </a:lnSpc>
              <a:spcBef>
                <a:spcPts val="0"/>
              </a:spcBef>
              <a:spcAft>
                <a:spcPts val="0"/>
              </a:spcAft>
              <a:buSzPts val="1200"/>
              <a:buFont typeface="Calibri"/>
              <a:buChar char="-"/>
            </a:pPr>
            <a:r>
              <a:rPr lang="en-US" sz="1200" dirty="0"/>
              <a:t>ABL Space Systems</a:t>
            </a:r>
            <a:endParaRPr sz="1200" dirty="0"/>
          </a:p>
          <a:p>
            <a:pPr marL="914400" lvl="1" indent="-304800" algn="l" rtl="0">
              <a:lnSpc>
                <a:spcPct val="100000"/>
              </a:lnSpc>
              <a:spcBef>
                <a:spcPts val="0"/>
              </a:spcBef>
              <a:spcAft>
                <a:spcPts val="0"/>
              </a:spcAft>
              <a:buSzPts val="1200"/>
              <a:buFont typeface="Calibri"/>
              <a:buChar char="-"/>
            </a:pPr>
            <a:r>
              <a:rPr lang="en-US" sz="1200" dirty="0"/>
              <a:t>House Committee on Science, Space and Technology</a:t>
            </a:r>
            <a:endParaRPr sz="1200" dirty="0"/>
          </a:p>
          <a:p>
            <a:pPr marL="914400" lvl="1" indent="-304800" algn="l" rtl="0">
              <a:lnSpc>
                <a:spcPct val="100000"/>
              </a:lnSpc>
              <a:spcBef>
                <a:spcPts val="0"/>
              </a:spcBef>
              <a:spcAft>
                <a:spcPts val="0"/>
              </a:spcAft>
              <a:buSzPts val="1200"/>
              <a:buFont typeface="Calibri"/>
              <a:buChar char="-"/>
            </a:pPr>
            <a:r>
              <a:rPr lang="en-US" sz="1200" dirty="0" err="1"/>
              <a:t>BlueOrigin</a:t>
            </a:r>
            <a:endParaRPr sz="1200" dirty="0"/>
          </a:p>
          <a:p>
            <a:pPr marL="171450" lvl="0" indent="-82550" algn="l" rtl="0">
              <a:lnSpc>
                <a:spcPct val="100000"/>
              </a:lnSpc>
              <a:spcBef>
                <a:spcPts val="0"/>
              </a:spcBef>
              <a:spcAft>
                <a:spcPts val="0"/>
              </a:spcAft>
              <a:buSzPts val="1400"/>
              <a:buFont typeface="Arial"/>
              <a:buNone/>
            </a:pPr>
            <a:endParaRPr sz="1200" dirty="0"/>
          </a:p>
          <a:p>
            <a:pPr marL="457200" marR="0" lvl="0" indent="0" algn="l" rtl="0">
              <a:lnSpc>
                <a:spcPct val="100000"/>
              </a:lnSpc>
              <a:spcBef>
                <a:spcPts val="0"/>
              </a:spcBef>
              <a:spcAft>
                <a:spcPts val="0"/>
              </a:spcAft>
              <a:buNone/>
            </a:pPr>
            <a:endParaRPr sz="1200" dirty="0"/>
          </a:p>
          <a:p>
            <a:pPr marL="457200" marR="0" lvl="0" indent="-228600" algn="l" rtl="0">
              <a:lnSpc>
                <a:spcPct val="100000"/>
              </a:lnSpc>
              <a:spcBef>
                <a:spcPts val="0"/>
              </a:spcBef>
              <a:spcAft>
                <a:spcPts val="0"/>
              </a:spcAft>
              <a:buSzPts val="1400"/>
              <a:buNone/>
            </a:pPr>
            <a:endParaRPr sz="1200" dirty="0"/>
          </a:p>
        </p:txBody>
      </p:sp>
      <p:sp>
        <p:nvSpPr>
          <p:cNvPr id="255" name="Google Shape;255;p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27ef58dd4_0_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627ef58dd4_0_1: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SzPts val="1400"/>
              <a:buNone/>
            </a:pPr>
            <a:endParaRPr sz="900" b="0" i="0" u="none" strike="noStrike" cap="none">
              <a:solidFill>
                <a:schemeClr val="dk1"/>
              </a:solidFill>
              <a:latin typeface="Calibri"/>
              <a:ea typeface="Calibri"/>
              <a:cs typeface="Calibri"/>
              <a:sym typeface="Calibri"/>
            </a:endParaRPr>
          </a:p>
        </p:txBody>
      </p:sp>
      <p:sp>
        <p:nvSpPr>
          <p:cNvPr id="314" name="Google Shape;314;g627ef58dd4_0_1: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7ef58dd4_0_1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627ef58dd4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1800"/>
              </a:spcBef>
              <a:spcAft>
                <a:spcPts val="0"/>
              </a:spcAft>
              <a:buClr>
                <a:srgbClr val="000000"/>
              </a:buClr>
              <a:buSzPts val="1200"/>
              <a:buChar char="-"/>
            </a:pPr>
            <a:r>
              <a:rPr lang="en-US" sz="1200" i="1" dirty="0">
                <a:solidFill>
                  <a:srgbClr val="000000"/>
                </a:solidFill>
              </a:rPr>
              <a:t>Commercial space</a:t>
            </a:r>
            <a:r>
              <a:rPr lang="en-US" sz="1200" dirty="0">
                <a:solidFill>
                  <a:srgbClr val="000000"/>
                </a:solidFill>
              </a:rPr>
              <a:t> is broadly defined as activities in entrepreneurship, intrapreneurship, and innovation that will enable new or dramatically improved products or services that do not depend solely on government cost-plus contracting to prove viable. In its most aspiring terms, commercial space promises to alter the space industry through new business models that will open up the space frontier.</a:t>
            </a:r>
            <a:endParaRPr sz="1200" dirty="0">
              <a:solidFill>
                <a:srgbClr val="000000"/>
              </a:solidFill>
            </a:endParaRPr>
          </a:p>
        </p:txBody>
      </p:sp>
      <p:sp>
        <p:nvSpPr>
          <p:cNvPr id="89" name="Google Shape;89;g627ef58dd4_0_1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05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7ef58dd4_0_1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627ef58dd4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1800"/>
              </a:spcBef>
              <a:spcAft>
                <a:spcPts val="0"/>
              </a:spcAft>
              <a:buClr>
                <a:srgbClr val="000000"/>
              </a:buClr>
              <a:buSzPts val="1200"/>
              <a:buChar char="-"/>
            </a:pPr>
            <a:endParaRPr sz="1200" dirty="0">
              <a:solidFill>
                <a:srgbClr val="000000"/>
              </a:solidFill>
            </a:endParaRPr>
          </a:p>
        </p:txBody>
      </p:sp>
      <p:sp>
        <p:nvSpPr>
          <p:cNvPr id="89" name="Google Shape;89;g627ef58dd4_0_1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5005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7ef58dd4_0_1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627ef58dd4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1800"/>
              </a:spcBef>
              <a:spcAft>
                <a:spcPts val="0"/>
              </a:spcAft>
              <a:buClr>
                <a:srgbClr val="000000"/>
              </a:buClr>
              <a:buSzPts val="1200"/>
              <a:buChar char="-"/>
            </a:pPr>
            <a:r>
              <a:rPr lang="en-US" sz="1200" i="1" dirty="0">
                <a:solidFill>
                  <a:srgbClr val="000000"/>
                </a:solidFill>
              </a:rPr>
              <a:t>Commercial space</a:t>
            </a:r>
            <a:r>
              <a:rPr lang="en-US" sz="1200" dirty="0">
                <a:solidFill>
                  <a:srgbClr val="000000"/>
                </a:solidFill>
              </a:rPr>
              <a:t> is broadly defined as activities in entrepreneurship, intrapreneurship, and innovation that will enable new or dramatically improved products or services that do not depend solely on government cost-plus contracting to prove viable. In its most aspiring terms, commercial space promises to alter the space industry through new business models that will open up the space frontier.</a:t>
            </a:r>
            <a:endParaRPr sz="1200" dirty="0">
              <a:solidFill>
                <a:srgbClr val="000000"/>
              </a:solidFill>
            </a:endParaRPr>
          </a:p>
        </p:txBody>
      </p:sp>
      <p:sp>
        <p:nvSpPr>
          <p:cNvPr id="89" name="Google Shape;89;g627ef58dd4_0_1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6224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20000"/>
              </a:lnSpc>
              <a:spcBef>
                <a:spcPts val="0"/>
              </a:spcBef>
              <a:spcAft>
                <a:spcPts val="0"/>
              </a:spcAft>
              <a:buSzPts val="1200"/>
              <a:buChar char="-"/>
            </a:pPr>
            <a:r>
              <a:rPr lang="en-US" sz="1200" dirty="0"/>
              <a:t>Looking for </a:t>
            </a:r>
            <a:r>
              <a:rPr lang="en-US" sz="1200" b="1" dirty="0"/>
              <a:t>PASSION</a:t>
            </a:r>
            <a:endParaRPr sz="1200" b="1" dirty="0"/>
          </a:p>
          <a:p>
            <a:pPr marL="0" lvl="0" indent="0" algn="l" rtl="0">
              <a:lnSpc>
                <a:spcPct val="120000"/>
              </a:lnSpc>
              <a:spcBef>
                <a:spcPts val="800"/>
              </a:spcBef>
              <a:spcAft>
                <a:spcPts val="0"/>
              </a:spcAft>
              <a:buNone/>
            </a:pPr>
            <a:endParaRPr sz="1200" b="1" dirty="0"/>
          </a:p>
          <a:p>
            <a:pPr marL="0" lvl="0" indent="0" algn="l" rtl="0">
              <a:lnSpc>
                <a:spcPct val="120000"/>
              </a:lnSpc>
              <a:spcBef>
                <a:spcPts val="800"/>
              </a:spcBef>
              <a:spcAft>
                <a:spcPts val="0"/>
              </a:spcAft>
              <a:buNone/>
            </a:pPr>
            <a:r>
              <a:rPr lang="en-US" sz="1200" b="1" dirty="0"/>
              <a:t>APPLICATION PROCESS</a:t>
            </a:r>
            <a:endParaRPr sz="1200" b="1" dirty="0"/>
          </a:p>
          <a:p>
            <a:pPr marL="0" lvl="0" indent="0" algn="l" rtl="0">
              <a:lnSpc>
                <a:spcPct val="115000"/>
              </a:lnSpc>
              <a:spcBef>
                <a:spcPts val="800"/>
              </a:spcBef>
              <a:spcAft>
                <a:spcPts val="0"/>
              </a:spcAft>
              <a:buNone/>
            </a:pPr>
            <a:r>
              <a:rPr lang="en-US" sz="1200" dirty="0"/>
              <a:t>Candidates have to complete only the single online application in order to be considered for positions at all of the</a:t>
            </a:r>
            <a:r>
              <a:rPr lang="en-US" sz="1200" dirty="0">
                <a:uFill>
                  <a:noFill/>
                </a:uFill>
                <a:hlinkClick r:id="rId3"/>
              </a:rPr>
              <a:t> </a:t>
            </a:r>
            <a:r>
              <a:rPr lang="en-US" sz="1200" u="sng" dirty="0">
                <a:solidFill>
                  <a:srgbClr val="1432C8"/>
                </a:solidFill>
                <a:hlinkClick r:id="rId3"/>
              </a:rPr>
              <a:t>host companies</a:t>
            </a:r>
            <a:r>
              <a:rPr lang="en-US" sz="1200" dirty="0"/>
              <a:t>. The application consists of the following three parts (described in detail below):</a:t>
            </a:r>
            <a:endParaRPr sz="1200" dirty="0"/>
          </a:p>
          <a:p>
            <a:pPr marL="171450" marR="0" lvl="0" indent="-82550" algn="l" rtl="0">
              <a:lnSpc>
                <a:spcPct val="80000"/>
              </a:lnSpc>
              <a:spcBef>
                <a:spcPts val="0"/>
              </a:spcBef>
              <a:spcAft>
                <a:spcPts val="0"/>
              </a:spcAft>
              <a:buNone/>
            </a:pPr>
            <a:r>
              <a:rPr lang="en-US" sz="1200" b="1" dirty="0"/>
              <a:t>1) General Information</a:t>
            </a:r>
            <a:endParaRPr sz="1200" b="1" dirty="0"/>
          </a:p>
          <a:p>
            <a:pPr marL="171450" marR="0" lvl="0" indent="-82550" algn="l" rtl="0">
              <a:lnSpc>
                <a:spcPct val="80000"/>
              </a:lnSpc>
              <a:spcBef>
                <a:spcPts val="0"/>
              </a:spcBef>
              <a:spcAft>
                <a:spcPts val="0"/>
              </a:spcAft>
              <a:buNone/>
            </a:pPr>
            <a:r>
              <a:rPr lang="en-US" sz="1200" b="1" dirty="0"/>
              <a:t>2) Resume, Transcript, and Two Recommendation Letters</a:t>
            </a:r>
            <a:endParaRPr sz="1200" b="1" dirty="0"/>
          </a:p>
          <a:p>
            <a:pPr marL="171450" marR="0" lvl="0" indent="-82550" algn="l" rtl="0">
              <a:lnSpc>
                <a:spcPct val="80000"/>
              </a:lnSpc>
              <a:spcBef>
                <a:spcPts val="0"/>
              </a:spcBef>
              <a:spcAft>
                <a:spcPts val="0"/>
              </a:spcAft>
              <a:buNone/>
            </a:pPr>
            <a:r>
              <a:rPr lang="en-US" sz="1200" b="1" dirty="0"/>
              <a:t>3) Essays</a:t>
            </a:r>
            <a:endParaRPr sz="1200" b="1" dirty="0"/>
          </a:p>
          <a:p>
            <a:pPr marL="171450" marR="0" lvl="0" indent="-82550" algn="l" rtl="0">
              <a:lnSpc>
                <a:spcPct val="80000"/>
              </a:lnSpc>
              <a:spcBef>
                <a:spcPts val="0"/>
              </a:spcBef>
              <a:spcAft>
                <a:spcPts val="0"/>
              </a:spcAft>
              <a:buNone/>
            </a:pPr>
            <a:r>
              <a:rPr lang="en-US" sz="1200" dirty="0"/>
              <a:t>All three portions of the application must be completed and submitted by </a:t>
            </a:r>
            <a:r>
              <a:rPr lang="en-US" sz="1200" b="1" dirty="0"/>
              <a:t>11:59 PST on Monday, December 2, 2019 </a:t>
            </a:r>
            <a:r>
              <a:rPr lang="en-US" sz="1200" dirty="0"/>
              <a:t>to be considered for the Fellowship. </a:t>
            </a:r>
            <a:endParaRPr sz="1200" dirty="0"/>
          </a:p>
          <a:p>
            <a:pPr marL="171450" marR="0" lvl="0" indent="-82550" algn="l" rtl="0">
              <a:lnSpc>
                <a:spcPct val="80000"/>
              </a:lnSpc>
              <a:spcBef>
                <a:spcPts val="0"/>
              </a:spcBef>
              <a:spcAft>
                <a:spcPts val="0"/>
              </a:spcAft>
              <a:buNone/>
            </a:pPr>
            <a:endParaRPr sz="1200" dirty="0"/>
          </a:p>
          <a:p>
            <a:pPr marL="88900" marR="0" lvl="0" indent="0" algn="l" rtl="0">
              <a:lnSpc>
                <a:spcPct val="80000"/>
              </a:lnSpc>
              <a:spcBef>
                <a:spcPts val="0"/>
              </a:spcBef>
              <a:spcAft>
                <a:spcPts val="0"/>
              </a:spcAft>
              <a:buNone/>
            </a:pPr>
            <a:endParaRPr sz="1200" dirty="0"/>
          </a:p>
          <a:p>
            <a:pPr marL="171450" marR="0" lvl="0" indent="-82550" algn="l" rtl="0">
              <a:lnSpc>
                <a:spcPct val="80000"/>
              </a:lnSpc>
              <a:spcBef>
                <a:spcPts val="0"/>
              </a:spcBef>
              <a:spcAft>
                <a:spcPts val="0"/>
              </a:spcAft>
              <a:buNone/>
            </a:pPr>
            <a:r>
              <a:rPr lang="en-US" sz="1200" dirty="0"/>
              <a:t>Further details:</a:t>
            </a:r>
            <a:endParaRPr sz="1200" dirty="0"/>
          </a:p>
          <a:p>
            <a:pPr marL="171450" marR="0" lvl="0" indent="-82550" algn="l" rtl="0">
              <a:lnSpc>
                <a:spcPct val="80000"/>
              </a:lnSpc>
              <a:spcBef>
                <a:spcPts val="0"/>
              </a:spcBef>
              <a:spcAft>
                <a:spcPts val="0"/>
              </a:spcAft>
              <a:buNone/>
            </a:pPr>
            <a:endParaRPr sz="1200" dirty="0"/>
          </a:p>
          <a:p>
            <a:pPr marL="171450" marR="0" lvl="0" indent="-82550" algn="l" rtl="0">
              <a:lnSpc>
                <a:spcPct val="80000"/>
              </a:lnSpc>
              <a:spcBef>
                <a:spcPts val="0"/>
              </a:spcBef>
              <a:spcAft>
                <a:spcPts val="0"/>
              </a:spcAft>
              <a:buNone/>
            </a:pPr>
            <a:r>
              <a:rPr lang="en-US" sz="1200" b="1" dirty="0"/>
              <a:t>RESUME &amp; TRANSCRIPT</a:t>
            </a:r>
            <a:endParaRPr sz="1200" b="1" dirty="0"/>
          </a:p>
          <a:p>
            <a:pPr marL="171450" marR="0" lvl="0" indent="-82550" algn="l" rtl="0">
              <a:lnSpc>
                <a:spcPct val="80000"/>
              </a:lnSpc>
              <a:spcBef>
                <a:spcPts val="0"/>
              </a:spcBef>
              <a:spcAft>
                <a:spcPts val="0"/>
              </a:spcAft>
              <a:buNone/>
            </a:pPr>
            <a:r>
              <a:rPr lang="en-US" sz="1200" dirty="0"/>
              <a:t>Your </a:t>
            </a:r>
            <a:r>
              <a:rPr lang="en-US" sz="1200" dirty="0" err="1"/>
              <a:t>résume</a:t>
            </a:r>
            <a:r>
              <a:rPr lang="en-US" sz="1200" dirty="0"/>
              <a:t>́ should be </a:t>
            </a:r>
            <a:r>
              <a:rPr lang="en-US" sz="1200" b="1" dirty="0"/>
              <a:t>no more than two pages</a:t>
            </a:r>
            <a:r>
              <a:rPr lang="en-US" sz="1200" dirty="0"/>
              <a:t> in length and include your current </a:t>
            </a:r>
            <a:r>
              <a:rPr lang="en-US" sz="1200" b="1" dirty="0"/>
              <a:t>GPA</a:t>
            </a:r>
            <a:r>
              <a:rPr lang="en-US" sz="1200" dirty="0"/>
              <a:t>. Your transcript can be </a:t>
            </a:r>
            <a:r>
              <a:rPr lang="en-US" sz="1200" b="1" dirty="0"/>
              <a:t>unofficial</a:t>
            </a:r>
            <a:r>
              <a:rPr lang="en-US" sz="1200" dirty="0"/>
              <a:t>, although official transcript is required upon selection into program.</a:t>
            </a:r>
            <a:endParaRPr sz="1200" dirty="0"/>
          </a:p>
          <a:p>
            <a:pPr marL="171450" marR="0" lvl="0" indent="-82550" algn="l" rtl="0">
              <a:lnSpc>
                <a:spcPct val="80000"/>
              </a:lnSpc>
              <a:spcBef>
                <a:spcPts val="0"/>
              </a:spcBef>
              <a:spcAft>
                <a:spcPts val="0"/>
              </a:spcAft>
              <a:buNone/>
            </a:pPr>
            <a:endParaRPr sz="1200" b="1" dirty="0"/>
          </a:p>
          <a:p>
            <a:pPr marL="171450" marR="0" lvl="0" indent="-82550" algn="l" rtl="0">
              <a:lnSpc>
                <a:spcPct val="80000"/>
              </a:lnSpc>
              <a:spcBef>
                <a:spcPts val="0"/>
              </a:spcBef>
              <a:spcAft>
                <a:spcPts val="0"/>
              </a:spcAft>
              <a:buNone/>
            </a:pPr>
            <a:r>
              <a:rPr lang="en-US" sz="1200" b="1" dirty="0"/>
              <a:t>RECOMMENDATION LETTERS</a:t>
            </a:r>
            <a:endParaRPr sz="1200" b="1" dirty="0"/>
          </a:p>
          <a:p>
            <a:pPr marL="171450" marR="0" lvl="0" indent="-82550" algn="l" rtl="0">
              <a:lnSpc>
                <a:spcPct val="80000"/>
              </a:lnSpc>
              <a:spcBef>
                <a:spcPts val="0"/>
              </a:spcBef>
              <a:spcAft>
                <a:spcPts val="0"/>
              </a:spcAft>
              <a:buNone/>
            </a:pPr>
            <a:r>
              <a:rPr lang="en-US" sz="1200" b="1" dirty="0"/>
              <a:t>Two letters</a:t>
            </a:r>
            <a:r>
              <a:rPr lang="en-US" sz="1200" dirty="0"/>
              <a:t> of recommendation must be submitted for your application to be complete. These can be sent directly to </a:t>
            </a:r>
            <a:r>
              <a:rPr lang="en-US" sz="1200" dirty="0">
                <a:solidFill>
                  <a:srgbClr val="1432C8"/>
                </a:solidFill>
              </a:rPr>
              <a:t>apply@matthewfellowship.org</a:t>
            </a:r>
            <a:r>
              <a:rPr lang="en-US" sz="1200" dirty="0"/>
              <a:t> (by you or your recommender, with your name in the subject line) OR submitted by you as part of your electronic application (you will see an “Upload” option on the form). </a:t>
            </a:r>
            <a:r>
              <a:rPr lang="en-US" sz="1200" b="1" dirty="0"/>
              <a:t>At least one of these letters must be from a faculty member at your university</a:t>
            </a:r>
            <a:r>
              <a:rPr lang="en-US" sz="1200" dirty="0"/>
              <a:t>. Please encourage the authors of your letters of recommendation to address 1) how your coursework or work experience to date has related to commercial space, and 2) why you are a good candidate for this specific Fellowship program, given the eligibility criteria mentioned above.</a:t>
            </a:r>
            <a:endParaRPr sz="1200" dirty="0"/>
          </a:p>
          <a:p>
            <a:pPr marL="171450" marR="0" lvl="0" indent="-82550" algn="l" rtl="0">
              <a:lnSpc>
                <a:spcPct val="80000"/>
              </a:lnSpc>
              <a:spcBef>
                <a:spcPts val="0"/>
              </a:spcBef>
              <a:spcAft>
                <a:spcPts val="0"/>
              </a:spcAft>
              <a:buNone/>
            </a:pPr>
            <a:endParaRPr sz="1200" dirty="0"/>
          </a:p>
          <a:p>
            <a:pPr marL="171450" marR="0" lvl="0" indent="-82550" algn="l" rtl="0">
              <a:lnSpc>
                <a:spcPct val="80000"/>
              </a:lnSpc>
              <a:spcBef>
                <a:spcPts val="0"/>
              </a:spcBef>
              <a:spcAft>
                <a:spcPts val="0"/>
              </a:spcAft>
              <a:buNone/>
            </a:pPr>
            <a:r>
              <a:rPr lang="en-US" sz="1200" b="1" dirty="0"/>
              <a:t>ESSAYS</a:t>
            </a:r>
            <a:endParaRPr sz="1200" b="1" dirty="0"/>
          </a:p>
          <a:p>
            <a:pPr marL="171450" marR="0" lvl="0" indent="-82550" algn="l" rtl="0">
              <a:lnSpc>
                <a:spcPct val="80000"/>
              </a:lnSpc>
              <a:spcBef>
                <a:spcPts val="0"/>
              </a:spcBef>
              <a:spcAft>
                <a:spcPts val="0"/>
              </a:spcAft>
              <a:buNone/>
            </a:pPr>
            <a:r>
              <a:rPr lang="en-US" sz="1200" dirty="0"/>
              <a:t>Three essay responses must be submitted:</a:t>
            </a:r>
            <a:endParaRPr sz="1200" dirty="0"/>
          </a:p>
          <a:p>
            <a:pPr marL="457200" lvl="0" indent="-228600" algn="l" rtl="0">
              <a:lnSpc>
                <a:spcPct val="115000"/>
              </a:lnSpc>
              <a:spcBef>
                <a:spcPts val="1200"/>
              </a:spcBef>
              <a:spcAft>
                <a:spcPts val="0"/>
              </a:spcAft>
              <a:buClr>
                <a:schemeClr val="dk1"/>
              </a:buClr>
              <a:buSzPts val="1200"/>
              <a:buNone/>
            </a:pPr>
            <a:r>
              <a:rPr lang="en-US" sz="1200" dirty="0"/>
              <a:t>In </a:t>
            </a:r>
            <a:r>
              <a:rPr lang="en-US" sz="1200" b="1" dirty="0"/>
              <a:t>350 words or less</a:t>
            </a:r>
            <a:r>
              <a:rPr lang="en-US" sz="1200" dirty="0"/>
              <a:t>, what t</a:t>
            </a:r>
            <a:r>
              <a:rPr lang="en-US" sz="1200" b="1" dirty="0"/>
              <a:t>ype of company and internship work assignment </a:t>
            </a:r>
            <a:r>
              <a:rPr lang="en-US" sz="1200" dirty="0"/>
              <a:t>would you prefer and why?</a:t>
            </a:r>
            <a:endParaRPr sz="1200" dirty="0"/>
          </a:p>
          <a:p>
            <a:pPr marL="457200" lvl="0" indent="-228600" algn="l" rtl="0">
              <a:lnSpc>
                <a:spcPct val="115000"/>
              </a:lnSpc>
              <a:spcBef>
                <a:spcPts val="0"/>
              </a:spcBef>
              <a:spcAft>
                <a:spcPts val="0"/>
              </a:spcAft>
              <a:buClr>
                <a:schemeClr val="dk1"/>
              </a:buClr>
              <a:buSzPts val="1200"/>
              <a:buNone/>
            </a:pPr>
            <a:r>
              <a:rPr lang="en-US" sz="1200" dirty="0"/>
              <a:t>Please answer </a:t>
            </a:r>
            <a:r>
              <a:rPr lang="en-US" sz="1200" b="1" dirty="0"/>
              <a:t>ONE </a:t>
            </a:r>
            <a:r>
              <a:rPr lang="en-US" sz="1200" dirty="0"/>
              <a:t>of the following essay questions in </a:t>
            </a:r>
            <a:r>
              <a:rPr lang="en-US" sz="1200" b="1" dirty="0"/>
              <a:t>350 words or less</a:t>
            </a:r>
            <a:r>
              <a:rPr lang="en-US" sz="1200" dirty="0"/>
              <a:t>:</a:t>
            </a:r>
            <a:endParaRPr sz="1200" dirty="0"/>
          </a:p>
          <a:p>
            <a:pPr marL="914400" lvl="1" indent="-228600" algn="l" rtl="0">
              <a:lnSpc>
                <a:spcPct val="115000"/>
              </a:lnSpc>
              <a:spcBef>
                <a:spcPts val="0"/>
              </a:spcBef>
              <a:spcAft>
                <a:spcPts val="0"/>
              </a:spcAft>
              <a:buClr>
                <a:schemeClr val="dk1"/>
              </a:buClr>
              <a:buSzPts val="1200"/>
              <a:buFont typeface="Calibri"/>
              <a:buNone/>
            </a:pPr>
            <a:r>
              <a:rPr lang="en-US" sz="1200" dirty="0"/>
              <a:t>What will be the </a:t>
            </a:r>
            <a:r>
              <a:rPr lang="en-US" sz="1200" b="1" dirty="0"/>
              <a:t>next giant leap in space technology from the private sector </a:t>
            </a:r>
            <a:r>
              <a:rPr lang="en-US" sz="1200" dirty="0"/>
              <a:t>and why?</a:t>
            </a:r>
            <a:endParaRPr sz="1200" dirty="0"/>
          </a:p>
          <a:p>
            <a:pPr marL="914400" lvl="1" indent="-228600" algn="l" rtl="0">
              <a:lnSpc>
                <a:spcPct val="115000"/>
              </a:lnSpc>
              <a:spcBef>
                <a:spcPts val="0"/>
              </a:spcBef>
              <a:spcAft>
                <a:spcPts val="0"/>
              </a:spcAft>
              <a:buClr>
                <a:schemeClr val="dk1"/>
              </a:buClr>
              <a:buSzPts val="1200"/>
              <a:buFont typeface="Calibri"/>
              <a:buNone/>
            </a:pPr>
            <a:r>
              <a:rPr lang="en-US" sz="1200" dirty="0"/>
              <a:t>You are </a:t>
            </a:r>
            <a:r>
              <a:rPr lang="en-US" sz="1200" b="1" dirty="0"/>
              <a:t>testifying before Congress for a hearing focused on the biggest barriers for the commercial space industry.</a:t>
            </a:r>
            <a:r>
              <a:rPr lang="en-US" sz="1200" dirty="0"/>
              <a:t> What would be your opening remarks?</a:t>
            </a:r>
            <a:endParaRPr sz="1200" dirty="0"/>
          </a:p>
          <a:p>
            <a:pPr marL="914400" lvl="1" indent="-228600" algn="l" rtl="0">
              <a:lnSpc>
                <a:spcPct val="115000"/>
              </a:lnSpc>
              <a:spcBef>
                <a:spcPts val="0"/>
              </a:spcBef>
              <a:spcAft>
                <a:spcPts val="0"/>
              </a:spcAft>
              <a:buClr>
                <a:schemeClr val="dk1"/>
              </a:buClr>
              <a:buSzPts val="1200"/>
              <a:buFont typeface="Calibri"/>
              <a:buNone/>
            </a:pPr>
            <a:r>
              <a:rPr lang="en-US" sz="1200" dirty="0"/>
              <a:t>Elon Musk, in a discussion with our 2019 Fellows, stated that starting a company is like “eating glass and staring into the abyss.” Thankfully, you have the stomach for this kind of business. What </a:t>
            </a:r>
            <a:r>
              <a:rPr lang="en-US" sz="1200" b="1" dirty="0"/>
              <a:t>start-up idea </a:t>
            </a:r>
            <a:r>
              <a:rPr lang="en-US" sz="1200" dirty="0"/>
              <a:t>would drive you into starting a business and why?</a:t>
            </a:r>
            <a:endParaRPr sz="1200" dirty="0"/>
          </a:p>
          <a:p>
            <a:pPr marL="457200" lvl="0" indent="-228600" algn="l" rtl="0">
              <a:lnSpc>
                <a:spcPct val="115000"/>
              </a:lnSpc>
              <a:spcBef>
                <a:spcPts val="0"/>
              </a:spcBef>
              <a:spcAft>
                <a:spcPts val="0"/>
              </a:spcAft>
              <a:buClr>
                <a:schemeClr val="dk1"/>
              </a:buClr>
              <a:buSzPts val="1200"/>
              <a:buNone/>
            </a:pPr>
            <a:r>
              <a:rPr lang="en-US" sz="1200" dirty="0"/>
              <a:t>In </a:t>
            </a:r>
            <a:r>
              <a:rPr lang="en-US" sz="1200" b="1" dirty="0"/>
              <a:t>800 words or less, </a:t>
            </a:r>
            <a:r>
              <a:rPr lang="en-US" sz="1200" dirty="0"/>
              <a:t>please answer the following: </a:t>
            </a:r>
            <a:r>
              <a:rPr lang="en-US" sz="1200" b="1" dirty="0"/>
              <a:t>Why are you excited and passionate about commercial space </a:t>
            </a:r>
            <a:r>
              <a:rPr lang="en-US" sz="1200" dirty="0"/>
              <a:t>and your current or future role in it, and </a:t>
            </a:r>
            <a:r>
              <a:rPr lang="en-US" sz="1200" b="1" dirty="0"/>
              <a:t>why are you a strong candidate for this Fellowship?</a:t>
            </a:r>
            <a:endParaRPr sz="1200" b="1" dirty="0"/>
          </a:p>
          <a:p>
            <a:pPr marL="0" marR="0" lvl="0" indent="0" algn="l" rtl="0">
              <a:lnSpc>
                <a:spcPct val="80000"/>
              </a:lnSpc>
              <a:spcBef>
                <a:spcPts val="0"/>
              </a:spcBef>
              <a:spcAft>
                <a:spcPts val="0"/>
              </a:spcAft>
              <a:buNone/>
            </a:pPr>
            <a:endParaRPr sz="1200" dirty="0"/>
          </a:p>
          <a:p>
            <a:pPr marL="0" lvl="0" indent="0" algn="l" rtl="0">
              <a:lnSpc>
                <a:spcPct val="120000"/>
              </a:lnSpc>
              <a:spcBef>
                <a:spcPts val="0"/>
              </a:spcBef>
              <a:spcAft>
                <a:spcPts val="0"/>
              </a:spcAft>
              <a:buClr>
                <a:schemeClr val="dk1"/>
              </a:buClr>
              <a:buSzPts val="1100"/>
              <a:buFont typeface="Arial"/>
              <a:buNone/>
            </a:pPr>
            <a:r>
              <a:rPr lang="en-US" sz="1200" b="1" dirty="0"/>
              <a:t>SELECTION PROCESS</a:t>
            </a:r>
            <a:endParaRPr sz="1200" b="1" dirty="0"/>
          </a:p>
          <a:p>
            <a:pPr marL="0" lvl="0" indent="0" algn="l" rtl="0">
              <a:lnSpc>
                <a:spcPct val="115000"/>
              </a:lnSpc>
              <a:spcBef>
                <a:spcPts val="800"/>
              </a:spcBef>
              <a:spcAft>
                <a:spcPts val="0"/>
              </a:spcAft>
              <a:buClr>
                <a:schemeClr val="dk1"/>
              </a:buClr>
              <a:buSzPts val="1100"/>
              <a:buFont typeface="Arial"/>
              <a:buNone/>
            </a:pPr>
            <a:r>
              <a:rPr lang="en-US" sz="1200" dirty="0"/>
              <a:t>All completed applications are r</a:t>
            </a:r>
            <a:r>
              <a:rPr lang="en-US" sz="1200" b="1" dirty="0"/>
              <a:t>eviewed by the Matthew Isakowitz Fellowship Selection Committee</a:t>
            </a:r>
            <a:r>
              <a:rPr lang="en-US" sz="1200" dirty="0"/>
              <a:t>, with the </a:t>
            </a:r>
            <a:r>
              <a:rPr lang="en-US" sz="1200" b="1" dirty="0"/>
              <a:t>most highly qualified candidates </a:t>
            </a:r>
            <a:r>
              <a:rPr lang="en-US" sz="1200" dirty="0"/>
              <a:t>being selected for</a:t>
            </a:r>
            <a:r>
              <a:rPr lang="en-US" sz="1200" b="1" dirty="0"/>
              <a:t> 30 minute video chat interviews</a:t>
            </a:r>
            <a:r>
              <a:rPr lang="en-US" sz="1200" dirty="0"/>
              <a:t> to assess their passion.</a:t>
            </a:r>
            <a:endParaRPr sz="1200" dirty="0"/>
          </a:p>
          <a:p>
            <a:pPr marL="0" marR="0" lvl="0" indent="0" algn="l" rtl="0">
              <a:lnSpc>
                <a:spcPct val="80000"/>
              </a:lnSpc>
              <a:spcBef>
                <a:spcPts val="0"/>
              </a:spcBef>
              <a:spcAft>
                <a:spcPts val="0"/>
              </a:spcAft>
              <a:buClr>
                <a:schemeClr val="dk1"/>
              </a:buClr>
              <a:buSzPts val="1100"/>
              <a:buFont typeface="Arial"/>
              <a:buNone/>
            </a:pPr>
            <a:r>
              <a:rPr lang="en-US" sz="1200" dirty="0"/>
              <a:t>Following this process, finalists are s</a:t>
            </a:r>
            <a:r>
              <a:rPr lang="en-US" sz="1200" b="1" dirty="0"/>
              <a:t>elected and offered to the host companies for consideration</a:t>
            </a:r>
            <a:r>
              <a:rPr lang="en-US" sz="1200" dirty="0"/>
              <a:t>. Ultimately, each h</a:t>
            </a:r>
            <a:r>
              <a:rPr lang="en-US" sz="1200" b="1" dirty="0"/>
              <a:t>ost company will select a Fellow </a:t>
            </a:r>
            <a:r>
              <a:rPr lang="en-US" sz="1200" dirty="0"/>
              <a:t>from among the final applicant pool.</a:t>
            </a:r>
            <a:endParaRPr sz="1200" dirty="0"/>
          </a:p>
          <a:p>
            <a:pPr marL="0" lvl="0" indent="0" algn="l" rtl="0">
              <a:lnSpc>
                <a:spcPct val="115000"/>
              </a:lnSpc>
              <a:spcBef>
                <a:spcPts val="0"/>
              </a:spcBef>
              <a:spcAft>
                <a:spcPts val="0"/>
              </a:spcAft>
              <a:buClr>
                <a:schemeClr val="dk1"/>
              </a:buClr>
              <a:buSzPts val="1100"/>
              <a:buFont typeface="Arial"/>
              <a:buNone/>
            </a:pPr>
            <a:r>
              <a:rPr lang="en-US" sz="1200" dirty="0"/>
              <a:t>The Matthew Isakowitz Fellowship Program will then complete the placement by </a:t>
            </a:r>
            <a:r>
              <a:rPr lang="en-US" sz="1200" b="1" dirty="0"/>
              <a:t>notifying each Fellow of their acceptance by January 31, 2020</a:t>
            </a:r>
            <a:r>
              <a:rPr lang="en-US" sz="1200" dirty="0"/>
              <a:t>. Fellows </a:t>
            </a:r>
            <a:r>
              <a:rPr lang="en-US" sz="1200" b="1" dirty="0"/>
              <a:t>begin their work term in May/June.</a:t>
            </a:r>
            <a:endParaRPr sz="1200" b="1" dirty="0"/>
          </a:p>
          <a:p>
            <a:pPr marL="0" lvl="0" indent="0" algn="l" rtl="0">
              <a:lnSpc>
                <a:spcPct val="80000"/>
              </a:lnSpc>
              <a:spcBef>
                <a:spcPts val="0"/>
              </a:spcBef>
              <a:spcAft>
                <a:spcPts val="0"/>
              </a:spcAft>
              <a:buNone/>
            </a:pPr>
            <a:endParaRPr sz="1200" b="1" dirty="0"/>
          </a:p>
          <a:p>
            <a:pPr marL="0" lvl="0" indent="0" algn="l" rtl="0">
              <a:lnSpc>
                <a:spcPct val="80000"/>
              </a:lnSpc>
              <a:spcBef>
                <a:spcPts val="0"/>
              </a:spcBef>
              <a:spcAft>
                <a:spcPts val="0"/>
              </a:spcAft>
              <a:buNone/>
            </a:pPr>
            <a:endParaRPr sz="1200" b="1" dirty="0"/>
          </a:p>
        </p:txBody>
      </p:sp>
      <p:sp>
        <p:nvSpPr>
          <p:cNvPr id="322" name="Google Shape;322;p9: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0: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SzPts val="1400"/>
              <a:buNone/>
            </a:pPr>
            <a:endParaRPr sz="900" b="0" i="0" u="none" strike="noStrike" cap="none">
              <a:solidFill>
                <a:schemeClr val="dk1"/>
              </a:solidFill>
              <a:latin typeface="Calibri"/>
              <a:ea typeface="Calibri"/>
              <a:cs typeface="Calibri"/>
              <a:sym typeface="Calibri"/>
            </a:endParaRPr>
          </a:p>
        </p:txBody>
      </p:sp>
      <p:sp>
        <p:nvSpPr>
          <p:cNvPr id="362" name="Google Shape;362;p10: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1: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SzPts val="1400"/>
              <a:buNone/>
            </a:pPr>
            <a:endParaRPr sz="900" b="0" i="0" u="none" strike="noStrike" cap="none">
              <a:solidFill>
                <a:schemeClr val="dk1"/>
              </a:solidFill>
              <a:latin typeface="Calibri"/>
              <a:ea typeface="Calibri"/>
              <a:cs typeface="Calibri"/>
              <a:sym typeface="Calibri"/>
            </a:endParaRPr>
          </a:p>
        </p:txBody>
      </p:sp>
      <p:sp>
        <p:nvSpPr>
          <p:cNvPr id="374" name="Google Shape;374;p11: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7ef58dd4_0_1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627ef58dd4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1800"/>
              </a:spcBef>
              <a:spcAft>
                <a:spcPts val="0"/>
              </a:spcAft>
              <a:buClr>
                <a:srgbClr val="000000"/>
              </a:buClr>
              <a:buSzPts val="1200"/>
              <a:buChar char="-"/>
            </a:pPr>
            <a:r>
              <a:rPr lang="en-US" sz="1200" i="1" dirty="0">
                <a:solidFill>
                  <a:srgbClr val="000000"/>
                </a:solidFill>
              </a:rPr>
              <a:t>Commercial space</a:t>
            </a:r>
            <a:r>
              <a:rPr lang="en-US" sz="1200" dirty="0">
                <a:solidFill>
                  <a:srgbClr val="000000"/>
                </a:solidFill>
              </a:rPr>
              <a:t> is broadly defined as activities in entrepreneurship, intrapreneurship, and innovation that will enable new or dramatically improved products or services that do not depend solely on government cost-plus contracting to prove viable. In its most aspiring terms, commercial space promises to alter the space industry through new business models that will open up the space frontier.</a:t>
            </a:r>
            <a:endParaRPr sz="1200" dirty="0">
              <a:solidFill>
                <a:srgbClr val="000000"/>
              </a:solidFill>
            </a:endParaRPr>
          </a:p>
        </p:txBody>
      </p:sp>
      <p:sp>
        <p:nvSpPr>
          <p:cNvPr id="89" name="Google Shape;89;g627ef58dd4_0_1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07582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p7: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p7: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0"/>
              </a:spcBef>
              <a:spcAft>
                <a:spcPts val="0"/>
              </a:spcAft>
              <a:buSzPts val="1200"/>
              <a:buFont typeface="Calibri"/>
              <a:buChar char="-"/>
            </a:pPr>
            <a:r>
              <a:rPr lang="en-US" sz="1200" dirty="0"/>
              <a:t>Matthew Isakowitz was an extraordinary young man whose </a:t>
            </a:r>
            <a:r>
              <a:rPr lang="en-US" sz="1200" b="1" dirty="0"/>
              <a:t>passion for opening the commercial space frontier </a:t>
            </a:r>
            <a:r>
              <a:rPr lang="en-US" sz="1200" dirty="0"/>
              <a:t>was only matched by his </a:t>
            </a:r>
            <a:r>
              <a:rPr lang="en-US" sz="1200" b="1" dirty="0"/>
              <a:t>kindness and generosity</a:t>
            </a:r>
            <a:r>
              <a:rPr lang="en-US" sz="1200" dirty="0"/>
              <a:t> to those around him.</a:t>
            </a:r>
            <a:endParaRPr sz="1200" dirty="0"/>
          </a:p>
          <a:p>
            <a:pPr marL="0" lvl="0" indent="0" algn="l" rtl="0">
              <a:lnSpc>
                <a:spcPct val="115000"/>
              </a:lnSpc>
              <a:spcBef>
                <a:spcPts val="0"/>
              </a:spcBef>
              <a:spcAft>
                <a:spcPts val="0"/>
              </a:spcAft>
              <a:buClr>
                <a:schemeClr val="dk1"/>
              </a:buClr>
              <a:buSzPts val="1100"/>
              <a:buFont typeface="Arial"/>
              <a:buNone/>
            </a:pPr>
            <a:endParaRPr sz="1200" dirty="0"/>
          </a:p>
          <a:p>
            <a:pPr marL="457200" lvl="0" indent="-304800" algn="l" rtl="0">
              <a:lnSpc>
                <a:spcPct val="115000"/>
              </a:lnSpc>
              <a:spcBef>
                <a:spcPts val="0"/>
              </a:spcBef>
              <a:spcAft>
                <a:spcPts val="0"/>
              </a:spcAft>
              <a:buSzPts val="1200"/>
              <a:buFont typeface="Arial"/>
              <a:buChar char="-"/>
            </a:pPr>
            <a:r>
              <a:rPr lang="en-US" sz="1200" dirty="0"/>
              <a:t>Despite leaving us far too soon, Matthew’s contributions left an outsized impact on the space community. Finding inspiration in Carl Sagan’s words, “</a:t>
            </a:r>
            <a:r>
              <a:rPr lang="en-US" sz="1200" b="1" i="1" dirty="0"/>
              <a:t>Somewhere, something incredible is waiting to be known</a:t>
            </a:r>
            <a:r>
              <a:rPr lang="en-US" sz="1200" dirty="0"/>
              <a:t>,” </a:t>
            </a:r>
            <a:endParaRPr sz="1200" dirty="0"/>
          </a:p>
          <a:p>
            <a:pPr marL="914400" lvl="1" indent="-304800" algn="l" rtl="0">
              <a:lnSpc>
                <a:spcPct val="115000"/>
              </a:lnSpc>
              <a:spcBef>
                <a:spcPts val="0"/>
              </a:spcBef>
              <a:spcAft>
                <a:spcPts val="0"/>
              </a:spcAft>
              <a:buSzPts val="1200"/>
              <a:buFont typeface="Arial"/>
              <a:buChar char="-"/>
            </a:pPr>
            <a:r>
              <a:rPr lang="en-US" sz="1200" dirty="0"/>
              <a:t>Matthew began exercising his passion in high school by serving on the </a:t>
            </a:r>
            <a:r>
              <a:rPr lang="en-US" sz="1200" b="1" dirty="0"/>
              <a:t>XPRIZE Foundation</a:t>
            </a:r>
            <a:r>
              <a:rPr lang="en-US" sz="1200" dirty="0"/>
              <a:t> during the flight of </a:t>
            </a:r>
            <a:r>
              <a:rPr lang="en-US" sz="1200" dirty="0" err="1"/>
              <a:t>SpaceShipOne</a:t>
            </a:r>
            <a:r>
              <a:rPr lang="en-US" sz="1200" dirty="0"/>
              <a:t>, the first privately piloted spacecraft. </a:t>
            </a:r>
            <a:endParaRPr sz="1200" dirty="0"/>
          </a:p>
          <a:p>
            <a:pPr marL="914400" lvl="1" indent="-304800" algn="l" rtl="0">
              <a:lnSpc>
                <a:spcPct val="115000"/>
              </a:lnSpc>
              <a:spcBef>
                <a:spcPts val="0"/>
              </a:spcBef>
              <a:spcAft>
                <a:spcPts val="0"/>
              </a:spcAft>
              <a:buSzPts val="1200"/>
              <a:buFont typeface="Arial"/>
              <a:buChar char="-"/>
            </a:pPr>
            <a:r>
              <a:rPr lang="en-US" sz="1200" dirty="0"/>
              <a:t>In college, Matthew worked on </a:t>
            </a:r>
            <a:r>
              <a:rPr lang="en-US" sz="1200" b="1" dirty="0"/>
              <a:t>NASA’s New Horizons</a:t>
            </a:r>
            <a:r>
              <a:rPr lang="en-US" sz="1200" dirty="0"/>
              <a:t> mission to Pluto at the Applied Physics Lab,</a:t>
            </a:r>
            <a:endParaRPr sz="1200" dirty="0"/>
          </a:p>
          <a:p>
            <a:pPr marL="914400" lvl="1" indent="-304800" algn="l" rtl="0">
              <a:lnSpc>
                <a:spcPct val="115000"/>
              </a:lnSpc>
              <a:spcBef>
                <a:spcPts val="0"/>
              </a:spcBef>
              <a:spcAft>
                <a:spcPts val="0"/>
              </a:spcAft>
              <a:buSzPts val="1200"/>
              <a:buFont typeface="Arial"/>
              <a:buChar char="-"/>
            </a:pPr>
            <a:r>
              <a:rPr lang="en-US" sz="1200" dirty="0"/>
              <a:t>human space travel at </a:t>
            </a:r>
            <a:r>
              <a:rPr lang="en-US" sz="1200" b="1" dirty="0"/>
              <a:t>Space Adventures</a:t>
            </a:r>
            <a:r>
              <a:rPr lang="en-US" sz="1200" dirty="0"/>
              <a:t>, </a:t>
            </a:r>
          </a:p>
          <a:p>
            <a:pPr marL="914400" lvl="1" indent="-304800" algn="l" rtl="0">
              <a:lnSpc>
                <a:spcPct val="115000"/>
              </a:lnSpc>
              <a:spcBef>
                <a:spcPts val="0"/>
              </a:spcBef>
              <a:spcAft>
                <a:spcPts val="0"/>
              </a:spcAft>
              <a:buSzPts val="1200"/>
              <a:buFont typeface="Arial"/>
              <a:buChar char="-"/>
            </a:pPr>
            <a:r>
              <a:rPr lang="en-US" sz="1200" dirty="0"/>
              <a:t>and the Dragon capsule at </a:t>
            </a:r>
            <a:r>
              <a:rPr lang="en-US" sz="1200" b="1" dirty="0" err="1"/>
              <a:t>SpaceX</a:t>
            </a:r>
            <a:r>
              <a:rPr lang="en-US" sz="1200" dirty="0"/>
              <a:t>. </a:t>
            </a:r>
            <a:endParaRPr sz="1200" dirty="0"/>
          </a:p>
          <a:p>
            <a:pPr marL="914400" lvl="1" indent="-304800" algn="l" rtl="0">
              <a:lnSpc>
                <a:spcPct val="115000"/>
              </a:lnSpc>
              <a:spcBef>
                <a:spcPts val="0"/>
              </a:spcBef>
              <a:spcAft>
                <a:spcPts val="0"/>
              </a:spcAft>
              <a:buSzPts val="1200"/>
              <a:buFont typeface="Arial"/>
              <a:buChar char="-"/>
            </a:pPr>
            <a:r>
              <a:rPr lang="en-US" sz="1200" dirty="0"/>
              <a:t>Matthew’s career took flight as Associate Director of the </a:t>
            </a:r>
            <a:r>
              <a:rPr lang="en-US" sz="1200" b="1" dirty="0"/>
              <a:t>Commercial Spaceflight Federation</a:t>
            </a:r>
            <a:r>
              <a:rPr lang="en-US" sz="1200" dirty="0"/>
              <a:t>, which contributed to the transformation of commercial space pioneers—such as Elon Musk’s </a:t>
            </a:r>
            <a:r>
              <a:rPr lang="en-US" sz="1200" dirty="0" err="1"/>
              <a:t>SpaceX</a:t>
            </a:r>
            <a:r>
              <a:rPr lang="en-US" sz="1200" dirty="0"/>
              <a:t>, Jeff Bezos’ Blue Origin, and Richard Branson’s Virgin Galactic—into the notable players they are today. </a:t>
            </a:r>
            <a:endParaRPr sz="1200" dirty="0"/>
          </a:p>
          <a:p>
            <a:pPr marL="914400" lvl="1" indent="-304800" algn="l" rtl="0">
              <a:lnSpc>
                <a:spcPct val="115000"/>
              </a:lnSpc>
              <a:spcBef>
                <a:spcPts val="0"/>
              </a:spcBef>
              <a:spcAft>
                <a:spcPts val="0"/>
              </a:spcAft>
              <a:buSzPts val="1200"/>
              <a:buFont typeface="Arial"/>
              <a:buChar char="-"/>
            </a:pPr>
            <a:r>
              <a:rPr lang="en-US" sz="1200" dirty="0"/>
              <a:t>Afterwards, Matthew continued to push humanity’s frontiers as an entrepreneur and engineer at </a:t>
            </a:r>
            <a:r>
              <a:rPr lang="en-US" sz="1200" b="1" dirty="0"/>
              <a:t>Planetary Resources </a:t>
            </a:r>
            <a:r>
              <a:rPr lang="en-US" sz="1200" dirty="0"/>
              <a:t>and </a:t>
            </a:r>
            <a:r>
              <a:rPr lang="en-US" sz="1200" b="1" dirty="0" err="1"/>
              <a:t>Astranis</a:t>
            </a:r>
            <a:r>
              <a:rPr lang="en-US" sz="1200" dirty="0"/>
              <a:t>.</a:t>
            </a:r>
            <a:endParaRPr sz="1200" dirty="0"/>
          </a:p>
          <a:p>
            <a:pPr marL="0" lvl="0" indent="0" algn="l" rtl="0">
              <a:lnSpc>
                <a:spcPct val="115000"/>
              </a:lnSpc>
              <a:spcBef>
                <a:spcPts val="0"/>
              </a:spcBef>
              <a:spcAft>
                <a:spcPts val="0"/>
              </a:spcAft>
              <a:buNone/>
            </a:pPr>
            <a:endParaRPr sz="1200" dirty="0"/>
          </a:p>
          <a:p>
            <a:pPr marL="457200" lvl="0" indent="-304800" algn="l" rtl="0">
              <a:lnSpc>
                <a:spcPct val="115000"/>
              </a:lnSpc>
              <a:spcBef>
                <a:spcPts val="0"/>
              </a:spcBef>
              <a:spcAft>
                <a:spcPts val="0"/>
              </a:spcAft>
              <a:buSzPts val="1200"/>
              <a:buFont typeface="Arial"/>
              <a:buChar char="-"/>
            </a:pPr>
            <a:r>
              <a:rPr lang="en-US" sz="1200" dirty="0"/>
              <a:t>Matthew was granted early acceptance to Phi Beta Kappa Academic Honor Society and graduated summa cum laude with a degree in Mechanical and Aerospace Engineering at </a:t>
            </a:r>
            <a:r>
              <a:rPr lang="en-US" sz="1200" b="1" dirty="0"/>
              <a:t>Princeton University</a:t>
            </a:r>
            <a:r>
              <a:rPr lang="en-US" sz="1200" dirty="0"/>
              <a:t>.  He also earned a Masters Degree in International Science and Technology Policy from </a:t>
            </a:r>
            <a:r>
              <a:rPr lang="en-US" sz="1200" b="1" dirty="0"/>
              <a:t>George Washington University</a:t>
            </a:r>
            <a:r>
              <a:rPr lang="en-US" sz="1200" dirty="0"/>
              <a:t>.  </a:t>
            </a:r>
            <a:endParaRPr sz="1200" dirty="0"/>
          </a:p>
          <a:p>
            <a:pPr marL="0" lvl="0" indent="0" algn="l" rtl="0">
              <a:lnSpc>
                <a:spcPct val="115000"/>
              </a:lnSpc>
              <a:spcBef>
                <a:spcPts val="0"/>
              </a:spcBef>
              <a:spcAft>
                <a:spcPts val="0"/>
              </a:spcAft>
              <a:buNone/>
            </a:pPr>
            <a:endParaRPr sz="1200" dirty="0"/>
          </a:p>
          <a:p>
            <a:pPr marL="457200" lvl="0" indent="-304800" algn="l" rtl="0">
              <a:lnSpc>
                <a:spcPct val="115000"/>
              </a:lnSpc>
              <a:spcBef>
                <a:spcPts val="0"/>
              </a:spcBef>
              <a:spcAft>
                <a:spcPts val="0"/>
              </a:spcAft>
              <a:buSzPts val="1200"/>
              <a:buFont typeface="Calibri"/>
              <a:buChar char="-"/>
            </a:pPr>
            <a:r>
              <a:rPr lang="en-US" sz="1200" dirty="0"/>
              <a:t>Matthew was a </a:t>
            </a:r>
            <a:r>
              <a:rPr lang="en-US" sz="1200" b="1" dirty="0"/>
              <a:t>warm, compassionate, and generous person</a:t>
            </a:r>
            <a:r>
              <a:rPr lang="en-US" sz="1200" dirty="0"/>
              <a:t>, who loved life to the fullest and whose enthusiasm for commercial space exploration inspired everyone who knew him.</a:t>
            </a:r>
            <a:endParaRPr sz="1200" dirty="0"/>
          </a:p>
          <a:p>
            <a:pPr marL="0" marR="0" lvl="0" indent="0" algn="l" rtl="0">
              <a:lnSpc>
                <a:spcPct val="100000"/>
              </a:lnSpc>
              <a:spcBef>
                <a:spcPts val="0"/>
              </a:spcBef>
              <a:spcAft>
                <a:spcPts val="0"/>
              </a:spcAft>
              <a:buSzPts val="1400"/>
              <a:buNone/>
            </a:pPr>
            <a:endParaRPr sz="1200" dirty="0"/>
          </a:p>
        </p:txBody>
      </p:sp>
      <p:sp>
        <p:nvSpPr>
          <p:cNvPr id="44" name="Google Shape;44;p7: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8: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8: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0" marR="0" lvl="0" indent="0" algn="l" rtl="0">
              <a:lnSpc>
                <a:spcPct val="100000"/>
              </a:lnSpc>
              <a:spcBef>
                <a:spcPts val="0"/>
              </a:spcBef>
              <a:spcAft>
                <a:spcPts val="0"/>
              </a:spcAft>
              <a:buSzPts val="1400"/>
              <a:buNone/>
            </a:pPr>
            <a:endParaRPr sz="900" b="0" i="0" u="none" strike="noStrike" cap="none">
              <a:solidFill>
                <a:schemeClr val="dk1"/>
              </a:solidFill>
              <a:latin typeface="Calibri"/>
              <a:ea typeface="Calibri"/>
              <a:cs typeface="Calibri"/>
              <a:sym typeface="Calibri"/>
            </a:endParaRPr>
          </a:p>
        </p:txBody>
      </p:sp>
      <p:sp>
        <p:nvSpPr>
          <p:cNvPr id="57" name="Google Shape;57;p8: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marR="0" lvl="0" indent="-304800" algn="l" rtl="0">
              <a:lnSpc>
                <a:spcPct val="100000"/>
              </a:lnSpc>
              <a:spcBef>
                <a:spcPts val="0"/>
              </a:spcBef>
              <a:spcAft>
                <a:spcPts val="0"/>
              </a:spcAft>
              <a:buSzPts val="1200"/>
              <a:buChar char="-"/>
            </a:pPr>
            <a:r>
              <a:rPr lang="en-US" sz="1200" b="1" dirty="0"/>
              <a:t>INTERNSHIP-</a:t>
            </a:r>
            <a:r>
              <a:rPr lang="en-US" sz="1200" dirty="0"/>
              <a:t>- Paid summer internship at leading commercial space companies</a:t>
            </a:r>
            <a:endParaRPr sz="1200" dirty="0"/>
          </a:p>
          <a:p>
            <a:pPr marL="457200" marR="0" lvl="0" indent="-304800" algn="l" rtl="0">
              <a:lnSpc>
                <a:spcPct val="100000"/>
              </a:lnSpc>
              <a:spcBef>
                <a:spcPts val="0"/>
              </a:spcBef>
              <a:spcAft>
                <a:spcPts val="0"/>
              </a:spcAft>
              <a:buSzPts val="1200"/>
              <a:buChar char="-"/>
            </a:pPr>
            <a:r>
              <a:rPr lang="en-US" sz="1200" b="1" dirty="0"/>
              <a:t>MENTORSHIP-</a:t>
            </a:r>
            <a:r>
              <a:rPr lang="en-US" sz="1200" dirty="0"/>
              <a:t>- Paired with an experienced and notable space industry leader, plus a Fellow alum as a Buddy.</a:t>
            </a:r>
            <a:endParaRPr sz="1200" dirty="0"/>
          </a:p>
          <a:p>
            <a:pPr marL="457200" marR="0" lvl="0" indent="-304800" algn="l" rtl="0">
              <a:lnSpc>
                <a:spcPct val="100000"/>
              </a:lnSpc>
              <a:spcBef>
                <a:spcPts val="0"/>
              </a:spcBef>
              <a:spcAft>
                <a:spcPts val="0"/>
              </a:spcAft>
              <a:buSzPts val="1200"/>
              <a:buChar char="-"/>
            </a:pPr>
            <a:r>
              <a:rPr lang="en-US" sz="1200" b="1" dirty="0"/>
              <a:t>S</a:t>
            </a:r>
            <a:r>
              <a:rPr lang="en-US" sz="1200" b="1" dirty="0">
                <a:solidFill>
                  <a:srgbClr val="000000"/>
                </a:solidFill>
              </a:rPr>
              <a:t>UMMIT-</a:t>
            </a:r>
            <a:r>
              <a:rPr lang="en-US" sz="1200" dirty="0">
                <a:solidFill>
                  <a:srgbClr val="000000"/>
                </a:solidFill>
              </a:rPr>
              <a:t>- Bring together Fellows at end of summer in LA to network with one another, get behind-the-scenes tours of companies and learn about the latest developments in commercial spaceflight from top innovators in the field</a:t>
            </a:r>
            <a:endParaRPr sz="1200" dirty="0">
              <a:solidFill>
                <a:srgbClr val="000000"/>
              </a:solidFill>
            </a:endParaRPr>
          </a:p>
          <a:p>
            <a:pPr marL="457200" marR="0" lvl="0" indent="-304800" algn="l" rtl="0">
              <a:lnSpc>
                <a:spcPct val="100000"/>
              </a:lnSpc>
              <a:spcBef>
                <a:spcPts val="0"/>
              </a:spcBef>
              <a:spcAft>
                <a:spcPts val="0"/>
              </a:spcAft>
              <a:buSzPts val="1200"/>
              <a:buFont typeface="Calibri"/>
              <a:buChar char="-"/>
            </a:pPr>
            <a:r>
              <a:rPr lang="en-US" sz="1200" b="1" dirty="0">
                <a:solidFill>
                  <a:srgbClr val="000000"/>
                </a:solidFill>
              </a:rPr>
              <a:t>NETWORK-</a:t>
            </a:r>
            <a:r>
              <a:rPr lang="en-US" sz="1200" dirty="0">
                <a:solidFill>
                  <a:srgbClr val="000000"/>
                </a:solidFill>
              </a:rPr>
              <a:t>- Fellows are among an elite group of alumni to continue to network with this program, Fellow peers, mentors, and future Fellows, on the path to becoming space icons.</a:t>
            </a:r>
            <a:endParaRPr sz="1200" dirty="0">
              <a:solidFill>
                <a:srgbClr val="000000"/>
              </a:solidFill>
            </a:endParaRPr>
          </a:p>
          <a:p>
            <a:pPr marL="0" marR="0" lvl="0" indent="0" algn="l" rtl="0">
              <a:lnSpc>
                <a:spcPct val="100000"/>
              </a:lnSpc>
              <a:spcBef>
                <a:spcPts val="0"/>
              </a:spcBef>
              <a:spcAft>
                <a:spcPts val="0"/>
              </a:spcAft>
              <a:buSzPts val="1400"/>
              <a:buNone/>
            </a:pPr>
            <a:endParaRPr dirty="0"/>
          </a:p>
        </p:txBody>
      </p:sp>
      <p:sp>
        <p:nvSpPr>
          <p:cNvPr id="65" name="Google Shape;65;p2: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627ef58dd4_0_1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627ef58dd4_0_14:notes"/>
          <p:cNvSpPr txBox="1">
            <a:spLocks noGrp="1"/>
          </p:cNvSpPr>
          <p:nvPr>
            <p:ph type="body" idx="1"/>
          </p:nvPr>
        </p:nvSpPr>
        <p:spPr>
          <a:xfrm>
            <a:off x="702310" y="4421823"/>
            <a:ext cx="5618400" cy="4189200"/>
          </a:xfrm>
          <a:prstGeom prst="rect">
            <a:avLst/>
          </a:prstGeom>
          <a:noFill/>
          <a:ln>
            <a:noFill/>
          </a:ln>
        </p:spPr>
        <p:txBody>
          <a:bodyPr spcFirstLastPara="1" wrap="square" lIns="93300" tIns="46650" rIns="93300" bIns="46650" anchor="t" anchorCtr="0">
            <a:noAutofit/>
          </a:bodyPr>
          <a:lstStyle/>
          <a:p>
            <a:pPr marL="457200" lvl="0" indent="-304800" algn="l" rtl="0">
              <a:lnSpc>
                <a:spcPct val="115000"/>
              </a:lnSpc>
              <a:spcBef>
                <a:spcPts val="1800"/>
              </a:spcBef>
              <a:spcAft>
                <a:spcPts val="0"/>
              </a:spcAft>
              <a:buClr>
                <a:srgbClr val="000000"/>
              </a:buClr>
              <a:buSzPts val="1200"/>
              <a:buChar char="-"/>
            </a:pPr>
            <a:r>
              <a:rPr lang="en-US" sz="1200" i="1">
                <a:solidFill>
                  <a:srgbClr val="000000"/>
                </a:solidFill>
              </a:rPr>
              <a:t>Commercial space</a:t>
            </a:r>
            <a:r>
              <a:rPr lang="en-US" sz="1200">
                <a:solidFill>
                  <a:srgbClr val="000000"/>
                </a:solidFill>
              </a:rPr>
              <a:t> is broadly defined as activities in entrepreneurship, intrapreneurship, and innovation that will enable new or dramatically improved products or services that do not depend solely on government cost-plus contracting to prove viable. In its most aspiring terms, commercial space promises to alter the space industry through new business models that will open up the space frontier.</a:t>
            </a:r>
            <a:endParaRPr sz="1200">
              <a:solidFill>
                <a:srgbClr val="000000"/>
              </a:solidFill>
            </a:endParaRPr>
          </a:p>
        </p:txBody>
      </p:sp>
      <p:sp>
        <p:nvSpPr>
          <p:cNvPr id="89" name="Google Shape;89;g627ef58dd4_0_14:notes"/>
          <p:cNvSpPr txBox="1">
            <a:spLocks noGrp="1"/>
          </p:cNvSpPr>
          <p:nvPr>
            <p:ph type="sldNum" idx="12"/>
          </p:nvPr>
        </p:nvSpPr>
        <p:spPr>
          <a:xfrm>
            <a:off x="3978132" y="8842029"/>
            <a:ext cx="3043200" cy="465600"/>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702310" y="4421823"/>
            <a:ext cx="5618480" cy="4634713"/>
          </a:xfrm>
          <a:prstGeom prst="rect">
            <a:avLst/>
          </a:prstGeom>
          <a:noFill/>
          <a:ln>
            <a:noFill/>
          </a:ln>
        </p:spPr>
        <p:txBody>
          <a:bodyPr spcFirstLastPara="1" wrap="square" lIns="93300" tIns="46650" rIns="93300" bIns="46650" anchor="t" anchorCtr="0">
            <a:noAutofit/>
          </a:bodyPr>
          <a:lstStyle/>
          <a:p>
            <a:pPr marL="457200" lvl="0" indent="-304800" algn="l" rtl="0">
              <a:lnSpc>
                <a:spcPct val="80000"/>
              </a:lnSpc>
              <a:spcBef>
                <a:spcPts val="0"/>
              </a:spcBef>
              <a:spcAft>
                <a:spcPts val="0"/>
              </a:spcAft>
              <a:buSzPts val="1200"/>
              <a:buFont typeface="Calibri"/>
              <a:buChar char="-"/>
            </a:pPr>
            <a:r>
              <a:rPr lang="en-US" sz="1200" dirty="0"/>
              <a:t>2019 Fellows Info</a:t>
            </a:r>
            <a:endParaRPr sz="1200" dirty="0"/>
          </a:p>
          <a:p>
            <a:pPr marL="914400" lvl="0" indent="-304800" algn="l" rtl="0">
              <a:lnSpc>
                <a:spcPct val="80000"/>
              </a:lnSpc>
              <a:spcBef>
                <a:spcPts val="0"/>
              </a:spcBef>
              <a:spcAft>
                <a:spcPts val="0"/>
              </a:spcAft>
              <a:buSzPts val="1200"/>
              <a:buFont typeface="Calibri"/>
              <a:buChar char="•"/>
            </a:pPr>
            <a:r>
              <a:rPr lang="en-US" sz="1200" dirty="0"/>
              <a:t>6 PhD, 7 Masters</a:t>
            </a:r>
            <a:endParaRPr sz="1200" dirty="0"/>
          </a:p>
          <a:p>
            <a:pPr marL="914400" lvl="0" indent="-304800" algn="l" rtl="0">
              <a:lnSpc>
                <a:spcPct val="80000"/>
              </a:lnSpc>
              <a:spcBef>
                <a:spcPts val="0"/>
              </a:spcBef>
              <a:spcAft>
                <a:spcPts val="0"/>
              </a:spcAft>
              <a:buSzPts val="1200"/>
              <a:buFont typeface="Calibri"/>
              <a:buChar char="•"/>
            </a:pPr>
            <a:r>
              <a:rPr lang="en-US" sz="1200" dirty="0"/>
              <a:t>Previous work: 13 NASA, (7 JPL, 4 Langley), 8 </a:t>
            </a:r>
            <a:r>
              <a:rPr lang="en-US" sz="1200" dirty="0" err="1"/>
              <a:t>SpaceX</a:t>
            </a:r>
            <a:endParaRPr sz="1200" dirty="0"/>
          </a:p>
          <a:p>
            <a:pPr marL="914400" lvl="0" indent="-304800" algn="l" rtl="0">
              <a:lnSpc>
                <a:spcPct val="80000"/>
              </a:lnSpc>
              <a:spcBef>
                <a:spcPts val="0"/>
              </a:spcBef>
              <a:spcAft>
                <a:spcPts val="0"/>
              </a:spcAft>
              <a:buSzPts val="1200"/>
              <a:buFont typeface="Calibri"/>
              <a:buChar char="•"/>
            </a:pPr>
            <a:r>
              <a:rPr lang="en-US" sz="1200" dirty="0"/>
              <a:t>7 rocketry clubs</a:t>
            </a:r>
            <a:endParaRPr sz="1200" dirty="0"/>
          </a:p>
          <a:p>
            <a:pPr marL="914400" lvl="0" indent="-304800" algn="l" rtl="0">
              <a:lnSpc>
                <a:spcPct val="80000"/>
              </a:lnSpc>
              <a:spcBef>
                <a:spcPts val="0"/>
              </a:spcBef>
              <a:spcAft>
                <a:spcPts val="0"/>
              </a:spcAft>
              <a:buSzPts val="1200"/>
              <a:buFont typeface="Calibri"/>
              <a:buChar char="•"/>
            </a:pPr>
            <a:r>
              <a:rPr lang="en-US" sz="1200" b="1" dirty="0"/>
              <a:t>PASSION</a:t>
            </a:r>
            <a:endParaRPr sz="1200" b="1" dirty="0"/>
          </a:p>
          <a:p>
            <a:pPr marL="0" lvl="0" indent="0" algn="l" rtl="0">
              <a:lnSpc>
                <a:spcPct val="80000"/>
              </a:lnSpc>
              <a:spcBef>
                <a:spcPts val="0"/>
              </a:spcBef>
              <a:spcAft>
                <a:spcPts val="0"/>
              </a:spcAft>
              <a:buNone/>
            </a:pPr>
            <a:endParaRPr sz="1200" dirty="0"/>
          </a:p>
          <a:p>
            <a:pPr marL="457200" lvl="0" indent="-304800" algn="l" rtl="0">
              <a:lnSpc>
                <a:spcPct val="80000"/>
              </a:lnSpc>
              <a:spcBef>
                <a:spcPts val="0"/>
              </a:spcBef>
              <a:spcAft>
                <a:spcPts val="0"/>
              </a:spcAft>
              <a:buSzPts val="1200"/>
              <a:buFont typeface="Calibri"/>
              <a:buChar char="-"/>
            </a:pPr>
            <a:r>
              <a:rPr lang="en-US" sz="1200" dirty="0"/>
              <a:t>Offers for full-time employment from</a:t>
            </a:r>
            <a:r>
              <a:rPr lang="en-US" sz="1200" baseline="0" dirty="0"/>
              <a:t> host company</a:t>
            </a:r>
            <a:r>
              <a:rPr lang="en-US" sz="1200" dirty="0"/>
              <a:t>: Parker </a:t>
            </a:r>
            <a:r>
              <a:rPr lang="en-US" sz="1200" dirty="0" err="1"/>
              <a:t>Buntin</a:t>
            </a:r>
            <a:r>
              <a:rPr lang="en-US" sz="1200" dirty="0"/>
              <a:t> (VO) and Maya </a:t>
            </a:r>
            <a:r>
              <a:rPr lang="en-US" sz="1200" dirty="0" err="1"/>
              <a:t>Naphade</a:t>
            </a:r>
            <a:r>
              <a:rPr lang="en-US" sz="1200" dirty="0"/>
              <a:t> (VG)</a:t>
            </a:r>
            <a:endParaRPr sz="1200" dirty="0"/>
          </a:p>
          <a:p>
            <a:pPr marL="0" lvl="0" indent="0" algn="l" rtl="0">
              <a:lnSpc>
                <a:spcPct val="80000"/>
              </a:lnSpc>
              <a:spcBef>
                <a:spcPts val="0"/>
              </a:spcBef>
              <a:spcAft>
                <a:spcPts val="0"/>
              </a:spcAft>
              <a:buNone/>
            </a:pPr>
            <a:endParaRPr sz="1020" b="1" dirty="0"/>
          </a:p>
        </p:txBody>
      </p:sp>
      <p:sp>
        <p:nvSpPr>
          <p:cNvPr id="97" name="Google Shape;97;p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3: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130" name="Google Shape;130;p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notes"/>
          <p:cNvSpPr txBox="1">
            <a:spLocks noGrp="1"/>
          </p:cNvSpPr>
          <p:nvPr>
            <p:ph type="body" idx="1"/>
          </p:nvPr>
        </p:nvSpPr>
        <p:spPr>
          <a:xfrm>
            <a:off x="702310" y="4421823"/>
            <a:ext cx="5618480" cy="4189095"/>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endParaRPr/>
          </a:p>
        </p:txBody>
      </p:sp>
      <p:sp>
        <p:nvSpPr>
          <p:cNvPr id="167" name="Google Shape;167;p4: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l"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solidFill>
          <a:schemeClr val="dk1"/>
        </a:solidFill>
        <a:effectLst/>
      </p:bgPr>
    </p:bg>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rot="10800000">
            <a:off x="0" y="3080784"/>
            <a:ext cx="9144000" cy="2062716"/>
          </a:xfrm>
          <a:prstGeom prst="rect">
            <a:avLst/>
          </a:prstGeom>
          <a:noFill/>
          <a:ln>
            <a:noFill/>
          </a:ln>
        </p:spPr>
      </p:pic>
    </p:spTree>
  </p:cSld>
  <p:clrMapOvr>
    <a:masterClrMapping/>
  </p:clrMapOvr>
  <p:extLst>
    <p:ext uri="{DCECCB84-F9BA-43D5-87BE-67443E8EF086}">
      <p15:sldGuideLst xmlns:p15="http://schemas.microsoft.com/office/powerpoint/2012/main">
        <p15:guide id="1" pos="4608">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312390" y="451626"/>
            <a:ext cx="7983538" cy="2680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70"/>
              </a:spcBef>
              <a:spcAft>
                <a:spcPts val="0"/>
              </a:spcAft>
              <a:buClr>
                <a:srgbClr val="595959"/>
              </a:buClr>
              <a:buSzPts val="1350"/>
              <a:buFont typeface="Arial"/>
              <a:buNone/>
              <a:defRPr sz="1350" b="1" i="0" u="none" strike="noStrike" cap="none">
                <a:solidFill>
                  <a:srgbClr val="595959"/>
                </a:solidFill>
                <a:latin typeface="Arial"/>
                <a:ea typeface="Arial"/>
                <a:cs typeface="Arial"/>
                <a:sym typeface="Arial"/>
              </a:defRPr>
            </a:lvl1pPr>
            <a:lvl2pPr marL="914400" marR="0" lvl="1"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 name="Google Shape;17;p4"/>
          <p:cNvSpPr txBox="1">
            <a:spLocks noGrp="1"/>
          </p:cNvSpPr>
          <p:nvPr>
            <p:ph type="body" idx="2"/>
          </p:nvPr>
        </p:nvSpPr>
        <p:spPr>
          <a:xfrm>
            <a:off x="312390" y="719631"/>
            <a:ext cx="7983538" cy="26800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10"/>
              </a:spcBef>
              <a:spcAft>
                <a:spcPts val="0"/>
              </a:spcAft>
              <a:buClr>
                <a:schemeClr val="dk1"/>
              </a:buClr>
              <a:buSzPts val="1050"/>
              <a:buFont typeface="Arial"/>
              <a:buNone/>
              <a:defRPr sz="1050" b="0" i="0" u="none" strike="noStrike" cap="none">
                <a:solidFill>
                  <a:schemeClr val="dk1"/>
                </a:solidFill>
                <a:latin typeface="Calibri"/>
                <a:ea typeface="Calibri"/>
                <a:cs typeface="Calibri"/>
                <a:sym typeface="Calibri"/>
              </a:defRPr>
            </a:lvl1pPr>
            <a:lvl2pPr marL="914400" marR="0" lvl="1"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2pPr>
            <a:lvl3pPr marL="1371600" marR="0" lvl="2"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23850" algn="l" rtl="0">
              <a:lnSpc>
                <a:spcPct val="100000"/>
              </a:lnSpc>
              <a:spcBef>
                <a:spcPts val="300"/>
              </a:spcBef>
              <a:spcAft>
                <a:spcPts val="0"/>
              </a:spcAft>
              <a:buClr>
                <a:schemeClr val="dk1"/>
              </a:buClr>
              <a:buSzPts val="1500"/>
              <a:buFont typeface="Arial"/>
              <a:buChar char="–"/>
              <a:defRPr sz="1500" b="0" i="1" u="none" strike="noStrike" cap="none">
                <a:solidFill>
                  <a:schemeClr val="dk1"/>
                </a:solidFill>
                <a:latin typeface="Arial"/>
                <a:ea typeface="Arial"/>
                <a:cs typeface="Arial"/>
                <a:sym typeface="Arial"/>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 name="Google Shape;18;p4"/>
          <p:cNvSpPr txBox="1">
            <a:spLocks noGrp="1"/>
          </p:cNvSpPr>
          <p:nvPr>
            <p:ph type="body" idx="3"/>
          </p:nvPr>
        </p:nvSpPr>
        <p:spPr>
          <a:xfrm>
            <a:off x="312392" y="1351817"/>
            <a:ext cx="7983538" cy="3385304"/>
          </a:xfrm>
          <a:prstGeom prst="rect">
            <a:avLst/>
          </a:prstGeom>
          <a:noFill/>
          <a:ln>
            <a:noFill/>
          </a:ln>
        </p:spPr>
        <p:txBody>
          <a:bodyPr spcFirstLastPara="1" wrap="square" lIns="91425" tIns="45700" rIns="91425" bIns="45700" anchor="t" anchorCtr="0">
            <a:noAutofit/>
          </a:bodyPr>
          <a:lstStyle>
            <a:lvl1pPr marL="457200" marR="0" lvl="0" indent="-274320" algn="l" rtl="0">
              <a:lnSpc>
                <a:spcPct val="100000"/>
              </a:lnSpc>
              <a:spcBef>
                <a:spcPts val="240"/>
              </a:spcBef>
              <a:spcAft>
                <a:spcPts val="0"/>
              </a:spcAft>
              <a:buClr>
                <a:srgbClr val="376FA7"/>
              </a:buClr>
              <a:buSzPts val="720"/>
              <a:buFont typeface="Noto Sans Symbols"/>
              <a:buChar char="▷"/>
              <a:defRPr sz="1200" b="0" i="0" u="none" strike="noStrike" cap="none">
                <a:solidFill>
                  <a:schemeClr val="dk1"/>
                </a:solidFill>
                <a:latin typeface="Arial"/>
                <a:ea typeface="Arial"/>
                <a:cs typeface="Arial"/>
                <a:sym typeface="Arial"/>
              </a:defRPr>
            </a:lvl1pPr>
            <a:lvl2pPr marL="914400" marR="0" lvl="1" indent="-268605" algn="l" rtl="0">
              <a:lnSpc>
                <a:spcPct val="100000"/>
              </a:lnSpc>
              <a:spcBef>
                <a:spcPts val="210"/>
              </a:spcBef>
              <a:spcAft>
                <a:spcPts val="0"/>
              </a:spcAft>
              <a:buClr>
                <a:srgbClr val="376FA7"/>
              </a:buClr>
              <a:buSzPts val="630"/>
              <a:buFont typeface="Noto Sans Symbols"/>
              <a:buChar char="▷"/>
              <a:defRPr sz="1050" b="0" i="0" u="none" strike="noStrike" cap="none">
                <a:solidFill>
                  <a:schemeClr val="dk1"/>
                </a:solidFill>
                <a:latin typeface="Arial"/>
                <a:ea typeface="Arial"/>
                <a:cs typeface="Arial"/>
                <a:sym typeface="Arial"/>
              </a:defRPr>
            </a:lvl2pPr>
            <a:lvl3pPr marL="1371600" marR="0" lvl="2" indent="-268605" algn="l" rtl="0">
              <a:lnSpc>
                <a:spcPct val="100000"/>
              </a:lnSpc>
              <a:spcBef>
                <a:spcPts val="210"/>
              </a:spcBef>
              <a:spcAft>
                <a:spcPts val="0"/>
              </a:spcAft>
              <a:buClr>
                <a:srgbClr val="376FA7"/>
              </a:buClr>
              <a:buSzPts val="630"/>
              <a:buFont typeface="Noto Sans Symbols"/>
              <a:buChar char="▷"/>
              <a:defRPr sz="1050" b="0" i="0" u="none" strike="noStrike" cap="none">
                <a:solidFill>
                  <a:schemeClr val="dk1"/>
                </a:solidFill>
                <a:latin typeface="Arial"/>
                <a:ea typeface="Arial"/>
                <a:cs typeface="Arial"/>
                <a:sym typeface="Arial"/>
              </a:defRPr>
            </a:lvl3pPr>
            <a:lvl4pPr marL="1828800" marR="0" lvl="3" indent="-228600" algn="l" rtl="0">
              <a:lnSpc>
                <a:spcPct val="100000"/>
              </a:lnSpc>
              <a:spcBef>
                <a:spcPts val="210"/>
              </a:spcBef>
              <a:spcAft>
                <a:spcPts val="0"/>
              </a:spcAft>
              <a:buClr>
                <a:schemeClr val="dk1"/>
              </a:buClr>
              <a:buSzPts val="1050"/>
              <a:buFont typeface="Arial"/>
              <a:buNone/>
              <a:defRPr sz="1050" b="0" i="1" u="none" strike="noStrike" cap="none">
                <a:solidFill>
                  <a:schemeClr val="dk1"/>
                </a:solidFill>
                <a:latin typeface="Arial"/>
                <a:ea typeface="Arial"/>
                <a:cs typeface="Arial"/>
                <a:sym typeface="Arial"/>
              </a:defRPr>
            </a:lvl4pPr>
            <a:lvl5pPr marL="2286000" marR="0" lvl="4" indent="-295275" algn="l" rtl="0">
              <a:lnSpc>
                <a:spcPct val="100000"/>
              </a:lnSpc>
              <a:spcBef>
                <a:spcPts val="210"/>
              </a:spcBef>
              <a:spcAft>
                <a:spcPts val="0"/>
              </a:spcAft>
              <a:buClr>
                <a:schemeClr val="dk1"/>
              </a:buClr>
              <a:buSzPts val="1050"/>
              <a:buFont typeface="Arial"/>
              <a:buChar char="•"/>
              <a:defRPr sz="1050" b="0" i="0" u="none" strike="noStrike" cap="none">
                <a:solidFill>
                  <a:schemeClr val="dk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solidFill>
          <a:schemeClr val="dk1"/>
        </a:solidFill>
        <a:effectLst/>
      </p:bgPr>
    </p:bg>
    <p:spTree>
      <p:nvGrpSpPr>
        <p:cNvPr id="1" name="Shape 19"/>
        <p:cNvGrpSpPr/>
        <p:nvPr/>
      </p:nvGrpSpPr>
      <p:grpSpPr>
        <a:xfrm>
          <a:off x="0" y="0"/>
          <a:ext cx="0" cy="0"/>
          <a:chOff x="0" y="0"/>
          <a:chExt cx="0" cy="0"/>
        </a:xfrm>
      </p:grpSpPr>
      <p:sp>
        <p:nvSpPr>
          <p:cNvPr id="20" name="Google Shape;20;p5"/>
          <p:cNvSpPr/>
          <p:nvPr/>
        </p:nvSpPr>
        <p:spPr>
          <a:xfrm flipH="1">
            <a:off x="0" y="0"/>
            <a:ext cx="9144000" cy="5143500"/>
          </a:xfrm>
          <a:prstGeom prst="rect">
            <a:avLst/>
          </a:prstGeom>
          <a:gradFill>
            <a:gsLst>
              <a:gs pos="0">
                <a:srgbClr val="2B455D"/>
              </a:gs>
              <a:gs pos="100000">
                <a:srgbClr val="2B455D">
                  <a:alpha val="2000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25"/>
              <a:buFont typeface="Arial"/>
              <a:buNone/>
            </a:pPr>
            <a:endParaRPr sz="1125" b="0" i="0" u="none" strike="noStrike" cap="none">
              <a:solidFill>
                <a:schemeClr val="lt1"/>
              </a:solidFill>
              <a:latin typeface="Arial"/>
              <a:ea typeface="Arial"/>
              <a:cs typeface="Arial"/>
              <a:sym typeface="Arial"/>
            </a:endParaRPr>
          </a:p>
        </p:txBody>
      </p:sp>
      <p:pic>
        <p:nvPicPr>
          <p:cNvPr id="21" name="Google Shape;21;p5"/>
          <p:cNvPicPr preferRelativeResize="0"/>
          <p:nvPr/>
        </p:nvPicPr>
        <p:blipFill rotWithShape="1">
          <a:blip r:embed="rId2">
            <a:alphaModFix/>
          </a:blip>
          <a:srcRect/>
          <a:stretch/>
        </p:blipFill>
        <p:spPr>
          <a:xfrm flipH="1">
            <a:off x="0" y="-5979"/>
            <a:ext cx="9143622" cy="5143500"/>
          </a:xfrm>
          <a:prstGeom prst="rect">
            <a:avLst/>
          </a:prstGeom>
          <a:noFill/>
          <a:ln>
            <a:noFill/>
          </a:ln>
        </p:spPr>
      </p:pic>
      <p:sp>
        <p:nvSpPr>
          <p:cNvPr id="22" name="Google Shape;22;p5"/>
          <p:cNvSpPr/>
          <p:nvPr/>
        </p:nvSpPr>
        <p:spPr>
          <a:xfrm>
            <a:off x="4279153" y="2"/>
            <a:ext cx="1827809" cy="2349252"/>
          </a:xfrm>
          <a:prstGeom prst="rect">
            <a:avLst/>
          </a:prstGeom>
          <a:solidFill>
            <a:schemeClr val="lt1">
              <a:alpha val="9725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pic>
        <p:nvPicPr>
          <p:cNvPr id="23" name="Google Shape;23;p5"/>
          <p:cNvPicPr preferRelativeResize="0"/>
          <p:nvPr/>
        </p:nvPicPr>
        <p:blipFill rotWithShape="1">
          <a:blip r:embed="rId3">
            <a:alphaModFix/>
          </a:blip>
          <a:srcRect/>
          <a:stretch/>
        </p:blipFill>
        <p:spPr>
          <a:xfrm>
            <a:off x="4342241" y="-1"/>
            <a:ext cx="1709150" cy="2294966"/>
          </a:xfrm>
          <a:prstGeom prst="rect">
            <a:avLst/>
          </a:prstGeom>
          <a:noFill/>
          <a:ln>
            <a:noFill/>
          </a:ln>
        </p:spPr>
      </p:pic>
      <p:sp>
        <p:nvSpPr>
          <p:cNvPr id="24" name="Google Shape;24;p5"/>
          <p:cNvSpPr/>
          <p:nvPr/>
        </p:nvSpPr>
        <p:spPr>
          <a:xfrm>
            <a:off x="5945391" y="2571750"/>
            <a:ext cx="2132280" cy="2565771"/>
          </a:xfrm>
          <a:prstGeom prst="rect">
            <a:avLst/>
          </a:prstGeom>
          <a:solidFill>
            <a:schemeClr val="lt1">
              <a:alpha val="97254"/>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pic>
        <p:nvPicPr>
          <p:cNvPr id="25" name="Google Shape;25;p5"/>
          <p:cNvPicPr preferRelativeResize="0"/>
          <p:nvPr/>
        </p:nvPicPr>
        <p:blipFill rotWithShape="1">
          <a:blip r:embed="rId4">
            <a:alphaModFix/>
          </a:blip>
          <a:srcRect/>
          <a:stretch/>
        </p:blipFill>
        <p:spPr>
          <a:xfrm>
            <a:off x="5997607" y="2641600"/>
            <a:ext cx="2003282" cy="2495921"/>
          </a:xfrm>
          <a:prstGeom prst="rect">
            <a:avLst/>
          </a:prstGeom>
          <a:noFill/>
          <a:ln>
            <a:noFill/>
          </a:ln>
        </p:spPr>
      </p:pic>
      <p:sp>
        <p:nvSpPr>
          <p:cNvPr id="26" name="Google Shape;26;p5"/>
          <p:cNvSpPr/>
          <p:nvPr/>
        </p:nvSpPr>
        <p:spPr>
          <a:xfrm>
            <a:off x="0" y="5979"/>
            <a:ext cx="9144000" cy="5143500"/>
          </a:xfrm>
          <a:prstGeom prst="rect">
            <a:avLst/>
          </a:prstGeom>
          <a:solidFill>
            <a:schemeClr val="dk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solidFill>
          <a:schemeClr val="dk1"/>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2">
            <a:alphaModFix/>
          </a:blip>
          <a:srcRect/>
          <a:stretch/>
        </p:blipFill>
        <p:spPr>
          <a:xfrm>
            <a:off x="0" y="0"/>
            <a:ext cx="4564063" cy="5173579"/>
          </a:xfrm>
          <a:prstGeom prst="rect">
            <a:avLst/>
          </a:prstGeom>
          <a:noFill/>
          <a:ln>
            <a:noFill/>
          </a:ln>
        </p:spPr>
      </p:pic>
      <p:sp>
        <p:nvSpPr>
          <p:cNvPr id="29" name="Google Shape;29;p6"/>
          <p:cNvSpPr/>
          <p:nvPr/>
        </p:nvSpPr>
        <p:spPr>
          <a:xfrm>
            <a:off x="-11026" y="-13473"/>
            <a:ext cx="4575089" cy="5170446"/>
          </a:xfrm>
          <a:prstGeom prst="rect">
            <a:avLst/>
          </a:prstGeom>
          <a:solidFill>
            <a:srgbClr val="001746">
              <a:alpha val="6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43"/>
              <a:buFont typeface="Arial"/>
              <a:buNone/>
            </a:pPr>
            <a:endParaRPr sz="843" b="0" i="0" u="none" strike="noStrike" cap="none">
              <a:solidFill>
                <a:schemeClr val="dk1"/>
              </a:solidFill>
              <a:latin typeface="Arial"/>
              <a:ea typeface="Arial"/>
              <a:cs typeface="Arial"/>
              <a:sym typeface="Arial"/>
            </a:endParaRPr>
          </a:p>
        </p:txBody>
      </p:sp>
      <p:pic>
        <p:nvPicPr>
          <p:cNvPr id="30" name="Google Shape;30;p6"/>
          <p:cNvPicPr preferRelativeResize="0"/>
          <p:nvPr/>
        </p:nvPicPr>
        <p:blipFill rotWithShape="1">
          <a:blip r:embed="rId3">
            <a:alphaModFix/>
          </a:blip>
          <a:srcRect b="-517"/>
          <a:stretch/>
        </p:blipFill>
        <p:spPr>
          <a:xfrm>
            <a:off x="4584092" y="1"/>
            <a:ext cx="4559908" cy="5211794"/>
          </a:xfrm>
          <a:prstGeom prst="rect">
            <a:avLst/>
          </a:prstGeom>
          <a:noFill/>
          <a:ln>
            <a:noFill/>
          </a:ln>
        </p:spPr>
      </p:pic>
      <p:sp>
        <p:nvSpPr>
          <p:cNvPr id="31" name="Google Shape;31;p6"/>
          <p:cNvSpPr/>
          <p:nvPr/>
        </p:nvSpPr>
        <p:spPr>
          <a:xfrm>
            <a:off x="4564063" y="-6778"/>
            <a:ext cx="4579366" cy="5163751"/>
          </a:xfrm>
          <a:prstGeom prst="rect">
            <a:avLst/>
          </a:prstGeom>
          <a:solidFill>
            <a:schemeClr val="dk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43"/>
              <a:buFont typeface="Arial"/>
              <a:buNone/>
            </a:pPr>
            <a:endParaRPr sz="843"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608">
          <p15:clr>
            <a:srgbClr val="A4A3A4"/>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0.jpg"/><Relationship Id="rId4" Type="http://schemas.openxmlformats.org/officeDocument/2006/relationships/image" Target="../media/image89.jp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3.jpeg"/><Relationship Id="rId5" Type="http://schemas.openxmlformats.org/officeDocument/2006/relationships/image" Target="../media/image92.jpg"/><Relationship Id="rId4" Type="http://schemas.openxmlformats.org/officeDocument/2006/relationships/image" Target="../media/image91.jpg"/></Relationships>
</file>

<file path=ppt/slides/_rels/slide12.xml.rels><?xml version="1.0" encoding="UTF-8" standalone="yes"?>
<Relationships xmlns="http://schemas.openxmlformats.org/package/2006/relationships"><Relationship Id="rId8" Type="http://schemas.openxmlformats.org/officeDocument/2006/relationships/image" Target="../media/image99.jpg"/><Relationship Id="rId13" Type="http://schemas.openxmlformats.org/officeDocument/2006/relationships/image" Target="../media/image104.jpg"/><Relationship Id="rId18" Type="http://schemas.openxmlformats.org/officeDocument/2006/relationships/image" Target="../media/image109.jpg"/><Relationship Id="rId26" Type="http://schemas.openxmlformats.org/officeDocument/2006/relationships/image" Target="../media/image117.jpg"/><Relationship Id="rId3" Type="http://schemas.openxmlformats.org/officeDocument/2006/relationships/image" Target="../media/image94.jpg"/><Relationship Id="rId21" Type="http://schemas.openxmlformats.org/officeDocument/2006/relationships/image" Target="../media/image112.jpg"/><Relationship Id="rId7" Type="http://schemas.openxmlformats.org/officeDocument/2006/relationships/image" Target="../media/image98.png"/><Relationship Id="rId12" Type="http://schemas.openxmlformats.org/officeDocument/2006/relationships/image" Target="../media/image103.jpg"/><Relationship Id="rId17" Type="http://schemas.openxmlformats.org/officeDocument/2006/relationships/image" Target="../media/image108.jpg"/><Relationship Id="rId25" Type="http://schemas.openxmlformats.org/officeDocument/2006/relationships/image" Target="../media/image116.jpg"/><Relationship Id="rId2" Type="http://schemas.openxmlformats.org/officeDocument/2006/relationships/notesSlide" Target="../notesSlides/notesSlide12.xml"/><Relationship Id="rId16" Type="http://schemas.openxmlformats.org/officeDocument/2006/relationships/image" Target="../media/image107.jpg"/><Relationship Id="rId20" Type="http://schemas.openxmlformats.org/officeDocument/2006/relationships/image" Target="../media/image111.jpg"/><Relationship Id="rId1" Type="http://schemas.openxmlformats.org/officeDocument/2006/relationships/slideLayout" Target="../slideLayouts/slideLayout1.xml"/><Relationship Id="rId6" Type="http://schemas.openxmlformats.org/officeDocument/2006/relationships/image" Target="../media/image97.jpg"/><Relationship Id="rId11" Type="http://schemas.openxmlformats.org/officeDocument/2006/relationships/image" Target="../media/image102.jpg"/><Relationship Id="rId24" Type="http://schemas.openxmlformats.org/officeDocument/2006/relationships/image" Target="../media/image115.jpg"/><Relationship Id="rId5" Type="http://schemas.openxmlformats.org/officeDocument/2006/relationships/image" Target="../media/image96.jpg"/><Relationship Id="rId15" Type="http://schemas.openxmlformats.org/officeDocument/2006/relationships/image" Target="../media/image106.jpg"/><Relationship Id="rId23" Type="http://schemas.openxmlformats.org/officeDocument/2006/relationships/image" Target="../media/image114.jpg"/><Relationship Id="rId10" Type="http://schemas.openxmlformats.org/officeDocument/2006/relationships/image" Target="../media/image101.jpg"/><Relationship Id="rId19" Type="http://schemas.openxmlformats.org/officeDocument/2006/relationships/image" Target="../media/image110.jpg"/><Relationship Id="rId4" Type="http://schemas.openxmlformats.org/officeDocument/2006/relationships/image" Target="../media/image95.jpg"/><Relationship Id="rId9" Type="http://schemas.openxmlformats.org/officeDocument/2006/relationships/image" Target="../media/image100.jpg"/><Relationship Id="rId14" Type="http://schemas.openxmlformats.org/officeDocument/2006/relationships/image" Target="../media/image105.jpg"/><Relationship Id="rId22" Type="http://schemas.openxmlformats.org/officeDocument/2006/relationships/image" Target="../media/image113.jpg"/><Relationship Id="rId27"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png"/></Relationships>
</file>

<file path=ppt/slides/_rels/slide1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7.jpg"/><Relationship Id="rId7" Type="http://schemas.openxmlformats.org/officeDocument/2006/relationships/image" Target="../media/image124.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3.jpg"/><Relationship Id="rId5" Type="http://schemas.openxmlformats.org/officeDocument/2006/relationships/image" Target="../media/image122.png"/><Relationship Id="rId4"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29.jp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8.jpg"/><Relationship Id="rId5" Type="http://schemas.openxmlformats.org/officeDocument/2006/relationships/image" Target="../media/image127.png"/><Relationship Id="rId4" Type="http://schemas.openxmlformats.org/officeDocument/2006/relationships/image" Target="../media/image126.jp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0.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7.jp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jpg"/><Relationship Id="rId18" Type="http://schemas.openxmlformats.org/officeDocument/2006/relationships/image" Target="../media/image34.jpg"/><Relationship Id="rId26" Type="http://schemas.openxmlformats.org/officeDocument/2006/relationships/image" Target="../media/image42.jpg"/><Relationship Id="rId3" Type="http://schemas.openxmlformats.org/officeDocument/2006/relationships/image" Target="../media/image19.jpg"/><Relationship Id="rId21" Type="http://schemas.openxmlformats.org/officeDocument/2006/relationships/image" Target="../media/image37.jpg"/><Relationship Id="rId7" Type="http://schemas.openxmlformats.org/officeDocument/2006/relationships/image" Target="../media/image23.jpg"/><Relationship Id="rId12" Type="http://schemas.openxmlformats.org/officeDocument/2006/relationships/image" Target="../media/image28.jpg"/><Relationship Id="rId17" Type="http://schemas.openxmlformats.org/officeDocument/2006/relationships/image" Target="../media/image33.jpg"/><Relationship Id="rId25" Type="http://schemas.openxmlformats.org/officeDocument/2006/relationships/image" Target="../media/image41.jpg"/><Relationship Id="rId2" Type="http://schemas.openxmlformats.org/officeDocument/2006/relationships/notesSlide" Target="../notesSlides/notesSlide7.xml"/><Relationship Id="rId16" Type="http://schemas.openxmlformats.org/officeDocument/2006/relationships/image" Target="../media/image32.jpg"/><Relationship Id="rId20" Type="http://schemas.openxmlformats.org/officeDocument/2006/relationships/image" Target="../media/image36.jpg"/><Relationship Id="rId1" Type="http://schemas.openxmlformats.org/officeDocument/2006/relationships/slideLayout" Target="../slideLayouts/slideLayout1.xml"/><Relationship Id="rId6" Type="http://schemas.openxmlformats.org/officeDocument/2006/relationships/image" Target="../media/image22.jpg"/><Relationship Id="rId11" Type="http://schemas.openxmlformats.org/officeDocument/2006/relationships/image" Target="../media/image27.jpg"/><Relationship Id="rId24" Type="http://schemas.openxmlformats.org/officeDocument/2006/relationships/image" Target="../media/image40.jpg"/><Relationship Id="rId5" Type="http://schemas.openxmlformats.org/officeDocument/2006/relationships/image" Target="../media/image21.jpg"/><Relationship Id="rId15" Type="http://schemas.openxmlformats.org/officeDocument/2006/relationships/image" Target="../media/image31.jpg"/><Relationship Id="rId23" Type="http://schemas.openxmlformats.org/officeDocument/2006/relationships/image" Target="../media/image39.jpg"/><Relationship Id="rId28" Type="http://schemas.openxmlformats.org/officeDocument/2006/relationships/image" Target="../media/image7.jpg"/><Relationship Id="rId10" Type="http://schemas.openxmlformats.org/officeDocument/2006/relationships/image" Target="../media/image26.jpg"/><Relationship Id="rId19" Type="http://schemas.openxmlformats.org/officeDocument/2006/relationships/image" Target="../media/image35.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image" Target="../media/image30.jpg"/><Relationship Id="rId22" Type="http://schemas.openxmlformats.org/officeDocument/2006/relationships/image" Target="../media/image38.jpg"/><Relationship Id="rId27" Type="http://schemas.openxmlformats.org/officeDocument/2006/relationships/image" Target="../media/image43.jp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hyperlink" Target="http://www.google.com/url?sa=i&amp;rct=j&amp;q=&amp;esrc=s&amp;source=images&amp;cd=&amp;cad=rja&amp;uact=8&amp;ved=2ahUKEwjHhLy5hprjAhVC16QKHdleAFIQjRx6BAgBEAQ&amp;url=http://thespaceshipcompany.com/assets/uploads/2018/03/TheSpaceshipCompany_QualityClauses_TSCF-740-010RevD.pdf&amp;psig=AOvVaw0xhhmewHT3K9HdjQtvdKho&amp;ust=1562287968166331" TargetMode="External"/><Relationship Id="rId3" Type="http://schemas.openxmlformats.org/officeDocument/2006/relationships/image" Target="../media/image44.pn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8.xml"/><Relationship Id="rId16" Type="http://schemas.openxmlformats.org/officeDocument/2006/relationships/image" Target="../media/image57.png"/><Relationship Id="rId20" Type="http://schemas.openxmlformats.org/officeDocument/2006/relationships/image" Target="../media/image60.jpg"/><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7.jp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3.jpg"/><Relationship Id="rId10" Type="http://schemas.openxmlformats.org/officeDocument/2006/relationships/image" Target="../media/image51.png"/><Relationship Id="rId19" Type="http://schemas.openxmlformats.org/officeDocument/2006/relationships/image" Target="../media/image59.jp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g"/><Relationship Id="rId18" Type="http://schemas.openxmlformats.org/officeDocument/2006/relationships/image" Target="../media/image79.png"/><Relationship Id="rId26" Type="http://schemas.openxmlformats.org/officeDocument/2006/relationships/image" Target="../media/image87.jpg"/><Relationship Id="rId3" Type="http://schemas.openxmlformats.org/officeDocument/2006/relationships/image" Target="../media/image64.png"/><Relationship Id="rId21" Type="http://schemas.openxmlformats.org/officeDocument/2006/relationships/image" Target="../media/image82.jp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5" Type="http://schemas.openxmlformats.org/officeDocument/2006/relationships/image" Target="../media/image86.jpg"/><Relationship Id="rId2" Type="http://schemas.openxmlformats.org/officeDocument/2006/relationships/notesSlide" Target="../notesSlides/notesSlide9.xml"/><Relationship Id="rId16" Type="http://schemas.openxmlformats.org/officeDocument/2006/relationships/image" Target="../media/image77.jpg"/><Relationship Id="rId20" Type="http://schemas.openxmlformats.org/officeDocument/2006/relationships/image" Target="../media/image81.jp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jp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jpg"/><Relationship Id="rId28" Type="http://schemas.openxmlformats.org/officeDocument/2006/relationships/image" Target="../media/image7.jpg"/><Relationship Id="rId10" Type="http://schemas.openxmlformats.org/officeDocument/2006/relationships/image" Target="../media/image71.png"/><Relationship Id="rId19" Type="http://schemas.openxmlformats.org/officeDocument/2006/relationships/image" Target="../media/image80.jp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7"/>
          <p:cNvSpPr txBox="1"/>
          <p:nvPr/>
        </p:nvSpPr>
        <p:spPr>
          <a:xfrm>
            <a:off x="359575" y="2014425"/>
            <a:ext cx="8211900" cy="81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FBFBF"/>
              </a:buClr>
              <a:buSzPts val="2400"/>
              <a:buFont typeface="Arial"/>
              <a:buNone/>
            </a:pPr>
            <a:r>
              <a:rPr lang="en-US" sz="2100" i="1" u="none" strike="noStrike" cap="none" dirty="0">
                <a:solidFill>
                  <a:srgbClr val="BFBFBF"/>
                </a:solidFill>
              </a:rPr>
              <a:t>Inspiring the Next Generation of Commercial Spaceflight Leaders</a:t>
            </a:r>
            <a:endParaRPr sz="2100" i="1" u="none" strike="noStrike" cap="none" dirty="0">
              <a:solidFill>
                <a:schemeClr val="dk1"/>
              </a:solidFill>
            </a:endParaRPr>
          </a:p>
          <a:p>
            <a:pPr marL="0" marR="0" lvl="0" indent="0" algn="ctr" rtl="0">
              <a:lnSpc>
                <a:spcPct val="90000"/>
              </a:lnSpc>
              <a:spcBef>
                <a:spcPts val="0"/>
              </a:spcBef>
              <a:spcAft>
                <a:spcPts val="0"/>
              </a:spcAft>
              <a:buClr>
                <a:srgbClr val="000000"/>
              </a:buClr>
              <a:buSzPts val="3600"/>
              <a:buFont typeface="Arial"/>
              <a:buNone/>
            </a:pPr>
            <a:endParaRPr sz="3600" b="0" i="0" u="none" strike="noStrike" cap="none" dirty="0">
              <a:solidFill>
                <a:schemeClr val="lt1"/>
              </a:solidFill>
              <a:latin typeface="Calibri"/>
              <a:ea typeface="Calibri"/>
              <a:cs typeface="Calibri"/>
              <a:sym typeface="Calibri"/>
            </a:endParaRPr>
          </a:p>
        </p:txBody>
      </p:sp>
      <p:pic>
        <p:nvPicPr>
          <p:cNvPr id="38" name="Google Shape;38;p7"/>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39" name="Google Shape;39;p7"/>
          <p:cNvSpPr txBox="1"/>
          <p:nvPr/>
        </p:nvSpPr>
        <p:spPr>
          <a:xfrm>
            <a:off x="2085775" y="2832225"/>
            <a:ext cx="4759500" cy="81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Century Gothic"/>
                <a:ea typeface="Century Gothic"/>
                <a:cs typeface="Century Gothic"/>
                <a:sym typeface="Century Gothic"/>
              </a:rPr>
              <a:t>North Houston Space Society Info Session</a:t>
            </a:r>
            <a:endParaRPr sz="2400" b="0" i="0" u="none" strike="noStrike" cap="none"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400"/>
              <a:buFont typeface="Arial"/>
              <a:buNone/>
            </a:pPr>
            <a:r>
              <a:rPr lang="en-US" sz="2400" dirty="0">
                <a:solidFill>
                  <a:srgbClr val="FFFFFF"/>
                </a:solidFill>
                <a:latin typeface="Century Gothic"/>
                <a:ea typeface="Century Gothic"/>
                <a:cs typeface="Century Gothic"/>
                <a:sym typeface="Century Gothic"/>
              </a:rPr>
              <a:t>November 2</a:t>
            </a:r>
            <a:r>
              <a:rPr lang="en-US" sz="2400" b="0" i="0" u="none" strike="noStrike" cap="none" dirty="0">
                <a:solidFill>
                  <a:srgbClr val="FFFFFF"/>
                </a:solidFill>
                <a:latin typeface="Century Gothic"/>
                <a:ea typeface="Century Gothic"/>
                <a:cs typeface="Century Gothic"/>
                <a:sym typeface="Century Gothic"/>
              </a:rPr>
              <a:t>, 20</a:t>
            </a:r>
            <a:r>
              <a:rPr lang="en-US" sz="2400" dirty="0">
                <a:solidFill>
                  <a:srgbClr val="FFFFFF"/>
                </a:solidFill>
                <a:latin typeface="Century Gothic"/>
                <a:ea typeface="Century Gothic"/>
                <a:cs typeface="Century Gothic"/>
                <a:sym typeface="Century Gothic"/>
              </a:rPr>
              <a:t>19</a:t>
            </a:r>
            <a:endParaRPr sz="2400" b="0" i="0" u="none" strike="noStrike" cap="none" dirty="0">
              <a:solidFill>
                <a:srgbClr val="FFFFFF"/>
              </a:solidFill>
              <a:latin typeface="Century Gothic"/>
              <a:ea typeface="Century Gothic"/>
              <a:cs typeface="Century Gothic"/>
              <a:sym typeface="Century Gothic"/>
            </a:endParaRPr>
          </a:p>
        </p:txBody>
      </p:sp>
      <p:pic>
        <p:nvPicPr>
          <p:cNvPr id="40" name="Google Shape;40;p7"/>
          <p:cNvPicPr preferRelativeResize="0"/>
          <p:nvPr/>
        </p:nvPicPr>
        <p:blipFill rotWithShape="1">
          <a:blip r:embed="rId4">
            <a:alphaModFix/>
          </a:blip>
          <a:srcRect/>
          <a:stretch/>
        </p:blipFill>
        <p:spPr>
          <a:xfrm>
            <a:off x="1296140" y="475870"/>
            <a:ext cx="6294268" cy="12308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5"/>
          <p:cNvSpPr/>
          <p:nvPr/>
        </p:nvSpPr>
        <p:spPr>
          <a:xfrm>
            <a:off x="-26673" y="1158879"/>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34" name="Google Shape;234;p15"/>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235" name="Google Shape;235;p15"/>
          <p:cNvSpPr txBox="1"/>
          <p:nvPr/>
        </p:nvSpPr>
        <p:spPr>
          <a:xfrm>
            <a:off x="1081767" y="248170"/>
            <a:ext cx="6965700" cy="72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dirty="0">
                <a:solidFill>
                  <a:srgbClr val="FFFFFF"/>
                </a:solidFill>
                <a:latin typeface="Century Gothic"/>
                <a:ea typeface="Century Gothic"/>
                <a:cs typeface="Century Gothic"/>
                <a:sym typeface="Century Gothic"/>
              </a:rPr>
              <a:t>Summit</a:t>
            </a:r>
            <a:endParaRPr sz="3500" b="0" i="0" u="none" strike="noStrike" cap="none" dirty="0">
              <a:solidFill>
                <a:srgbClr val="000000"/>
              </a:solidFill>
              <a:latin typeface="Century Gothic"/>
              <a:ea typeface="Century Gothic"/>
              <a:cs typeface="Century Gothic"/>
              <a:sym typeface="Century Gothic"/>
            </a:endParaRPr>
          </a:p>
        </p:txBody>
      </p:sp>
      <p:sp>
        <p:nvSpPr>
          <p:cNvPr id="236" name="Google Shape;236;p15"/>
          <p:cNvSpPr txBox="1"/>
          <p:nvPr/>
        </p:nvSpPr>
        <p:spPr>
          <a:xfrm>
            <a:off x="22750" y="936750"/>
            <a:ext cx="8917200" cy="144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800" dirty="0">
                <a:solidFill>
                  <a:srgbClr val="FFFFFF"/>
                </a:solidFill>
                <a:latin typeface="Century Gothic"/>
                <a:ea typeface="Century Gothic"/>
                <a:cs typeface="Calibri" panose="020F0502020204030204" pitchFamily="34" charset="0"/>
                <a:sym typeface="Century Gothic"/>
              </a:rPr>
              <a:t>“Very impressed with the extraordinary individuals selected for the Matthew </a:t>
            </a:r>
            <a:r>
              <a:rPr lang="en-US" sz="1800" dirty="0" err="1">
                <a:solidFill>
                  <a:srgbClr val="FFFFFF"/>
                </a:solidFill>
                <a:latin typeface="Century Gothic"/>
                <a:ea typeface="Century Gothic"/>
                <a:cs typeface="Calibri" panose="020F0502020204030204" pitchFamily="34" charset="0"/>
                <a:sym typeface="Century Gothic"/>
              </a:rPr>
              <a:t>Isakowitz</a:t>
            </a:r>
            <a:r>
              <a:rPr lang="en-US" sz="1800" dirty="0">
                <a:solidFill>
                  <a:srgbClr val="FFFFFF"/>
                </a:solidFill>
                <a:latin typeface="Century Gothic"/>
                <a:ea typeface="Century Gothic"/>
                <a:cs typeface="Calibri" panose="020F0502020204030204" pitchFamily="34" charset="0"/>
                <a:sym typeface="Century Gothic"/>
              </a:rPr>
              <a:t> Fellowship Program. It’s a quality program with an inspirational legacy—connecting fellows in the exciting field of commercial spaceflight.”</a:t>
            </a:r>
            <a:endParaRPr sz="1800" dirty="0">
              <a:solidFill>
                <a:srgbClr val="FFFFFF"/>
              </a:solidFill>
              <a:latin typeface="Century Gothic"/>
              <a:ea typeface="Century Gothic"/>
              <a:cs typeface="Calibri" panose="020F0502020204030204" pitchFamily="34" charset="0"/>
              <a:sym typeface="Century Gothic"/>
            </a:endParaRPr>
          </a:p>
          <a:p>
            <a:pPr marL="0" lvl="0" indent="0" algn="ctr" rtl="0">
              <a:lnSpc>
                <a:spcPct val="115000"/>
              </a:lnSpc>
              <a:spcBef>
                <a:spcPts val="0"/>
              </a:spcBef>
              <a:spcAft>
                <a:spcPts val="0"/>
              </a:spcAft>
              <a:buClr>
                <a:schemeClr val="dk1"/>
              </a:buClr>
              <a:buSzPts val="1100"/>
              <a:buFont typeface="Arial"/>
              <a:buNone/>
            </a:pPr>
            <a:r>
              <a:rPr lang="en-US" sz="1800" i="1" dirty="0">
                <a:solidFill>
                  <a:srgbClr val="FFFFFF"/>
                </a:solidFill>
                <a:latin typeface="Century Gothic"/>
                <a:ea typeface="Century Gothic"/>
                <a:cs typeface="Calibri" panose="020F0502020204030204" pitchFamily="34" charset="0"/>
                <a:sym typeface="Century Gothic"/>
              </a:rPr>
              <a:t>-- Buzz Aldrin, Apollo 11 Astronaut</a:t>
            </a:r>
            <a:endParaRPr sz="1800" i="1" dirty="0">
              <a:solidFill>
                <a:srgbClr val="FFFFFF"/>
              </a:solidFill>
              <a:latin typeface="Century Gothic"/>
              <a:ea typeface="Century Gothic"/>
              <a:cs typeface="Calibri" panose="020F0502020204030204" pitchFamily="34" charset="0"/>
              <a:sym typeface="Century Gothic"/>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None/>
            </a:pPr>
            <a:endParaRPr dirty="0"/>
          </a:p>
        </p:txBody>
      </p:sp>
      <p:pic>
        <p:nvPicPr>
          <p:cNvPr id="237" name="Google Shape;237;p15"/>
          <p:cNvPicPr preferRelativeResize="0"/>
          <p:nvPr/>
        </p:nvPicPr>
        <p:blipFill rotWithShape="1">
          <a:blip r:embed="rId4">
            <a:alphaModFix/>
          </a:blip>
          <a:srcRect l="3395" t="31261" r="10203" b="13826"/>
          <a:stretch/>
        </p:blipFill>
        <p:spPr>
          <a:xfrm>
            <a:off x="89750" y="2457525"/>
            <a:ext cx="3930302" cy="1825548"/>
          </a:xfrm>
          <a:prstGeom prst="rect">
            <a:avLst/>
          </a:prstGeom>
          <a:noFill/>
          <a:ln>
            <a:noFill/>
          </a:ln>
        </p:spPr>
      </p:pic>
      <p:pic>
        <p:nvPicPr>
          <p:cNvPr id="238" name="Google Shape;238;p15"/>
          <p:cNvPicPr preferRelativeResize="0"/>
          <p:nvPr/>
        </p:nvPicPr>
        <p:blipFill rotWithShape="1">
          <a:blip r:embed="rId5">
            <a:alphaModFix/>
          </a:blip>
          <a:srcRect l="2515" t="30004" r="1478" b="17438"/>
          <a:stretch/>
        </p:blipFill>
        <p:spPr>
          <a:xfrm>
            <a:off x="4172450" y="3091400"/>
            <a:ext cx="4870474" cy="1777000"/>
          </a:xfrm>
          <a:prstGeom prst="rect">
            <a:avLst/>
          </a:prstGeom>
          <a:noFill/>
          <a:ln>
            <a:noFill/>
          </a:ln>
        </p:spPr>
      </p:pic>
      <p:sp>
        <p:nvSpPr>
          <p:cNvPr id="239" name="Google Shape;239;p15"/>
          <p:cNvSpPr txBox="1"/>
          <p:nvPr/>
        </p:nvSpPr>
        <p:spPr>
          <a:xfrm>
            <a:off x="89738" y="4359175"/>
            <a:ext cx="1643100" cy="72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i="1">
                <a:solidFill>
                  <a:srgbClr val="FFFFFF"/>
                </a:solidFill>
                <a:latin typeface="Century Gothic"/>
                <a:ea typeface="Century Gothic"/>
                <a:cs typeface="Century Gothic"/>
                <a:sym typeface="Century Gothic"/>
              </a:rPr>
              <a:t>Buzz Aldrin</a:t>
            </a:r>
            <a:endParaRPr sz="1800" i="1">
              <a:solidFill>
                <a:srgbClr val="FFFFF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
        <p:nvSpPr>
          <p:cNvPr id="240" name="Google Shape;240;p15"/>
          <p:cNvSpPr txBox="1"/>
          <p:nvPr/>
        </p:nvSpPr>
        <p:spPr>
          <a:xfrm>
            <a:off x="7692225" y="2571750"/>
            <a:ext cx="1350600" cy="72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00" i="1">
                <a:solidFill>
                  <a:srgbClr val="FFFFFF"/>
                </a:solidFill>
                <a:latin typeface="Century Gothic"/>
                <a:ea typeface="Century Gothic"/>
                <a:cs typeface="Century Gothic"/>
                <a:sym typeface="Century Gothic"/>
              </a:rPr>
              <a:t>Elon Musk</a:t>
            </a:r>
            <a:endParaRPr sz="1800" i="1">
              <a:solidFill>
                <a:srgbClr val="FFFFF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p:nvPr/>
        </p:nvSpPr>
        <p:spPr>
          <a:xfrm>
            <a:off x="-26673" y="1158879"/>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247" name="Google Shape;247;p16"/>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248" name="Google Shape;248;p16"/>
          <p:cNvSpPr txBox="1"/>
          <p:nvPr/>
        </p:nvSpPr>
        <p:spPr>
          <a:xfrm>
            <a:off x="1081767" y="248170"/>
            <a:ext cx="6965700" cy="72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dirty="0">
                <a:solidFill>
                  <a:srgbClr val="FFFFFF"/>
                </a:solidFill>
                <a:latin typeface="Century Gothic"/>
                <a:ea typeface="Century Gothic"/>
                <a:cs typeface="Century Gothic"/>
                <a:sym typeface="Century Gothic"/>
              </a:rPr>
              <a:t>Networking</a:t>
            </a:r>
            <a:endParaRPr sz="3500" b="0" i="0" u="none" strike="noStrike" cap="none" dirty="0">
              <a:solidFill>
                <a:srgbClr val="000000"/>
              </a:solidFill>
              <a:latin typeface="Century Gothic"/>
              <a:ea typeface="Century Gothic"/>
              <a:cs typeface="Century Gothic"/>
              <a:sym typeface="Century Gothic"/>
            </a:endParaRPr>
          </a:p>
        </p:txBody>
      </p:sp>
      <p:pic>
        <p:nvPicPr>
          <p:cNvPr id="249" name="Google Shape;249;p16"/>
          <p:cNvPicPr preferRelativeResize="0"/>
          <p:nvPr/>
        </p:nvPicPr>
        <p:blipFill rotWithShape="1">
          <a:blip r:embed="rId4">
            <a:alphaModFix/>
          </a:blip>
          <a:srcRect t="26639" r="5953" b="21843"/>
          <a:stretch/>
        </p:blipFill>
        <p:spPr>
          <a:xfrm>
            <a:off x="82550" y="1672900"/>
            <a:ext cx="2705101" cy="1251274"/>
          </a:xfrm>
          <a:prstGeom prst="rect">
            <a:avLst/>
          </a:prstGeom>
          <a:noFill/>
          <a:ln>
            <a:noFill/>
          </a:ln>
        </p:spPr>
      </p:pic>
      <p:pic>
        <p:nvPicPr>
          <p:cNvPr id="250" name="Google Shape;250;p16"/>
          <p:cNvPicPr preferRelativeResize="0"/>
          <p:nvPr/>
        </p:nvPicPr>
        <p:blipFill rotWithShape="1">
          <a:blip r:embed="rId5">
            <a:alphaModFix/>
          </a:blip>
          <a:srcRect l="9552" t="10009" r="9770" b="19991"/>
          <a:stretch/>
        </p:blipFill>
        <p:spPr>
          <a:xfrm>
            <a:off x="2873375" y="1311275"/>
            <a:ext cx="3228001" cy="2081527"/>
          </a:xfrm>
          <a:prstGeom prst="rect">
            <a:avLst/>
          </a:prstGeom>
          <a:noFill/>
          <a:ln>
            <a:noFill/>
          </a:ln>
        </p:spPr>
      </p:pic>
      <p:pic>
        <p:nvPicPr>
          <p:cNvPr id="2050" name="Picture 2" descr="https://lh5.googleusercontent.com/_qI5-JKP1mGl91LVym23wiqaDaFfOGYExBjnGlcbIqdaXRFxt55C6eWd0p0LIiPV4Y2BM3PwBdLZuOfcUOdN2mQ_O4iA1pyreyYwsj4vhdXk77JVLB8O-jQjaMiUCrjJ-9L2xHPA--A"/>
          <p:cNvPicPr>
            <a:picLocks noChangeAspect="1" noChangeArrowheads="1"/>
          </p:cNvPicPr>
          <p:nvPr/>
        </p:nvPicPr>
        <p:blipFill rotWithShape="1">
          <a:blip r:embed="rId6">
            <a:extLst>
              <a:ext uri="{28A0092B-C50C-407E-A947-70E740481C1C}">
                <a14:useLocalDpi xmlns:a14="http://schemas.microsoft.com/office/drawing/2010/main" val="0"/>
              </a:ext>
            </a:extLst>
          </a:blip>
          <a:srcRect t="31929" b="6301"/>
          <a:stretch/>
        </p:blipFill>
        <p:spPr bwMode="auto">
          <a:xfrm>
            <a:off x="6189149" y="1672900"/>
            <a:ext cx="2705101" cy="1253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17"/>
          <p:cNvPicPr preferRelativeResize="0"/>
          <p:nvPr/>
        </p:nvPicPr>
        <p:blipFill rotWithShape="1">
          <a:blip r:embed="rId3">
            <a:alphaModFix/>
          </a:blip>
          <a:srcRect b="5556"/>
          <a:stretch/>
        </p:blipFill>
        <p:spPr>
          <a:xfrm>
            <a:off x="3566744" y="2670897"/>
            <a:ext cx="877226" cy="828471"/>
          </a:xfrm>
          <a:prstGeom prst="rect">
            <a:avLst/>
          </a:prstGeom>
          <a:noFill/>
          <a:ln>
            <a:noFill/>
          </a:ln>
        </p:spPr>
      </p:pic>
      <p:pic>
        <p:nvPicPr>
          <p:cNvPr id="258" name="Google Shape;258;p17"/>
          <p:cNvPicPr preferRelativeResize="0"/>
          <p:nvPr/>
        </p:nvPicPr>
        <p:blipFill rotWithShape="1">
          <a:blip r:embed="rId4">
            <a:alphaModFix/>
          </a:blip>
          <a:srcRect b="7746"/>
          <a:stretch/>
        </p:blipFill>
        <p:spPr>
          <a:xfrm>
            <a:off x="195458" y="1357273"/>
            <a:ext cx="914382" cy="843549"/>
          </a:xfrm>
          <a:prstGeom prst="rect">
            <a:avLst/>
          </a:prstGeom>
          <a:noFill/>
          <a:ln>
            <a:noFill/>
          </a:ln>
        </p:spPr>
      </p:pic>
      <p:pic>
        <p:nvPicPr>
          <p:cNvPr id="259" name="Google Shape;259;p17"/>
          <p:cNvPicPr preferRelativeResize="0"/>
          <p:nvPr/>
        </p:nvPicPr>
        <p:blipFill rotWithShape="1">
          <a:blip r:embed="rId5">
            <a:alphaModFix/>
          </a:blip>
          <a:srcRect l="5982" r="8585" b="21486"/>
          <a:stretch/>
        </p:blipFill>
        <p:spPr>
          <a:xfrm>
            <a:off x="1308864" y="1357273"/>
            <a:ext cx="917886" cy="843549"/>
          </a:xfrm>
          <a:prstGeom prst="rect">
            <a:avLst/>
          </a:prstGeom>
          <a:noFill/>
          <a:ln>
            <a:noFill/>
          </a:ln>
        </p:spPr>
      </p:pic>
      <p:pic>
        <p:nvPicPr>
          <p:cNvPr id="260" name="Google Shape;260;p17"/>
          <p:cNvPicPr preferRelativeResize="0"/>
          <p:nvPr/>
        </p:nvPicPr>
        <p:blipFill rotWithShape="1">
          <a:blip r:embed="rId6">
            <a:alphaModFix/>
          </a:blip>
          <a:srcRect r="2062" b="9025"/>
          <a:stretch/>
        </p:blipFill>
        <p:spPr>
          <a:xfrm>
            <a:off x="2429920" y="1348689"/>
            <a:ext cx="917360" cy="852133"/>
          </a:xfrm>
          <a:prstGeom prst="rect">
            <a:avLst/>
          </a:prstGeom>
          <a:noFill/>
          <a:ln>
            <a:noFill/>
          </a:ln>
        </p:spPr>
      </p:pic>
      <p:pic>
        <p:nvPicPr>
          <p:cNvPr id="261" name="Google Shape;261;p17"/>
          <p:cNvPicPr preferRelativeResize="0"/>
          <p:nvPr/>
        </p:nvPicPr>
        <p:blipFill rotWithShape="1">
          <a:blip r:embed="rId7">
            <a:alphaModFix/>
          </a:blip>
          <a:srcRect t="6994"/>
          <a:stretch/>
        </p:blipFill>
        <p:spPr>
          <a:xfrm>
            <a:off x="5791264" y="2661441"/>
            <a:ext cx="911106" cy="847381"/>
          </a:xfrm>
          <a:prstGeom prst="rect">
            <a:avLst/>
          </a:prstGeom>
          <a:noFill/>
          <a:ln>
            <a:noFill/>
          </a:ln>
        </p:spPr>
      </p:pic>
      <p:pic>
        <p:nvPicPr>
          <p:cNvPr id="262" name="Google Shape;262;p17"/>
          <p:cNvPicPr preferRelativeResize="0"/>
          <p:nvPr/>
        </p:nvPicPr>
        <p:blipFill rotWithShape="1">
          <a:blip r:embed="rId8">
            <a:alphaModFix/>
          </a:blip>
          <a:srcRect l="2248" b="9499"/>
          <a:stretch/>
        </p:blipFill>
        <p:spPr>
          <a:xfrm>
            <a:off x="4659098" y="1352512"/>
            <a:ext cx="911068" cy="843486"/>
          </a:xfrm>
          <a:prstGeom prst="rect">
            <a:avLst/>
          </a:prstGeom>
          <a:noFill/>
          <a:ln>
            <a:noFill/>
          </a:ln>
        </p:spPr>
      </p:pic>
      <p:pic>
        <p:nvPicPr>
          <p:cNvPr id="263" name="Google Shape;263;p17"/>
          <p:cNvPicPr preferRelativeResize="0"/>
          <p:nvPr/>
        </p:nvPicPr>
        <p:blipFill rotWithShape="1">
          <a:blip r:embed="rId9">
            <a:alphaModFix/>
          </a:blip>
          <a:srcRect r="1114" b="13391"/>
          <a:stretch/>
        </p:blipFill>
        <p:spPr>
          <a:xfrm>
            <a:off x="5795809" y="1351695"/>
            <a:ext cx="906568" cy="844304"/>
          </a:xfrm>
          <a:prstGeom prst="rect">
            <a:avLst/>
          </a:prstGeom>
          <a:noFill/>
          <a:ln>
            <a:noFill/>
          </a:ln>
        </p:spPr>
      </p:pic>
      <p:pic>
        <p:nvPicPr>
          <p:cNvPr id="264" name="Google Shape;264;p17"/>
          <p:cNvPicPr preferRelativeResize="0"/>
          <p:nvPr/>
        </p:nvPicPr>
        <p:blipFill rotWithShape="1">
          <a:blip r:embed="rId10">
            <a:alphaModFix/>
          </a:blip>
          <a:srcRect l="2969" r="-25" b="11606"/>
          <a:stretch/>
        </p:blipFill>
        <p:spPr>
          <a:xfrm>
            <a:off x="6933516" y="3941678"/>
            <a:ext cx="905873" cy="825002"/>
          </a:xfrm>
          <a:prstGeom prst="rect">
            <a:avLst/>
          </a:prstGeom>
          <a:noFill/>
          <a:ln>
            <a:noFill/>
          </a:ln>
        </p:spPr>
      </p:pic>
      <p:pic>
        <p:nvPicPr>
          <p:cNvPr id="265" name="Google Shape;265;p17"/>
          <p:cNvPicPr preferRelativeResize="0"/>
          <p:nvPr/>
        </p:nvPicPr>
        <p:blipFill rotWithShape="1">
          <a:blip r:embed="rId11">
            <a:alphaModFix/>
          </a:blip>
          <a:srcRect l="18035" r="16867" b="11848"/>
          <a:stretch/>
        </p:blipFill>
        <p:spPr>
          <a:xfrm>
            <a:off x="8038413" y="3941677"/>
            <a:ext cx="914776" cy="825002"/>
          </a:xfrm>
          <a:prstGeom prst="rect">
            <a:avLst/>
          </a:prstGeom>
          <a:noFill/>
          <a:ln>
            <a:noFill/>
          </a:ln>
        </p:spPr>
      </p:pic>
      <p:pic>
        <p:nvPicPr>
          <p:cNvPr id="266" name="Google Shape;266;p17"/>
          <p:cNvPicPr preferRelativeResize="0"/>
          <p:nvPr/>
        </p:nvPicPr>
        <p:blipFill rotWithShape="1">
          <a:blip r:embed="rId12">
            <a:alphaModFix/>
          </a:blip>
          <a:srcRect r="1295" b="8106"/>
          <a:stretch/>
        </p:blipFill>
        <p:spPr>
          <a:xfrm>
            <a:off x="1305108" y="2661492"/>
            <a:ext cx="917691" cy="854358"/>
          </a:xfrm>
          <a:prstGeom prst="rect">
            <a:avLst/>
          </a:prstGeom>
          <a:noFill/>
          <a:ln>
            <a:noFill/>
          </a:ln>
        </p:spPr>
      </p:pic>
      <p:pic>
        <p:nvPicPr>
          <p:cNvPr id="267" name="Google Shape;267;p17"/>
          <p:cNvPicPr preferRelativeResize="0"/>
          <p:nvPr/>
        </p:nvPicPr>
        <p:blipFill rotWithShape="1">
          <a:blip r:embed="rId13">
            <a:alphaModFix/>
          </a:blip>
          <a:srcRect t="4186"/>
          <a:stretch/>
        </p:blipFill>
        <p:spPr>
          <a:xfrm>
            <a:off x="8062371" y="2670897"/>
            <a:ext cx="881363" cy="844462"/>
          </a:xfrm>
          <a:prstGeom prst="rect">
            <a:avLst/>
          </a:prstGeom>
          <a:noFill/>
          <a:ln>
            <a:noFill/>
          </a:ln>
        </p:spPr>
      </p:pic>
      <p:pic>
        <p:nvPicPr>
          <p:cNvPr id="268" name="Google Shape;268;p17"/>
          <p:cNvPicPr preferRelativeResize="0"/>
          <p:nvPr/>
        </p:nvPicPr>
        <p:blipFill rotWithShape="1">
          <a:blip r:embed="rId14">
            <a:alphaModFix/>
          </a:blip>
          <a:srcRect l="6578" r="6668" b="19717"/>
          <a:stretch/>
        </p:blipFill>
        <p:spPr>
          <a:xfrm>
            <a:off x="6918708" y="1351536"/>
            <a:ext cx="912513" cy="844462"/>
          </a:xfrm>
          <a:prstGeom prst="rect">
            <a:avLst/>
          </a:prstGeom>
          <a:noFill/>
          <a:ln>
            <a:noFill/>
          </a:ln>
        </p:spPr>
      </p:pic>
      <p:pic>
        <p:nvPicPr>
          <p:cNvPr id="269" name="Google Shape;269;p17"/>
          <p:cNvPicPr preferRelativeResize="0"/>
          <p:nvPr/>
        </p:nvPicPr>
        <p:blipFill rotWithShape="1">
          <a:blip r:embed="rId15">
            <a:alphaModFix/>
          </a:blip>
          <a:srcRect b="7367"/>
          <a:stretch/>
        </p:blipFill>
        <p:spPr>
          <a:xfrm>
            <a:off x="8052540" y="1352025"/>
            <a:ext cx="911105" cy="843973"/>
          </a:xfrm>
          <a:prstGeom prst="rect">
            <a:avLst/>
          </a:prstGeom>
          <a:noFill/>
          <a:ln>
            <a:noFill/>
          </a:ln>
        </p:spPr>
      </p:pic>
      <p:pic>
        <p:nvPicPr>
          <p:cNvPr id="270" name="Google Shape;270;p17"/>
          <p:cNvPicPr preferRelativeResize="0"/>
          <p:nvPr/>
        </p:nvPicPr>
        <p:blipFill rotWithShape="1">
          <a:blip r:embed="rId16">
            <a:alphaModFix/>
          </a:blip>
          <a:srcRect l="3868" t="5895" r="6963" b="12181"/>
          <a:stretch/>
        </p:blipFill>
        <p:spPr>
          <a:xfrm>
            <a:off x="6919132" y="2670897"/>
            <a:ext cx="924615" cy="849481"/>
          </a:xfrm>
          <a:prstGeom prst="rect">
            <a:avLst/>
          </a:prstGeom>
          <a:noFill/>
          <a:ln>
            <a:noFill/>
          </a:ln>
        </p:spPr>
      </p:pic>
      <p:pic>
        <p:nvPicPr>
          <p:cNvPr id="271" name="Google Shape;271;p17"/>
          <p:cNvPicPr preferRelativeResize="0"/>
          <p:nvPr/>
        </p:nvPicPr>
        <p:blipFill rotWithShape="1">
          <a:blip r:embed="rId17">
            <a:alphaModFix/>
          </a:blip>
          <a:srcRect l="8298" r="8979" b="20753"/>
          <a:stretch/>
        </p:blipFill>
        <p:spPr>
          <a:xfrm>
            <a:off x="3565904" y="1351694"/>
            <a:ext cx="881363" cy="844304"/>
          </a:xfrm>
          <a:prstGeom prst="rect">
            <a:avLst/>
          </a:prstGeom>
          <a:noFill/>
          <a:ln>
            <a:noFill/>
          </a:ln>
        </p:spPr>
      </p:pic>
      <p:pic>
        <p:nvPicPr>
          <p:cNvPr id="272" name="Google Shape;272;p17"/>
          <p:cNvPicPr preferRelativeResize="0"/>
          <p:nvPr/>
        </p:nvPicPr>
        <p:blipFill rotWithShape="1">
          <a:blip r:embed="rId18">
            <a:alphaModFix/>
          </a:blip>
          <a:srcRect r="3402" b="11431"/>
          <a:stretch/>
        </p:blipFill>
        <p:spPr>
          <a:xfrm>
            <a:off x="2495046" y="2661493"/>
            <a:ext cx="931821" cy="854358"/>
          </a:xfrm>
          <a:prstGeom prst="rect">
            <a:avLst/>
          </a:prstGeom>
          <a:noFill/>
          <a:ln>
            <a:noFill/>
          </a:ln>
        </p:spPr>
      </p:pic>
      <p:pic>
        <p:nvPicPr>
          <p:cNvPr id="273" name="Google Shape;273;p17"/>
          <p:cNvPicPr preferRelativeResize="0"/>
          <p:nvPr/>
        </p:nvPicPr>
        <p:blipFill rotWithShape="1">
          <a:blip r:embed="rId19">
            <a:alphaModFix/>
          </a:blip>
          <a:srcRect l="2449" b="11426"/>
          <a:stretch/>
        </p:blipFill>
        <p:spPr>
          <a:xfrm>
            <a:off x="4657432" y="2661493"/>
            <a:ext cx="922788" cy="837876"/>
          </a:xfrm>
          <a:prstGeom prst="rect">
            <a:avLst/>
          </a:prstGeom>
          <a:noFill/>
          <a:ln>
            <a:noFill/>
          </a:ln>
        </p:spPr>
      </p:pic>
      <p:pic>
        <p:nvPicPr>
          <p:cNvPr id="274" name="Google Shape;274;p17"/>
          <p:cNvPicPr preferRelativeResize="0"/>
          <p:nvPr/>
        </p:nvPicPr>
        <p:blipFill rotWithShape="1">
          <a:blip r:embed="rId20">
            <a:alphaModFix/>
          </a:blip>
          <a:srcRect b="9405"/>
          <a:stretch/>
        </p:blipFill>
        <p:spPr>
          <a:xfrm>
            <a:off x="191566" y="2665840"/>
            <a:ext cx="910178" cy="824564"/>
          </a:xfrm>
          <a:prstGeom prst="rect">
            <a:avLst/>
          </a:prstGeom>
          <a:noFill/>
          <a:ln>
            <a:noFill/>
          </a:ln>
        </p:spPr>
      </p:pic>
      <p:pic>
        <p:nvPicPr>
          <p:cNvPr id="275" name="Google Shape;275;p17"/>
          <p:cNvPicPr preferRelativeResize="0"/>
          <p:nvPr/>
        </p:nvPicPr>
        <p:blipFill rotWithShape="1">
          <a:blip r:embed="rId21">
            <a:alphaModFix/>
          </a:blip>
          <a:srcRect b="6581"/>
          <a:stretch/>
        </p:blipFill>
        <p:spPr>
          <a:xfrm>
            <a:off x="215179" y="3921471"/>
            <a:ext cx="904764" cy="845209"/>
          </a:xfrm>
          <a:prstGeom prst="rect">
            <a:avLst/>
          </a:prstGeom>
          <a:noFill/>
          <a:ln>
            <a:noFill/>
          </a:ln>
        </p:spPr>
      </p:pic>
      <p:pic>
        <p:nvPicPr>
          <p:cNvPr id="276" name="Google Shape;276;p17"/>
          <p:cNvPicPr preferRelativeResize="0"/>
          <p:nvPr/>
        </p:nvPicPr>
        <p:blipFill rotWithShape="1">
          <a:blip r:embed="rId22">
            <a:alphaModFix/>
          </a:blip>
          <a:srcRect b="7476"/>
          <a:stretch/>
        </p:blipFill>
        <p:spPr>
          <a:xfrm>
            <a:off x="1327686" y="3917123"/>
            <a:ext cx="918199" cy="849557"/>
          </a:xfrm>
          <a:prstGeom prst="rect">
            <a:avLst/>
          </a:prstGeom>
          <a:noFill/>
          <a:ln>
            <a:noFill/>
          </a:ln>
        </p:spPr>
      </p:pic>
      <p:pic>
        <p:nvPicPr>
          <p:cNvPr id="277" name="Google Shape;277;p17"/>
          <p:cNvPicPr preferRelativeResize="0"/>
          <p:nvPr/>
        </p:nvPicPr>
        <p:blipFill rotWithShape="1">
          <a:blip r:embed="rId23">
            <a:alphaModFix/>
          </a:blip>
          <a:srcRect r="5448" b="6832"/>
          <a:stretch/>
        </p:blipFill>
        <p:spPr>
          <a:xfrm>
            <a:off x="2519153" y="3917123"/>
            <a:ext cx="934875" cy="849557"/>
          </a:xfrm>
          <a:prstGeom prst="rect">
            <a:avLst/>
          </a:prstGeom>
          <a:noFill/>
          <a:ln>
            <a:noFill/>
          </a:ln>
        </p:spPr>
      </p:pic>
      <p:pic>
        <p:nvPicPr>
          <p:cNvPr id="278" name="Google Shape;278;p17"/>
          <p:cNvPicPr preferRelativeResize="0"/>
          <p:nvPr/>
        </p:nvPicPr>
        <p:blipFill rotWithShape="1">
          <a:blip r:embed="rId24">
            <a:alphaModFix/>
          </a:blip>
          <a:srcRect l="4563" r="4775" b="12017"/>
          <a:stretch/>
        </p:blipFill>
        <p:spPr>
          <a:xfrm>
            <a:off x="3584094" y="3915678"/>
            <a:ext cx="876888" cy="851002"/>
          </a:xfrm>
          <a:prstGeom prst="rect">
            <a:avLst/>
          </a:prstGeom>
          <a:noFill/>
          <a:ln>
            <a:noFill/>
          </a:ln>
        </p:spPr>
      </p:pic>
      <p:pic>
        <p:nvPicPr>
          <p:cNvPr id="279" name="Google Shape;279;p17"/>
          <p:cNvPicPr preferRelativeResize="0"/>
          <p:nvPr/>
        </p:nvPicPr>
        <p:blipFill rotWithShape="1">
          <a:blip r:embed="rId25">
            <a:alphaModFix/>
          </a:blip>
          <a:srcRect l="3732" t="2368" r="5662" b="13928"/>
          <a:stretch/>
        </p:blipFill>
        <p:spPr>
          <a:xfrm>
            <a:off x="4675631" y="3914187"/>
            <a:ext cx="922788" cy="852493"/>
          </a:xfrm>
          <a:prstGeom prst="rect">
            <a:avLst/>
          </a:prstGeom>
          <a:noFill/>
          <a:ln>
            <a:noFill/>
          </a:ln>
        </p:spPr>
      </p:pic>
      <p:pic>
        <p:nvPicPr>
          <p:cNvPr id="280" name="Google Shape;280;p17"/>
          <p:cNvPicPr preferRelativeResize="0"/>
          <p:nvPr/>
        </p:nvPicPr>
        <p:blipFill rotWithShape="1">
          <a:blip r:embed="rId26">
            <a:alphaModFix/>
          </a:blip>
          <a:srcRect l="3112" b="10080"/>
          <a:stretch/>
        </p:blipFill>
        <p:spPr>
          <a:xfrm>
            <a:off x="5809463" y="3914187"/>
            <a:ext cx="918554" cy="852493"/>
          </a:xfrm>
          <a:prstGeom prst="rect">
            <a:avLst/>
          </a:prstGeom>
          <a:noFill/>
          <a:ln>
            <a:noFill/>
          </a:ln>
        </p:spPr>
      </p:pic>
      <p:sp>
        <p:nvSpPr>
          <p:cNvPr id="281" name="Google Shape;281;p17"/>
          <p:cNvSpPr/>
          <p:nvPr/>
        </p:nvSpPr>
        <p:spPr>
          <a:xfrm>
            <a:off x="255371" y="995112"/>
            <a:ext cx="8917281" cy="63251"/>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2" name="Google Shape;282;p17"/>
          <p:cNvSpPr/>
          <p:nvPr/>
        </p:nvSpPr>
        <p:spPr>
          <a:xfrm>
            <a:off x="232909" y="2185325"/>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3" name="Google Shape;283;p17"/>
          <p:cNvSpPr/>
          <p:nvPr/>
        </p:nvSpPr>
        <p:spPr>
          <a:xfrm>
            <a:off x="-125629" y="2397452"/>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4" name="Google Shape;284;p17"/>
          <p:cNvSpPr/>
          <p:nvPr/>
        </p:nvSpPr>
        <p:spPr>
          <a:xfrm>
            <a:off x="232909" y="3511465"/>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85" name="Google Shape;285;p17"/>
          <p:cNvSpPr txBox="1"/>
          <p:nvPr/>
        </p:nvSpPr>
        <p:spPr>
          <a:xfrm>
            <a:off x="3475" y="3500500"/>
            <a:ext cx="13296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Padraig Lysandrou</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Colorado-Boulder (MS)</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Cornell (BS)</a:t>
            </a:r>
            <a:endParaRPr sz="650">
              <a:solidFill>
                <a:schemeClr val="lt1"/>
              </a:solidFill>
            </a:endParaRPr>
          </a:p>
        </p:txBody>
      </p:sp>
      <p:sp>
        <p:nvSpPr>
          <p:cNvPr id="286" name="Google Shape;286;p17"/>
          <p:cNvSpPr txBox="1"/>
          <p:nvPr/>
        </p:nvSpPr>
        <p:spPr>
          <a:xfrm>
            <a:off x="1280950" y="3500225"/>
            <a:ext cx="9798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Josh Etkind</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Tufts (MS)</a:t>
            </a:r>
            <a:endParaRPr/>
          </a:p>
        </p:txBody>
      </p:sp>
      <p:sp>
        <p:nvSpPr>
          <p:cNvPr id="287" name="Google Shape;287;p17"/>
          <p:cNvSpPr txBox="1"/>
          <p:nvPr/>
        </p:nvSpPr>
        <p:spPr>
          <a:xfrm>
            <a:off x="2497600" y="3500225"/>
            <a:ext cx="970500" cy="48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Leon Kim</a:t>
            </a:r>
            <a:endParaRPr sz="700" b="0" i="0" u="none" strike="noStrike" cap="none">
              <a:solidFill>
                <a:srgbClr val="FFC000"/>
              </a:solidFill>
              <a:latin typeface="Arial"/>
              <a:ea typeface="Arial"/>
              <a:cs typeface="Arial"/>
              <a:sym typeface="Arial"/>
            </a:endParaRPr>
          </a:p>
          <a:p>
            <a:pPr marL="0" lvl="0" indent="0" algn="ctr" rtl="0">
              <a:spcBef>
                <a:spcPts val="0"/>
              </a:spcBef>
              <a:spcAft>
                <a:spcPts val="0"/>
              </a:spcAft>
              <a:buNone/>
            </a:pPr>
            <a:r>
              <a:rPr lang="en-US" sz="700" b="1">
                <a:solidFill>
                  <a:schemeClr val="lt1"/>
                </a:solidFill>
              </a:rPr>
              <a:t>JPL</a:t>
            </a:r>
            <a:endParaRPr sz="700" b="1">
              <a:solidFill>
                <a:schemeClr val="lt1"/>
              </a:solidFill>
            </a:endParaRPr>
          </a:p>
          <a:p>
            <a:pPr marL="0" lvl="0" indent="0" algn="ctr" rtl="0">
              <a:spcBef>
                <a:spcPts val="0"/>
              </a:spcBef>
              <a:spcAft>
                <a:spcPts val="0"/>
              </a:spcAft>
              <a:buNone/>
            </a:pPr>
            <a:r>
              <a:rPr lang="en-US" sz="650">
                <a:solidFill>
                  <a:schemeClr val="lt1"/>
                </a:solidFill>
              </a:rPr>
              <a:t>and Columbia (BS)</a:t>
            </a:r>
            <a:endParaRPr sz="650">
              <a:solidFill>
                <a:schemeClr val="dk1"/>
              </a:solidFill>
            </a:endParaRPr>
          </a:p>
          <a:p>
            <a:pPr marL="0" lvl="0" indent="0" algn="ctr" rtl="0">
              <a:spcBef>
                <a:spcPts val="0"/>
              </a:spcBef>
              <a:spcAft>
                <a:spcPts val="0"/>
              </a:spcAft>
              <a:buClr>
                <a:schemeClr val="dk1"/>
              </a:buClr>
              <a:buFont typeface="Arial"/>
              <a:buNone/>
            </a:pPr>
            <a:endParaRPr sz="700" b="1">
              <a:solidFill>
                <a:schemeClr val="lt1"/>
              </a:solidFill>
            </a:endParaRPr>
          </a:p>
          <a:p>
            <a:pPr marL="0" marR="0" lvl="0" indent="0" algn="ctr" rtl="0">
              <a:lnSpc>
                <a:spcPct val="100000"/>
              </a:lnSpc>
              <a:spcBef>
                <a:spcPts val="0"/>
              </a:spcBef>
              <a:spcAft>
                <a:spcPts val="0"/>
              </a:spcAft>
              <a:buNone/>
            </a:pPr>
            <a:endParaRPr sz="700" b="1">
              <a:solidFill>
                <a:srgbClr val="FFC000"/>
              </a:solidFill>
            </a:endParaRPr>
          </a:p>
          <a:p>
            <a:pPr marL="0" marR="0" lvl="0" indent="0" algn="ctr" rtl="0">
              <a:lnSpc>
                <a:spcPct val="100000"/>
              </a:lnSpc>
              <a:spcBef>
                <a:spcPts val="0"/>
              </a:spcBef>
              <a:spcAft>
                <a:spcPts val="0"/>
              </a:spcAft>
              <a:buNone/>
            </a:pPr>
            <a:endParaRPr/>
          </a:p>
        </p:txBody>
      </p:sp>
      <p:sp>
        <p:nvSpPr>
          <p:cNvPr id="288" name="Google Shape;288;p17"/>
          <p:cNvSpPr txBox="1"/>
          <p:nvPr/>
        </p:nvSpPr>
        <p:spPr>
          <a:xfrm>
            <a:off x="3574056" y="3495680"/>
            <a:ext cx="8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Brian Hardy</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Illinois</a:t>
            </a:r>
            <a:r>
              <a:rPr lang="en-US" sz="700" b="1">
                <a:solidFill>
                  <a:schemeClr val="lt1"/>
                </a:solidFill>
              </a:rPr>
              <a:t> </a:t>
            </a:r>
            <a:r>
              <a:rPr lang="en-US" sz="700" b="1" i="0" u="none" strike="noStrike" cap="none">
                <a:solidFill>
                  <a:schemeClr val="lt1"/>
                </a:solidFill>
                <a:latin typeface="Arial"/>
                <a:ea typeface="Arial"/>
                <a:cs typeface="Arial"/>
                <a:sym typeface="Arial"/>
              </a:rPr>
              <a:t>(MS)</a:t>
            </a:r>
            <a:endParaRPr/>
          </a:p>
        </p:txBody>
      </p:sp>
      <p:sp>
        <p:nvSpPr>
          <p:cNvPr id="289" name="Google Shape;289;p17"/>
          <p:cNvSpPr txBox="1"/>
          <p:nvPr/>
        </p:nvSpPr>
        <p:spPr>
          <a:xfrm>
            <a:off x="4537350" y="3499275"/>
            <a:ext cx="1150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Calvin Lin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Stanford (MS)</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Stanford (MS)</a:t>
            </a:r>
            <a:endParaRPr sz="650">
              <a:solidFill>
                <a:schemeClr val="dk1"/>
              </a:solidFill>
            </a:endParaRPr>
          </a:p>
          <a:p>
            <a:pPr marL="0" marR="0" lvl="0" indent="0" algn="ctr" rtl="0">
              <a:lnSpc>
                <a:spcPct val="100000"/>
              </a:lnSpc>
              <a:spcBef>
                <a:spcPts val="0"/>
              </a:spcBef>
              <a:spcAft>
                <a:spcPts val="0"/>
              </a:spcAft>
              <a:buNone/>
            </a:pPr>
            <a:endParaRPr sz="650">
              <a:solidFill>
                <a:schemeClr val="lt1"/>
              </a:solidFill>
            </a:endParaRPr>
          </a:p>
        </p:txBody>
      </p:sp>
      <p:sp>
        <p:nvSpPr>
          <p:cNvPr id="290" name="Google Shape;290;p17"/>
          <p:cNvSpPr txBox="1"/>
          <p:nvPr/>
        </p:nvSpPr>
        <p:spPr>
          <a:xfrm>
            <a:off x="5332437" y="3494600"/>
            <a:ext cx="18843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Dylan Cohen</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650" b="1">
                <a:solidFill>
                  <a:srgbClr val="FFFFFF"/>
                </a:solidFill>
              </a:rPr>
              <a:t>House Comm.-Science, Space, Tech.</a:t>
            </a:r>
            <a:endParaRPr sz="650" b="1">
              <a:solidFill>
                <a:srgbClr val="FFFFFF"/>
              </a:solidFill>
            </a:endParaRPr>
          </a:p>
          <a:p>
            <a:pPr marL="0" marR="0" lvl="0" indent="0" algn="ctr" rtl="0">
              <a:lnSpc>
                <a:spcPct val="100000"/>
              </a:lnSpc>
              <a:spcBef>
                <a:spcPts val="0"/>
              </a:spcBef>
              <a:spcAft>
                <a:spcPts val="0"/>
              </a:spcAft>
              <a:buNone/>
            </a:pPr>
            <a:r>
              <a:rPr lang="en-US" sz="650">
                <a:solidFill>
                  <a:schemeClr val="lt1"/>
                </a:solidFill>
              </a:rPr>
              <a:t>Previously: </a:t>
            </a:r>
            <a:r>
              <a:rPr lang="en-US" sz="650" i="0" u="none" strike="noStrike" cap="none">
                <a:solidFill>
                  <a:schemeClr val="lt1"/>
                </a:solidFill>
              </a:rPr>
              <a:t>MIT (MS)</a:t>
            </a:r>
            <a:endParaRPr sz="650"/>
          </a:p>
        </p:txBody>
      </p:sp>
      <p:sp>
        <p:nvSpPr>
          <p:cNvPr id="291" name="Google Shape;291;p17"/>
          <p:cNvSpPr txBox="1"/>
          <p:nvPr/>
        </p:nvSpPr>
        <p:spPr>
          <a:xfrm>
            <a:off x="6869900" y="3503575"/>
            <a:ext cx="1043400" cy="4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Hailee Hettrick</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MIT (PhD)</a:t>
            </a:r>
            <a:br>
              <a:rPr lang="en-US" sz="700" b="1" i="0" u="none" strike="noStrike" cap="none">
                <a:solidFill>
                  <a:schemeClr val="lt1"/>
                </a:solidFill>
                <a:latin typeface="Arial"/>
                <a:ea typeface="Arial"/>
                <a:cs typeface="Arial"/>
                <a:sym typeface="Arial"/>
              </a:rPr>
            </a:br>
            <a:r>
              <a:rPr lang="en-US" sz="650">
                <a:solidFill>
                  <a:schemeClr val="lt1"/>
                </a:solidFill>
              </a:rPr>
              <a:t>Previously: MIT (MS)</a:t>
            </a:r>
            <a:endParaRPr sz="650"/>
          </a:p>
        </p:txBody>
      </p:sp>
      <p:sp>
        <p:nvSpPr>
          <p:cNvPr id="292" name="Google Shape;292;p17"/>
          <p:cNvSpPr txBox="1"/>
          <p:nvPr/>
        </p:nvSpPr>
        <p:spPr>
          <a:xfrm>
            <a:off x="8066797" y="3494600"/>
            <a:ext cx="8769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Axel Garcia Burgos</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MIT (PhD)</a:t>
            </a:r>
            <a:endParaRPr/>
          </a:p>
        </p:txBody>
      </p:sp>
      <p:sp>
        <p:nvSpPr>
          <p:cNvPr id="293" name="Google Shape;293;p17"/>
          <p:cNvSpPr txBox="1"/>
          <p:nvPr/>
        </p:nvSpPr>
        <p:spPr>
          <a:xfrm>
            <a:off x="87874" y="2196000"/>
            <a:ext cx="1150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Eva Abramson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ABL Space Systems</a:t>
            </a:r>
            <a:endParaRPr/>
          </a:p>
          <a:p>
            <a:pPr marL="0" marR="0" lvl="0" indent="0" algn="ctr" rtl="0">
              <a:lnSpc>
                <a:spcPct val="100000"/>
              </a:lnSpc>
              <a:spcBef>
                <a:spcPts val="0"/>
              </a:spcBef>
              <a:spcAft>
                <a:spcPts val="0"/>
              </a:spcAft>
              <a:buNone/>
            </a:pPr>
            <a:r>
              <a:rPr lang="en-US" sz="650" b="1" i="0" u="none" strike="noStrike" cap="none">
                <a:solidFill>
                  <a:srgbClr val="D8D8D8"/>
                </a:solidFill>
                <a:latin typeface="Arial"/>
                <a:ea typeface="Arial"/>
                <a:cs typeface="Arial"/>
                <a:sym typeface="Arial"/>
              </a:rPr>
              <a:t>Previously: UCLA</a:t>
            </a:r>
            <a:endParaRPr sz="650" b="1"/>
          </a:p>
        </p:txBody>
      </p:sp>
      <p:sp>
        <p:nvSpPr>
          <p:cNvPr id="294" name="Google Shape;294;p17"/>
          <p:cNvSpPr txBox="1"/>
          <p:nvPr/>
        </p:nvSpPr>
        <p:spPr>
          <a:xfrm>
            <a:off x="1094163" y="2205800"/>
            <a:ext cx="1347300" cy="48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Sam Albert</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Colorad</a:t>
            </a:r>
            <a:r>
              <a:rPr lang="en-US" sz="700" b="1">
                <a:solidFill>
                  <a:schemeClr val="lt1"/>
                </a:solidFill>
              </a:rPr>
              <a:t>o-Boulder</a:t>
            </a:r>
            <a:r>
              <a:rPr lang="en-US" sz="700" b="1" i="0" u="none" strike="noStrike" cap="none">
                <a:solidFill>
                  <a:schemeClr val="lt1"/>
                </a:solidFill>
                <a:latin typeface="Arial"/>
                <a:ea typeface="Arial"/>
                <a:cs typeface="Arial"/>
                <a:sym typeface="Arial"/>
              </a:rPr>
              <a:t> (MS)</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Purdue (MS)</a:t>
            </a:r>
            <a:endParaRPr sz="650">
              <a:solidFill>
                <a:schemeClr val="lt1"/>
              </a:solidFill>
            </a:endParaRPr>
          </a:p>
          <a:p>
            <a:pPr marL="0" marR="0" lvl="0" indent="0" algn="ctr" rtl="0">
              <a:lnSpc>
                <a:spcPct val="100000"/>
              </a:lnSpc>
              <a:spcBef>
                <a:spcPts val="0"/>
              </a:spcBef>
              <a:spcAft>
                <a:spcPts val="0"/>
              </a:spcAft>
              <a:buNone/>
            </a:pPr>
            <a:endParaRPr sz="700" b="1">
              <a:solidFill>
                <a:schemeClr val="lt1"/>
              </a:solidFill>
            </a:endParaRPr>
          </a:p>
        </p:txBody>
      </p:sp>
      <p:sp>
        <p:nvSpPr>
          <p:cNvPr id="295" name="Google Shape;295;p17"/>
          <p:cNvSpPr txBox="1"/>
          <p:nvPr/>
        </p:nvSpPr>
        <p:spPr>
          <a:xfrm>
            <a:off x="2197838" y="2221000"/>
            <a:ext cx="1381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Yash Chandramouli</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Stanford (MS)</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Georgia Tech (BS)</a:t>
            </a:r>
            <a:endParaRPr sz="650">
              <a:solidFill>
                <a:schemeClr val="lt1"/>
              </a:solidFill>
            </a:endParaRPr>
          </a:p>
          <a:p>
            <a:pPr marL="0" marR="0" lvl="0" indent="0" algn="ctr" rtl="0">
              <a:lnSpc>
                <a:spcPct val="100000"/>
              </a:lnSpc>
              <a:spcBef>
                <a:spcPts val="0"/>
              </a:spcBef>
              <a:spcAft>
                <a:spcPts val="0"/>
              </a:spcAft>
              <a:buNone/>
            </a:pPr>
            <a:endParaRPr sz="700" b="1">
              <a:solidFill>
                <a:schemeClr val="lt1"/>
              </a:solidFill>
            </a:endParaRPr>
          </a:p>
        </p:txBody>
      </p:sp>
      <p:sp>
        <p:nvSpPr>
          <p:cNvPr id="296" name="Google Shape;296;p17"/>
          <p:cNvSpPr txBox="1"/>
          <p:nvPr/>
        </p:nvSpPr>
        <p:spPr>
          <a:xfrm>
            <a:off x="3346475" y="2196000"/>
            <a:ext cx="13296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Shayna Hume</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Colorado-Boulder (PhD)</a:t>
            </a:r>
            <a:br>
              <a:rPr lang="en-US" sz="700" b="1" i="0" u="none" strike="noStrike" cap="none">
                <a:solidFill>
                  <a:schemeClr val="lt1"/>
                </a:solidFill>
                <a:latin typeface="Arial"/>
                <a:ea typeface="Arial"/>
                <a:cs typeface="Arial"/>
                <a:sym typeface="Arial"/>
              </a:rPr>
            </a:br>
            <a:r>
              <a:rPr lang="en-US" sz="650" i="0" u="none" strike="noStrike" cap="none">
                <a:solidFill>
                  <a:schemeClr val="lt1"/>
                </a:solidFill>
              </a:rPr>
              <a:t>Previously: U </a:t>
            </a:r>
            <a:r>
              <a:rPr lang="en-US" sz="650">
                <a:solidFill>
                  <a:schemeClr val="lt1"/>
                </a:solidFill>
              </a:rPr>
              <a:t>of Miami (BS)</a:t>
            </a:r>
            <a:endParaRPr sz="650"/>
          </a:p>
        </p:txBody>
      </p:sp>
      <p:sp>
        <p:nvSpPr>
          <p:cNvPr id="297" name="Google Shape;297;p17"/>
          <p:cNvSpPr txBox="1"/>
          <p:nvPr/>
        </p:nvSpPr>
        <p:spPr>
          <a:xfrm>
            <a:off x="4680839" y="2194769"/>
            <a:ext cx="8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Dylan Dickstein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UCLA (PhD)</a:t>
            </a:r>
            <a:endParaRPr/>
          </a:p>
        </p:txBody>
      </p:sp>
      <p:sp>
        <p:nvSpPr>
          <p:cNvPr id="298" name="Google Shape;298;p17"/>
          <p:cNvSpPr txBox="1"/>
          <p:nvPr/>
        </p:nvSpPr>
        <p:spPr>
          <a:xfrm>
            <a:off x="5627775" y="2204325"/>
            <a:ext cx="1156500" cy="480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Sydney Dolan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MIT (PhD)</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Purdue (MS)</a:t>
            </a:r>
            <a:endParaRPr sz="650">
              <a:solidFill>
                <a:schemeClr val="lt1"/>
              </a:solidFill>
            </a:endParaRPr>
          </a:p>
        </p:txBody>
      </p:sp>
      <p:sp>
        <p:nvSpPr>
          <p:cNvPr id="299" name="Google Shape;299;p17"/>
          <p:cNvSpPr txBox="1"/>
          <p:nvPr/>
        </p:nvSpPr>
        <p:spPr>
          <a:xfrm>
            <a:off x="6686075" y="2225700"/>
            <a:ext cx="13296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Max Goldberg</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Strike Force</a:t>
            </a:r>
            <a:endParaRPr/>
          </a:p>
          <a:p>
            <a:pPr marL="0" marR="0" lvl="0" indent="0" algn="ctr" rtl="0">
              <a:lnSpc>
                <a:spcPct val="100000"/>
              </a:lnSpc>
              <a:spcBef>
                <a:spcPts val="0"/>
              </a:spcBef>
              <a:spcAft>
                <a:spcPts val="0"/>
              </a:spcAft>
              <a:buNone/>
            </a:pPr>
            <a:r>
              <a:rPr lang="en-US" sz="650" b="1">
                <a:solidFill>
                  <a:srgbClr val="D8D8D8"/>
                </a:solidFill>
              </a:rPr>
              <a:t>and </a:t>
            </a:r>
            <a:r>
              <a:rPr lang="en-US" sz="650" b="1" i="0" u="none" strike="noStrike" cap="none">
                <a:solidFill>
                  <a:srgbClr val="D8D8D8"/>
                </a:solidFill>
                <a:latin typeface="Arial"/>
                <a:ea typeface="Arial"/>
                <a:cs typeface="Arial"/>
                <a:sym typeface="Arial"/>
              </a:rPr>
              <a:t>Wisconsin-Madison (</a:t>
            </a:r>
            <a:r>
              <a:rPr lang="en-US" sz="650" b="1">
                <a:solidFill>
                  <a:srgbClr val="D8D8D8"/>
                </a:solidFill>
              </a:rPr>
              <a:t>B</a:t>
            </a:r>
            <a:r>
              <a:rPr lang="en-US" sz="650" b="1" i="0" u="none" strike="noStrike" cap="none">
                <a:solidFill>
                  <a:srgbClr val="D8D8D8"/>
                </a:solidFill>
                <a:latin typeface="Arial"/>
                <a:ea typeface="Arial"/>
                <a:cs typeface="Arial"/>
                <a:sym typeface="Arial"/>
              </a:rPr>
              <a:t>S)</a:t>
            </a:r>
            <a:endParaRPr sz="650"/>
          </a:p>
        </p:txBody>
      </p:sp>
      <p:sp>
        <p:nvSpPr>
          <p:cNvPr id="300" name="Google Shape;300;p17"/>
          <p:cNvSpPr txBox="1"/>
          <p:nvPr/>
        </p:nvSpPr>
        <p:spPr>
          <a:xfrm>
            <a:off x="8082238" y="2194776"/>
            <a:ext cx="881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Henry Ha</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Princeton (BS)</a:t>
            </a:r>
            <a:endParaRPr/>
          </a:p>
        </p:txBody>
      </p:sp>
      <p:sp>
        <p:nvSpPr>
          <p:cNvPr id="301" name="Google Shape;301;p17"/>
          <p:cNvSpPr txBox="1"/>
          <p:nvPr/>
        </p:nvSpPr>
        <p:spPr>
          <a:xfrm>
            <a:off x="3475" y="4741325"/>
            <a:ext cx="1381500" cy="4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Golda Nguyen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MIT (MS</a:t>
            </a:r>
            <a:r>
              <a:rPr lang="en-US" sz="700" b="1">
                <a:solidFill>
                  <a:schemeClr val="lt1"/>
                </a:solidFill>
              </a:rPr>
              <a:t>)</a:t>
            </a:r>
            <a:endParaRPr sz="700" b="1">
              <a:solidFill>
                <a:schemeClr val="lt1"/>
              </a:solidFill>
            </a:endParaRPr>
          </a:p>
          <a:p>
            <a:pPr marL="0" marR="0" lvl="0" indent="0" algn="l" rtl="0">
              <a:lnSpc>
                <a:spcPct val="100000"/>
              </a:lnSpc>
              <a:spcBef>
                <a:spcPts val="0"/>
              </a:spcBef>
              <a:spcAft>
                <a:spcPts val="0"/>
              </a:spcAft>
              <a:buNone/>
            </a:pPr>
            <a:r>
              <a:rPr lang="en-US" sz="650">
                <a:solidFill>
                  <a:schemeClr val="lt1"/>
                </a:solidFill>
              </a:rPr>
              <a:t>Previously: Georgia Tech (BS)</a:t>
            </a:r>
            <a:endParaRPr sz="650">
              <a:solidFill>
                <a:schemeClr val="lt1"/>
              </a:solidFill>
            </a:endParaRPr>
          </a:p>
        </p:txBody>
      </p:sp>
      <p:sp>
        <p:nvSpPr>
          <p:cNvPr id="302" name="Google Shape;302;p17"/>
          <p:cNvSpPr txBox="1"/>
          <p:nvPr/>
        </p:nvSpPr>
        <p:spPr>
          <a:xfrm>
            <a:off x="1230925" y="4741050"/>
            <a:ext cx="1150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Todd Sheerin</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Aerospace Corp</a:t>
            </a:r>
            <a:endParaRPr/>
          </a:p>
          <a:p>
            <a:pPr marL="0" marR="0" lvl="0" indent="0" algn="ctr" rtl="0">
              <a:lnSpc>
                <a:spcPct val="100000"/>
              </a:lnSpc>
              <a:spcBef>
                <a:spcPts val="0"/>
              </a:spcBef>
              <a:spcAft>
                <a:spcPts val="0"/>
              </a:spcAft>
              <a:buNone/>
            </a:pPr>
            <a:r>
              <a:rPr lang="en-US" sz="650" b="1">
                <a:solidFill>
                  <a:srgbClr val="D8D8D8"/>
                </a:solidFill>
              </a:rPr>
              <a:t>Previously: MIT (PhD)</a:t>
            </a:r>
            <a:endParaRPr sz="650"/>
          </a:p>
        </p:txBody>
      </p:sp>
      <p:sp>
        <p:nvSpPr>
          <p:cNvPr id="303" name="Google Shape;303;p17"/>
          <p:cNvSpPr txBox="1"/>
          <p:nvPr/>
        </p:nvSpPr>
        <p:spPr>
          <a:xfrm>
            <a:off x="2390725" y="4741050"/>
            <a:ext cx="1231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Alex St. Clair</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Colorad</a:t>
            </a:r>
            <a:r>
              <a:rPr lang="en-US" sz="700" b="1">
                <a:solidFill>
                  <a:schemeClr val="lt1"/>
                </a:solidFill>
              </a:rPr>
              <a:t>o-Boulder</a:t>
            </a:r>
            <a:r>
              <a:rPr lang="en-US" sz="700" b="1" i="0" u="none" strike="noStrike" cap="none">
                <a:solidFill>
                  <a:schemeClr val="lt1"/>
                </a:solidFill>
                <a:latin typeface="Arial"/>
                <a:ea typeface="Arial"/>
                <a:cs typeface="Arial"/>
                <a:sym typeface="Arial"/>
              </a:rPr>
              <a:t> (MS)</a:t>
            </a:r>
            <a:endParaRPr/>
          </a:p>
        </p:txBody>
      </p:sp>
      <p:sp>
        <p:nvSpPr>
          <p:cNvPr id="304" name="Google Shape;304;p17"/>
          <p:cNvSpPr txBox="1"/>
          <p:nvPr/>
        </p:nvSpPr>
        <p:spPr>
          <a:xfrm>
            <a:off x="3503625" y="4736500"/>
            <a:ext cx="10434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Jeremy Stroming</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MIT (MS)</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MIT </a:t>
            </a:r>
            <a:r>
              <a:rPr lang="en-US" sz="650" b="1">
                <a:solidFill>
                  <a:schemeClr val="lt1"/>
                </a:solidFill>
              </a:rPr>
              <a:t>(</a:t>
            </a:r>
            <a:r>
              <a:rPr lang="en-US" sz="650">
                <a:solidFill>
                  <a:schemeClr val="lt1"/>
                </a:solidFill>
              </a:rPr>
              <a:t>BS</a:t>
            </a:r>
            <a:r>
              <a:rPr lang="en-US" sz="650" b="1">
                <a:solidFill>
                  <a:schemeClr val="lt1"/>
                </a:solidFill>
              </a:rPr>
              <a:t>)</a:t>
            </a:r>
            <a:endParaRPr sz="650" b="1">
              <a:solidFill>
                <a:schemeClr val="lt1"/>
              </a:solidFill>
            </a:endParaRPr>
          </a:p>
        </p:txBody>
      </p:sp>
      <p:sp>
        <p:nvSpPr>
          <p:cNvPr id="305" name="Google Shape;305;p17"/>
          <p:cNvSpPr txBox="1"/>
          <p:nvPr/>
        </p:nvSpPr>
        <p:spPr>
          <a:xfrm>
            <a:off x="4555100" y="4740075"/>
            <a:ext cx="1156500" cy="41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Ian Vorbach</a:t>
            </a:r>
            <a:endParaRPr/>
          </a:p>
          <a:p>
            <a:pPr marL="0" marR="0" lvl="0" indent="0" algn="ctr" rtl="0">
              <a:lnSpc>
                <a:spcPct val="100000"/>
              </a:lnSpc>
              <a:spcBef>
                <a:spcPts val="0"/>
              </a:spcBef>
              <a:spcAft>
                <a:spcPts val="0"/>
              </a:spcAft>
              <a:buNone/>
            </a:pPr>
            <a:r>
              <a:rPr lang="en-US" sz="700" b="1">
                <a:solidFill>
                  <a:schemeClr val="lt1"/>
                </a:solidFill>
              </a:rPr>
              <a:t>U Penn (MBA)</a:t>
            </a:r>
            <a:endParaRPr sz="7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650">
                <a:solidFill>
                  <a:schemeClr val="lt1"/>
                </a:solidFill>
              </a:rPr>
              <a:t>Previously Stanford (MS)</a:t>
            </a:r>
            <a:endParaRPr sz="650">
              <a:solidFill>
                <a:schemeClr val="lt1"/>
              </a:solidFill>
            </a:endParaRPr>
          </a:p>
        </p:txBody>
      </p:sp>
      <p:sp>
        <p:nvSpPr>
          <p:cNvPr id="306" name="Google Shape;306;p17"/>
          <p:cNvSpPr txBox="1"/>
          <p:nvPr/>
        </p:nvSpPr>
        <p:spPr>
          <a:xfrm>
            <a:off x="5713475" y="4735425"/>
            <a:ext cx="1156500" cy="41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Adam Zachar</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Accion Systems</a:t>
            </a:r>
            <a:endParaRPr/>
          </a:p>
          <a:p>
            <a:pPr marL="0" marR="0" lvl="0" indent="0" algn="ctr" rtl="0">
              <a:lnSpc>
                <a:spcPct val="100000"/>
              </a:lnSpc>
              <a:spcBef>
                <a:spcPts val="0"/>
              </a:spcBef>
              <a:spcAft>
                <a:spcPts val="0"/>
              </a:spcAft>
              <a:buNone/>
            </a:pPr>
            <a:r>
              <a:rPr lang="en-US" sz="650" b="1">
                <a:solidFill>
                  <a:srgbClr val="D8D8D8"/>
                </a:solidFill>
              </a:rPr>
              <a:t>Previously: </a:t>
            </a:r>
            <a:r>
              <a:rPr lang="en-US" sz="650" b="1" i="0" u="none" strike="noStrike" cap="none">
                <a:solidFill>
                  <a:srgbClr val="D8D8D8"/>
                </a:solidFill>
                <a:latin typeface="Arial"/>
                <a:ea typeface="Arial"/>
                <a:cs typeface="Arial"/>
                <a:sym typeface="Arial"/>
              </a:rPr>
              <a:t>U Penn (MS)</a:t>
            </a:r>
            <a:endParaRPr sz="650"/>
          </a:p>
        </p:txBody>
      </p:sp>
      <p:sp>
        <p:nvSpPr>
          <p:cNvPr id="307" name="Google Shape;307;p17"/>
          <p:cNvSpPr txBox="1"/>
          <p:nvPr/>
        </p:nvSpPr>
        <p:spPr>
          <a:xfrm>
            <a:off x="6770150" y="4744375"/>
            <a:ext cx="12315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Chloe Downs</a:t>
            </a:r>
            <a:endParaRPr/>
          </a:p>
          <a:p>
            <a:pPr marL="0" marR="0" lvl="0" indent="0" algn="ctr" rtl="0">
              <a:lnSpc>
                <a:spcPct val="100000"/>
              </a:lnSpc>
              <a:spcBef>
                <a:spcPts val="0"/>
              </a:spcBef>
              <a:spcAft>
                <a:spcPts val="0"/>
              </a:spcAft>
              <a:buNone/>
            </a:pPr>
            <a:r>
              <a:rPr lang="en-US" sz="700" b="1" i="0" u="none" strike="noStrike" cap="none">
                <a:solidFill>
                  <a:schemeClr val="lt1"/>
                </a:solidFill>
                <a:latin typeface="Arial"/>
                <a:ea typeface="Arial"/>
                <a:cs typeface="Arial"/>
                <a:sym typeface="Arial"/>
              </a:rPr>
              <a:t>Georgia Tech (</a:t>
            </a:r>
            <a:r>
              <a:rPr lang="en-US" sz="700" b="1">
                <a:solidFill>
                  <a:schemeClr val="lt1"/>
                </a:solidFill>
              </a:rPr>
              <a:t>PhD</a:t>
            </a:r>
            <a:r>
              <a:rPr lang="en-US" sz="700" b="1" i="0" u="none" strike="noStrike" cap="none">
                <a:solidFill>
                  <a:schemeClr val="lt1"/>
                </a:solidFill>
                <a:latin typeface="Arial"/>
                <a:ea typeface="Arial"/>
                <a:cs typeface="Arial"/>
                <a:sym typeface="Arial"/>
              </a:rPr>
              <a:t>)</a:t>
            </a:r>
            <a:endParaRPr/>
          </a:p>
        </p:txBody>
      </p:sp>
      <p:sp>
        <p:nvSpPr>
          <p:cNvPr id="308" name="Google Shape;308;p17"/>
          <p:cNvSpPr txBox="1"/>
          <p:nvPr/>
        </p:nvSpPr>
        <p:spPr>
          <a:xfrm>
            <a:off x="7725600" y="4735425"/>
            <a:ext cx="15708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700" b="0" i="0" u="none" strike="noStrike" cap="none">
                <a:solidFill>
                  <a:srgbClr val="FFC000"/>
                </a:solidFill>
                <a:latin typeface="Arial"/>
                <a:ea typeface="Arial"/>
                <a:cs typeface="Arial"/>
                <a:sym typeface="Arial"/>
              </a:rPr>
              <a:t>Daniel Dyck</a:t>
            </a:r>
            <a:endParaRPr sz="7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700" b="1">
                <a:solidFill>
                  <a:srgbClr val="FFFFFF"/>
                </a:solidFill>
              </a:rPr>
              <a:t>Blue Origin</a:t>
            </a:r>
            <a:endParaRPr sz="700" b="1">
              <a:solidFill>
                <a:srgbClr val="FFFFFF"/>
              </a:solidFill>
            </a:endParaRPr>
          </a:p>
          <a:p>
            <a:pPr marL="0" marR="0" lvl="0" indent="0" algn="ctr" rtl="0">
              <a:lnSpc>
                <a:spcPct val="100000"/>
              </a:lnSpc>
              <a:spcBef>
                <a:spcPts val="0"/>
              </a:spcBef>
              <a:spcAft>
                <a:spcPts val="0"/>
              </a:spcAft>
              <a:buNone/>
            </a:pPr>
            <a:r>
              <a:rPr lang="en-US" sz="650">
                <a:solidFill>
                  <a:schemeClr val="lt1"/>
                </a:solidFill>
              </a:rPr>
              <a:t>Previously: </a:t>
            </a:r>
            <a:r>
              <a:rPr lang="en-US" sz="650" i="0" u="none" strike="noStrike" cap="none">
                <a:solidFill>
                  <a:schemeClr val="lt1"/>
                </a:solidFill>
              </a:rPr>
              <a:t>Embry Riddle (</a:t>
            </a:r>
            <a:r>
              <a:rPr lang="en-US" sz="650">
                <a:solidFill>
                  <a:schemeClr val="lt1"/>
                </a:solidFill>
              </a:rPr>
              <a:t>BS)</a:t>
            </a:r>
            <a:endParaRPr sz="650"/>
          </a:p>
        </p:txBody>
      </p:sp>
      <p:pic>
        <p:nvPicPr>
          <p:cNvPr id="309" name="Google Shape;309;p17"/>
          <p:cNvPicPr preferRelativeResize="0"/>
          <p:nvPr/>
        </p:nvPicPr>
        <p:blipFill rotWithShape="1">
          <a:blip r:embed="rId27">
            <a:alphaModFix/>
          </a:blip>
          <a:srcRect/>
          <a:stretch/>
        </p:blipFill>
        <p:spPr>
          <a:xfrm>
            <a:off x="135650" y="177775"/>
            <a:ext cx="758975" cy="758975"/>
          </a:xfrm>
          <a:prstGeom prst="rect">
            <a:avLst/>
          </a:prstGeom>
          <a:noFill/>
          <a:ln>
            <a:noFill/>
          </a:ln>
        </p:spPr>
      </p:pic>
      <p:sp>
        <p:nvSpPr>
          <p:cNvPr id="310" name="Google Shape;310;p17"/>
          <p:cNvSpPr txBox="1"/>
          <p:nvPr/>
        </p:nvSpPr>
        <p:spPr>
          <a:xfrm>
            <a:off x="1081775" y="181312"/>
            <a:ext cx="7881863" cy="79406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dirty="0">
                <a:solidFill>
                  <a:srgbClr val="FFFFFF"/>
                </a:solidFill>
                <a:latin typeface="Century Gothic"/>
                <a:ea typeface="Century Gothic"/>
                <a:cs typeface="Century Gothic"/>
                <a:sym typeface="Century Gothic"/>
              </a:rPr>
              <a:t>2018 Fellow Alums-</a:t>
            </a:r>
            <a:endParaRPr sz="3500" b="1" dirty="0">
              <a:solidFill>
                <a:srgbClr val="FFFFFF"/>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3500"/>
              <a:buFont typeface="Arial"/>
              <a:buNone/>
            </a:pPr>
            <a:r>
              <a:rPr lang="en-US" sz="3500" b="1" i="1" u="none" strike="noStrike" cap="none" dirty="0">
                <a:solidFill>
                  <a:srgbClr val="FFFFFF"/>
                </a:solidFill>
                <a:latin typeface="Century Gothic"/>
                <a:ea typeface="Century Gothic"/>
                <a:cs typeface="Century Gothic"/>
                <a:sym typeface="Century Gothic"/>
              </a:rPr>
              <a:t>Wh</a:t>
            </a:r>
            <a:r>
              <a:rPr lang="en-US" sz="3500" b="1" i="1" dirty="0">
                <a:solidFill>
                  <a:srgbClr val="FFFFFF"/>
                </a:solidFill>
                <a:latin typeface="Century Gothic"/>
                <a:ea typeface="Century Gothic"/>
                <a:cs typeface="Century Gothic"/>
                <a:sym typeface="Century Gothic"/>
              </a:rPr>
              <a:t>ere are They Now?</a:t>
            </a:r>
            <a:endParaRPr sz="3500" b="0" i="1" u="none" strike="noStrike" cap="none" dirty="0">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18"/>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317" name="Google Shape;317;p18"/>
          <p:cNvSpPr txBox="1"/>
          <p:nvPr/>
        </p:nvSpPr>
        <p:spPr>
          <a:xfrm>
            <a:off x="1163125" y="270775"/>
            <a:ext cx="7844400" cy="5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450" b="1" i="0" u="none" strike="noStrike" cap="none">
                <a:solidFill>
                  <a:srgbClr val="FFFFFF"/>
                </a:solidFill>
                <a:latin typeface="Century Gothic"/>
                <a:ea typeface="Century Gothic"/>
                <a:cs typeface="Century Gothic"/>
                <a:sym typeface="Century Gothic"/>
              </a:rPr>
              <a:t>In the </a:t>
            </a:r>
            <a:r>
              <a:rPr lang="en-US" sz="3450" b="1">
                <a:solidFill>
                  <a:srgbClr val="FFFFFF"/>
                </a:solidFill>
                <a:latin typeface="Century Gothic"/>
                <a:ea typeface="Century Gothic"/>
                <a:cs typeface="Century Gothic"/>
                <a:sym typeface="Century Gothic"/>
              </a:rPr>
              <a:t>W</a:t>
            </a:r>
            <a:r>
              <a:rPr lang="en-US" sz="3450" b="1" i="0" u="none" strike="noStrike" cap="none">
                <a:solidFill>
                  <a:srgbClr val="FFFFFF"/>
                </a:solidFill>
                <a:latin typeface="Century Gothic"/>
                <a:ea typeface="Century Gothic"/>
                <a:cs typeface="Century Gothic"/>
                <a:sym typeface="Century Gothic"/>
              </a:rPr>
              <a:t>ords of a </a:t>
            </a:r>
            <a:r>
              <a:rPr lang="en-US" sz="3450" b="1">
                <a:solidFill>
                  <a:srgbClr val="FFFFFF"/>
                </a:solidFill>
                <a:latin typeface="Century Gothic"/>
                <a:ea typeface="Century Gothic"/>
                <a:cs typeface="Century Gothic"/>
                <a:sym typeface="Century Gothic"/>
              </a:rPr>
              <a:t>2019 </a:t>
            </a:r>
            <a:r>
              <a:rPr lang="en-US" sz="3450" b="1" i="0" u="none" strike="noStrike" cap="none">
                <a:solidFill>
                  <a:srgbClr val="FFFFFF"/>
                </a:solidFill>
                <a:latin typeface="Century Gothic"/>
                <a:ea typeface="Century Gothic"/>
                <a:cs typeface="Century Gothic"/>
                <a:sym typeface="Century Gothic"/>
              </a:rPr>
              <a:t>MIFP Fellow...</a:t>
            </a:r>
            <a:endParaRPr sz="3450" b="0" i="0" u="none" strike="noStrike" cap="none">
              <a:solidFill>
                <a:srgbClr val="000000"/>
              </a:solidFill>
              <a:latin typeface="Century Gothic"/>
              <a:ea typeface="Century Gothic"/>
              <a:cs typeface="Century Gothic"/>
              <a:sym typeface="Century Gothic"/>
            </a:endParaRPr>
          </a:p>
        </p:txBody>
      </p:sp>
      <p:sp>
        <p:nvSpPr>
          <p:cNvPr id="318" name="Google Shape;318;p18"/>
          <p:cNvSpPr txBox="1"/>
          <p:nvPr/>
        </p:nvSpPr>
        <p:spPr>
          <a:xfrm>
            <a:off x="-88300" y="988550"/>
            <a:ext cx="9293400" cy="345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2000" dirty="0">
                <a:solidFill>
                  <a:srgbClr val="FFFFFF"/>
                </a:solidFill>
                <a:latin typeface="Calibri" panose="020F0502020204030204" pitchFamily="34" charset="0"/>
                <a:ea typeface="Century Gothic"/>
                <a:cs typeface="Calibri" panose="020F0502020204030204" pitchFamily="34" charset="0"/>
                <a:sym typeface="Century Gothic"/>
              </a:rPr>
              <a:t>“</a:t>
            </a:r>
            <a:r>
              <a:rPr lang="en-US" sz="2000" b="1" dirty="0">
                <a:solidFill>
                  <a:srgbClr val="FFFFFF"/>
                </a:solidFill>
                <a:latin typeface="Calibri" panose="020F0502020204030204" pitchFamily="34" charset="0"/>
                <a:ea typeface="Century Gothic"/>
                <a:cs typeface="Calibri" panose="020F0502020204030204" pitchFamily="34" charset="0"/>
                <a:sym typeface="Century Gothic"/>
              </a:rPr>
              <a:t>The Matthew </a:t>
            </a:r>
            <a:r>
              <a:rPr lang="en-US" sz="2000" b="1" dirty="0" err="1">
                <a:solidFill>
                  <a:srgbClr val="FFFFFF"/>
                </a:solidFill>
                <a:latin typeface="Calibri" panose="020F0502020204030204" pitchFamily="34" charset="0"/>
                <a:ea typeface="Century Gothic"/>
                <a:cs typeface="Calibri" panose="020F0502020204030204" pitchFamily="34" charset="0"/>
                <a:sym typeface="Century Gothic"/>
              </a:rPr>
              <a:t>Isakowitz</a:t>
            </a:r>
            <a:r>
              <a:rPr lang="en-US" sz="2000" b="1" dirty="0">
                <a:solidFill>
                  <a:srgbClr val="FFFFFF"/>
                </a:solidFill>
                <a:latin typeface="Calibri" panose="020F0502020204030204" pitchFamily="34" charset="0"/>
                <a:ea typeface="Century Gothic"/>
                <a:cs typeface="Calibri" panose="020F0502020204030204" pitchFamily="34" charset="0"/>
                <a:sym typeface="Century Gothic"/>
              </a:rPr>
              <a:t> Fellowship has been one of the most phenomenal experiences of my life. </a:t>
            </a:r>
            <a:r>
              <a:rPr lang="en-US" sz="2000" dirty="0">
                <a:solidFill>
                  <a:srgbClr val="FFFFFF"/>
                </a:solidFill>
                <a:latin typeface="Calibri" panose="020F0502020204030204" pitchFamily="34" charset="0"/>
                <a:ea typeface="Century Gothic"/>
                <a:cs typeface="Calibri" panose="020F0502020204030204" pitchFamily="34" charset="0"/>
                <a:sym typeface="Century Gothic"/>
              </a:rPr>
              <a:t>It has been a summer of one extraordinary moment after the next... However, it was all the little things that really set this fellowship apart: sharing jokes on the bus with incredibly passionate people, meeting my heroes in the industry over lunches, stumbling into opportunities in casual conversations, and learning about all the ways one person's incredible love for space touched not only all of our lives, but also changed the course of the industry.” </a:t>
            </a:r>
            <a:endParaRPr sz="2000" dirty="0">
              <a:solidFill>
                <a:srgbClr val="FFFFFF"/>
              </a:solidFill>
              <a:latin typeface="Calibri" panose="020F0502020204030204" pitchFamily="34" charset="0"/>
              <a:ea typeface="Century Gothic"/>
              <a:cs typeface="Calibri" panose="020F0502020204030204" pitchFamily="34" charset="0"/>
              <a:sym typeface="Century Gothic"/>
            </a:endParaRPr>
          </a:p>
          <a:p>
            <a:pPr marL="0" marR="0" lvl="0" indent="0" algn="ctr" rtl="0">
              <a:lnSpc>
                <a:spcPct val="100000"/>
              </a:lnSpc>
              <a:spcBef>
                <a:spcPts val="0"/>
              </a:spcBef>
              <a:spcAft>
                <a:spcPts val="0"/>
              </a:spcAft>
              <a:buClr>
                <a:schemeClr val="dk1"/>
              </a:buClr>
              <a:buSzPts val="1100"/>
              <a:buFont typeface="Arial"/>
              <a:buNone/>
            </a:pPr>
            <a:endParaRPr sz="1500" dirty="0">
              <a:solidFill>
                <a:srgbClr val="FFFFFF"/>
              </a:solidFill>
              <a:latin typeface="Calibri" panose="020F0502020204030204" pitchFamily="34" charset="0"/>
              <a:ea typeface="Century Gothic"/>
              <a:cs typeface="Calibri" panose="020F0502020204030204" pitchFamily="34" charset="0"/>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2000" dirty="0">
                <a:solidFill>
                  <a:srgbClr val="FFFFFF"/>
                </a:solidFill>
                <a:latin typeface="Calibri" panose="020F0502020204030204" pitchFamily="34" charset="0"/>
                <a:ea typeface="Century Gothic"/>
                <a:cs typeface="Calibri" panose="020F0502020204030204" pitchFamily="34" charset="0"/>
                <a:sym typeface="Century Gothic"/>
              </a:rPr>
              <a:t>--Anjali R., 2019 Fellow</a:t>
            </a:r>
            <a:endParaRPr sz="2000" dirty="0">
              <a:solidFill>
                <a:srgbClr val="FFFFFF"/>
              </a:solidFill>
              <a:latin typeface="Calibri" panose="020F0502020204030204" pitchFamily="34" charset="0"/>
              <a:ea typeface="Century Gothic"/>
              <a:cs typeface="Calibri" panose="020F0502020204030204" pitchFamily="34" charset="0"/>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92" name="Google Shape;92;p11"/>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F3F3F3"/>
                </a:solidFill>
                <a:latin typeface="Century Gothic"/>
                <a:ea typeface="Century Gothic"/>
                <a:cs typeface="Century Gothic"/>
                <a:sym typeface="Century Gothic"/>
              </a:rPr>
              <a:t>Application Components</a:t>
            </a:r>
            <a:endParaRPr sz="3000" b="1" dirty="0">
              <a:solidFill>
                <a:srgbClr val="F3F3F3"/>
              </a:solidFill>
              <a:latin typeface="Century Gothic"/>
              <a:ea typeface="Century Gothic"/>
              <a:cs typeface="Century Gothic"/>
              <a:sym typeface="Century Gothic"/>
            </a:endParaRPr>
          </a:p>
        </p:txBody>
      </p:sp>
      <p:sp>
        <p:nvSpPr>
          <p:cNvPr id="93" name="Google Shape;93;p11"/>
          <p:cNvSpPr txBox="1"/>
          <p:nvPr/>
        </p:nvSpPr>
        <p:spPr>
          <a:xfrm>
            <a:off x="0" y="936750"/>
            <a:ext cx="9055200" cy="3215700"/>
          </a:xfrm>
          <a:prstGeom prst="rect">
            <a:avLst/>
          </a:prstGeom>
          <a:noFill/>
          <a:ln>
            <a:noFill/>
          </a:ln>
        </p:spPr>
        <p:txBody>
          <a:bodyPr spcFirstLastPara="1" wrap="square" lIns="91425" tIns="91425" rIns="91425" bIns="91425" anchor="t" anchorCtr="0">
            <a:noAutofit/>
          </a:bodyPr>
          <a:lstStyle/>
          <a:p>
            <a:pPr marL="457200" lvl="0" indent="-342900">
              <a:lnSpc>
                <a:spcPct val="115000"/>
              </a:lnSpc>
              <a:spcBef>
                <a:spcPts val="1200"/>
              </a:spcBef>
              <a:buClr>
                <a:srgbClr val="FFFFFF"/>
              </a:buClr>
              <a:buSzPts val="1800"/>
              <a:buFont typeface="Century Gothic"/>
              <a:buChar char="-"/>
            </a:pPr>
            <a:r>
              <a:rPr lang="en-US" sz="1800" dirty="0">
                <a:solidFill>
                  <a:srgbClr val="FFFFFF"/>
                </a:solidFill>
                <a:latin typeface="Century Gothic"/>
                <a:ea typeface="Century Gothic"/>
                <a:cs typeface="Century Gothic"/>
                <a:sym typeface="Century Gothic"/>
              </a:rPr>
              <a:t>1) General Information</a:t>
            </a:r>
          </a:p>
          <a:p>
            <a:pPr marL="457200" lvl="0" indent="-342900">
              <a:lnSpc>
                <a:spcPct val="115000"/>
              </a:lnSpc>
              <a:spcBef>
                <a:spcPts val="1200"/>
              </a:spcBef>
              <a:buClr>
                <a:srgbClr val="FFFFFF"/>
              </a:buClr>
              <a:buSzPts val="1800"/>
              <a:buFont typeface="Century Gothic"/>
              <a:buChar char="-"/>
            </a:pPr>
            <a:r>
              <a:rPr lang="en-US" sz="1800" dirty="0">
                <a:solidFill>
                  <a:srgbClr val="FFFFFF"/>
                </a:solidFill>
                <a:latin typeface="Century Gothic"/>
                <a:ea typeface="Century Gothic"/>
                <a:cs typeface="Century Gothic"/>
                <a:sym typeface="Century Gothic"/>
              </a:rPr>
              <a:t>2) Resume, Transcript, and Two Recommendation Letters</a:t>
            </a:r>
          </a:p>
          <a:p>
            <a:pPr marL="457200" lvl="0" indent="-342900">
              <a:lnSpc>
                <a:spcPct val="115000"/>
              </a:lnSpc>
              <a:spcBef>
                <a:spcPts val="1200"/>
              </a:spcBef>
              <a:buClr>
                <a:srgbClr val="FFFFFF"/>
              </a:buClr>
              <a:buSzPts val="1800"/>
              <a:buFont typeface="Century Gothic"/>
              <a:buChar char="-"/>
            </a:pPr>
            <a:r>
              <a:rPr lang="en-US" sz="1800" dirty="0">
                <a:solidFill>
                  <a:srgbClr val="FFFFFF"/>
                </a:solidFill>
                <a:latin typeface="Century Gothic"/>
                <a:ea typeface="Century Gothic"/>
                <a:cs typeface="Century Gothic"/>
                <a:sym typeface="Century Gothic"/>
              </a:rPr>
              <a:t>3) Essays</a:t>
            </a:r>
          </a:p>
          <a:p>
            <a:pPr marL="457200" lvl="0" indent="-342900">
              <a:lnSpc>
                <a:spcPct val="115000"/>
              </a:lnSpc>
              <a:spcBef>
                <a:spcPts val="1200"/>
              </a:spcBef>
              <a:buClr>
                <a:srgbClr val="FFFFFF"/>
              </a:buClr>
              <a:buSzPts val="1800"/>
              <a:buFont typeface="Century Gothic"/>
              <a:buChar char="-"/>
            </a:pPr>
            <a:r>
              <a:rPr lang="en-US" sz="1800" dirty="0">
                <a:solidFill>
                  <a:srgbClr val="FFFFFF"/>
                </a:solidFill>
                <a:latin typeface="Century Gothic"/>
                <a:ea typeface="Century Gothic"/>
                <a:cs typeface="Century Gothic"/>
                <a:sym typeface="Century Gothic"/>
              </a:rPr>
              <a:t>All three portions of the application must be completed and submitted by 11:59 PST on Monday, December 2, 2019 to be considered for the Fellowship. </a:t>
            </a:r>
          </a:p>
          <a:p>
            <a:pPr marL="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04893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92" name="Google Shape;92;p11"/>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F3F3F3"/>
                </a:solidFill>
                <a:latin typeface="Century Gothic"/>
                <a:ea typeface="Century Gothic"/>
                <a:cs typeface="Century Gothic"/>
                <a:sym typeface="Century Gothic"/>
              </a:rPr>
              <a:t>Essays</a:t>
            </a:r>
            <a:endParaRPr sz="3000" b="1" dirty="0">
              <a:solidFill>
                <a:srgbClr val="F3F3F3"/>
              </a:solidFill>
              <a:latin typeface="Century Gothic"/>
              <a:ea typeface="Century Gothic"/>
              <a:cs typeface="Century Gothic"/>
              <a:sym typeface="Century Gothic"/>
            </a:endParaRPr>
          </a:p>
        </p:txBody>
      </p:sp>
      <p:sp>
        <p:nvSpPr>
          <p:cNvPr id="93" name="Google Shape;93;p11"/>
          <p:cNvSpPr txBox="1"/>
          <p:nvPr/>
        </p:nvSpPr>
        <p:spPr>
          <a:xfrm>
            <a:off x="5948624" y="838650"/>
            <a:ext cx="3195376" cy="3215700"/>
          </a:xfrm>
          <a:prstGeom prst="rect">
            <a:avLst/>
          </a:prstGeom>
          <a:noFill/>
          <a:ln>
            <a:noFill/>
          </a:ln>
        </p:spPr>
        <p:txBody>
          <a:bodyPr spcFirstLastPara="1" wrap="square" lIns="91425" tIns="91425" rIns="91425" bIns="91425" anchor="t" anchorCtr="0">
            <a:noAutofit/>
          </a:bodyPr>
          <a:lstStyle/>
          <a:p>
            <a:pPr marL="114300" lvl="0">
              <a:lnSpc>
                <a:spcPct val="115000"/>
              </a:lnSpc>
              <a:spcBef>
                <a:spcPts val="1200"/>
              </a:spcBef>
              <a:buClr>
                <a:srgbClr val="FFFFFF"/>
              </a:buClr>
              <a:buSzPts val="1800"/>
            </a:pPr>
            <a:r>
              <a:rPr lang="en-US" sz="1800" u="sng" dirty="0">
                <a:solidFill>
                  <a:srgbClr val="FFFFFF"/>
                </a:solidFill>
                <a:latin typeface="Century Gothic"/>
                <a:ea typeface="Century Gothic"/>
                <a:cs typeface="Century Gothic"/>
                <a:sym typeface="Century Gothic"/>
              </a:rPr>
              <a:t>Prompt 3:</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800 words or less.</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Explain your passion for commercial space, your current/future role in it, and why you would be a strong fellowship candidate</a:t>
            </a:r>
          </a:p>
          <a:p>
            <a:pPr marL="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5" name="Google Shape;93;p11">
            <a:extLst>
              <a:ext uri="{FF2B5EF4-FFF2-40B4-BE49-F238E27FC236}">
                <a16:creationId xmlns:a16="http://schemas.microsoft.com/office/drawing/2014/main" id="{82EA6F92-A689-45B7-97C8-75A2FBA8BD8F}"/>
              </a:ext>
            </a:extLst>
          </p:cNvPr>
          <p:cNvSpPr txBox="1"/>
          <p:nvPr/>
        </p:nvSpPr>
        <p:spPr>
          <a:xfrm>
            <a:off x="-88760" y="861233"/>
            <a:ext cx="3195376" cy="3215700"/>
          </a:xfrm>
          <a:prstGeom prst="rect">
            <a:avLst/>
          </a:prstGeom>
          <a:noFill/>
          <a:ln>
            <a:noFill/>
          </a:ln>
        </p:spPr>
        <p:txBody>
          <a:bodyPr spcFirstLastPara="1" wrap="square" lIns="91425" tIns="91425" rIns="91425" bIns="91425" anchor="t" anchorCtr="0">
            <a:noAutofit/>
          </a:bodyPr>
          <a:lstStyle/>
          <a:p>
            <a:pPr marL="114300" lvl="0">
              <a:lnSpc>
                <a:spcPct val="115000"/>
              </a:lnSpc>
              <a:spcBef>
                <a:spcPts val="1200"/>
              </a:spcBef>
              <a:buClr>
                <a:srgbClr val="FFFFFF"/>
              </a:buClr>
              <a:buSzPts val="1800"/>
            </a:pPr>
            <a:r>
              <a:rPr lang="en-US" sz="1800" u="sng" dirty="0">
                <a:solidFill>
                  <a:srgbClr val="FFFFFF"/>
                </a:solidFill>
                <a:latin typeface="Century Gothic"/>
                <a:ea typeface="Century Gothic"/>
                <a:cs typeface="Century Gothic"/>
                <a:sym typeface="Century Gothic"/>
              </a:rPr>
              <a:t>Prompt 1: </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350 words or less</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Describe and explain your ideal company and internship environment</a:t>
            </a:r>
          </a:p>
          <a:p>
            <a:pPr marL="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
        <p:nvSpPr>
          <p:cNvPr id="6" name="Google Shape;93;p11">
            <a:extLst>
              <a:ext uri="{FF2B5EF4-FFF2-40B4-BE49-F238E27FC236}">
                <a16:creationId xmlns:a16="http://schemas.microsoft.com/office/drawing/2014/main" id="{D940BF1D-B656-4127-9A3A-51BEBA85FE2B}"/>
              </a:ext>
            </a:extLst>
          </p:cNvPr>
          <p:cNvSpPr txBox="1"/>
          <p:nvPr/>
        </p:nvSpPr>
        <p:spPr>
          <a:xfrm>
            <a:off x="2887226" y="838650"/>
            <a:ext cx="3195376" cy="3215700"/>
          </a:xfrm>
          <a:prstGeom prst="rect">
            <a:avLst/>
          </a:prstGeom>
          <a:noFill/>
          <a:ln>
            <a:noFill/>
          </a:ln>
        </p:spPr>
        <p:txBody>
          <a:bodyPr spcFirstLastPara="1" wrap="square" lIns="91425" tIns="91425" rIns="91425" bIns="91425" anchor="t" anchorCtr="0">
            <a:noAutofit/>
          </a:bodyPr>
          <a:lstStyle/>
          <a:p>
            <a:pPr marL="114300" lvl="0">
              <a:lnSpc>
                <a:spcPct val="115000"/>
              </a:lnSpc>
              <a:spcBef>
                <a:spcPts val="1200"/>
              </a:spcBef>
              <a:buClr>
                <a:srgbClr val="FFFFFF"/>
              </a:buClr>
              <a:buSzPts val="1800"/>
            </a:pPr>
            <a:r>
              <a:rPr lang="en-US" sz="1800" u="sng" dirty="0">
                <a:solidFill>
                  <a:srgbClr val="FFFFFF"/>
                </a:solidFill>
                <a:latin typeface="Century Gothic"/>
                <a:ea typeface="Century Gothic"/>
                <a:cs typeface="Century Gothic"/>
                <a:sym typeface="Century Gothic"/>
              </a:rPr>
              <a:t>Prompt 2: </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350 words or less,</a:t>
            </a:r>
          </a:p>
          <a:p>
            <a:pPr marL="400050" lvl="0" indent="-285750">
              <a:lnSpc>
                <a:spcPct val="115000"/>
              </a:lnSpc>
              <a:spcBef>
                <a:spcPts val="1200"/>
              </a:spcBef>
              <a:buClr>
                <a:srgbClr val="FFFFFF"/>
              </a:buClr>
              <a:buSzPts val="1800"/>
              <a:buFont typeface="Arial" panose="020B0604020202020204" pitchFamily="34" charset="0"/>
              <a:buChar char="•"/>
            </a:pPr>
            <a:r>
              <a:rPr lang="en-US" sz="1800" dirty="0">
                <a:solidFill>
                  <a:srgbClr val="FFFFFF"/>
                </a:solidFill>
                <a:latin typeface="Century Gothic"/>
                <a:ea typeface="Century Gothic"/>
                <a:cs typeface="Century Gothic"/>
                <a:sym typeface="Century Gothic"/>
              </a:rPr>
              <a:t>Choose between 3 prompts pertaining to your ideas and expectations for the future of commercial space</a:t>
            </a:r>
          </a:p>
          <a:p>
            <a:pPr marL="0" lvl="0" indent="0" algn="l" rtl="0">
              <a:spcBef>
                <a:spcPts val="0"/>
              </a:spcBef>
              <a:spcAft>
                <a:spcPts val="0"/>
              </a:spcAft>
              <a:buNone/>
            </a:pPr>
            <a:endParaRPr sz="1800"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265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92" name="Google Shape;92;p11"/>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F3F3F3"/>
                </a:solidFill>
                <a:latin typeface="Century Gothic"/>
                <a:ea typeface="Century Gothic"/>
                <a:cs typeface="Century Gothic"/>
                <a:sym typeface="Century Gothic"/>
              </a:rPr>
              <a:t>My MIFP Experience</a:t>
            </a:r>
            <a:endParaRPr sz="3000" b="1" dirty="0">
              <a:solidFill>
                <a:srgbClr val="F3F3F3"/>
              </a:solidFill>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DFCD4B1A-E79F-4BC4-A34B-B9F00847CA29}"/>
              </a:ext>
            </a:extLst>
          </p:cNvPr>
          <p:cNvSpPr txBox="1"/>
          <p:nvPr/>
        </p:nvSpPr>
        <p:spPr>
          <a:xfrm>
            <a:off x="135650" y="1057457"/>
            <a:ext cx="6051960" cy="3139321"/>
          </a:xfrm>
          <a:prstGeom prst="rect">
            <a:avLst/>
          </a:prstGeom>
          <a:noFill/>
        </p:spPr>
        <p:txBody>
          <a:bodyPr wrap="square" rtlCol="0">
            <a:spAutoFit/>
          </a:bodyPr>
          <a:lstStyle/>
          <a:p>
            <a:r>
              <a:rPr lang="en-US" sz="1800" u="sng" dirty="0">
                <a:solidFill>
                  <a:schemeClr val="bg1"/>
                </a:solidFill>
                <a:latin typeface="Century Gothic" panose="020B0502020202020204" pitchFamily="34" charset="0"/>
              </a:rPr>
              <a:t>Host Company:</a:t>
            </a:r>
            <a:r>
              <a:rPr lang="en-US" sz="1800" dirty="0">
                <a:solidFill>
                  <a:schemeClr val="bg1"/>
                </a:solidFill>
                <a:latin typeface="Century Gothic" panose="020B0502020202020204" pitchFamily="34" charset="0"/>
              </a:rPr>
              <a:t> </a:t>
            </a:r>
            <a:r>
              <a:rPr lang="en-US" sz="1800" dirty="0" err="1">
                <a:solidFill>
                  <a:schemeClr val="bg1"/>
                </a:solidFill>
                <a:latin typeface="Century Gothic" panose="020B0502020202020204" pitchFamily="34" charset="0"/>
              </a:rPr>
              <a:t>OneWeb</a:t>
            </a:r>
            <a:endParaRPr lang="en-US" sz="1800" dirty="0">
              <a:solidFill>
                <a:schemeClr val="bg1"/>
              </a:solidFill>
              <a:latin typeface="Century Gothic" panose="020B0502020202020204" pitchFamily="34" charset="0"/>
            </a:endParaRPr>
          </a:p>
          <a:p>
            <a:pPr marL="573088" lvl="3" indent="-231775">
              <a:buClr>
                <a:schemeClr val="bg1"/>
              </a:buClr>
              <a:buFont typeface="Arial" panose="020B0604020202020204" pitchFamily="34" charset="0"/>
              <a:buChar char="•"/>
            </a:pPr>
            <a:r>
              <a:rPr lang="en-US" sz="1800" dirty="0">
                <a:solidFill>
                  <a:schemeClr val="bg1"/>
                </a:solidFill>
                <a:latin typeface="Century Gothic" panose="020B0502020202020204" pitchFamily="34" charset="0"/>
              </a:rPr>
              <a:t>Space Segment Intern</a:t>
            </a:r>
          </a:p>
          <a:p>
            <a:pPr marL="573088" lvl="3" indent="-231775">
              <a:buClr>
                <a:schemeClr val="bg1"/>
              </a:buClr>
              <a:buFont typeface="Arial" panose="020B0604020202020204" pitchFamily="34" charset="0"/>
              <a:buChar char="•"/>
            </a:pPr>
            <a:r>
              <a:rPr lang="en-US" sz="1800" dirty="0">
                <a:solidFill>
                  <a:schemeClr val="bg1"/>
                </a:solidFill>
                <a:latin typeface="Century Gothic" panose="020B0502020202020204" pitchFamily="34" charset="0"/>
              </a:rPr>
              <a:t>Transitioned into a year-long internship</a:t>
            </a:r>
          </a:p>
          <a:p>
            <a:pPr marL="573088" lvl="3" indent="-231775">
              <a:buClr>
                <a:schemeClr val="bg1"/>
              </a:buClr>
              <a:buFont typeface="Arial" panose="020B0604020202020204" pitchFamily="34" charset="0"/>
              <a:buChar char="•"/>
            </a:pPr>
            <a:r>
              <a:rPr lang="en-US" sz="1800" dirty="0">
                <a:solidFill>
                  <a:schemeClr val="bg1"/>
                </a:solidFill>
                <a:latin typeface="Century Gothic" panose="020B0502020202020204" pitchFamily="34" charset="0"/>
              </a:rPr>
              <a:t>Interacted with executives and leaders across the org</a:t>
            </a:r>
          </a:p>
          <a:p>
            <a:pPr lvl="3">
              <a:buClr>
                <a:schemeClr val="bg1"/>
              </a:buClr>
            </a:pPr>
            <a:r>
              <a:rPr lang="en-US" sz="1800" u="sng" dirty="0">
                <a:solidFill>
                  <a:schemeClr val="bg1"/>
                </a:solidFill>
                <a:latin typeface="Century Gothic" panose="020B0502020202020204" pitchFamily="34" charset="0"/>
              </a:rPr>
              <a:t>Summit</a:t>
            </a:r>
            <a:r>
              <a:rPr lang="en-US" sz="1800" dirty="0">
                <a:solidFill>
                  <a:schemeClr val="bg1"/>
                </a:solidFill>
                <a:latin typeface="Century Gothic" panose="020B0502020202020204" pitchFamily="34" charset="0"/>
              </a:rPr>
              <a:t>:</a:t>
            </a:r>
          </a:p>
          <a:p>
            <a:pPr marL="573088" lvl="3" indent="-231775">
              <a:buClr>
                <a:schemeClr val="bg1"/>
              </a:buClr>
              <a:buFont typeface="Arial" panose="020B0604020202020204" pitchFamily="34" charset="0"/>
              <a:buChar char="•"/>
            </a:pPr>
            <a:r>
              <a:rPr lang="en-US" sz="1800" dirty="0">
                <a:solidFill>
                  <a:schemeClr val="bg1"/>
                </a:solidFill>
                <a:latin typeface="Century Gothic" panose="020B0502020202020204" pitchFamily="34" charset="0"/>
              </a:rPr>
              <a:t>Met with Gwynne Shotwell (CEO of SpaceX)</a:t>
            </a:r>
          </a:p>
          <a:p>
            <a:pPr marL="573088" lvl="3" indent="-231775">
              <a:buClr>
                <a:schemeClr val="bg1"/>
              </a:buClr>
              <a:buFont typeface="Arial" panose="020B0604020202020204" pitchFamily="34" charset="0"/>
              <a:buChar char="•"/>
            </a:pPr>
            <a:r>
              <a:rPr lang="en-US" sz="1800" dirty="0">
                <a:solidFill>
                  <a:schemeClr val="bg1"/>
                </a:solidFill>
                <a:latin typeface="Century Gothic" panose="020B0502020202020204" pitchFamily="34" charset="0"/>
              </a:rPr>
              <a:t>Toured SpaceX, </a:t>
            </a:r>
            <a:r>
              <a:rPr lang="en-US" sz="1800" dirty="0" err="1">
                <a:solidFill>
                  <a:schemeClr val="bg1"/>
                </a:solidFill>
                <a:latin typeface="Century Gothic" panose="020B0502020202020204" pitchFamily="34" charset="0"/>
              </a:rPr>
              <a:t>Millenium</a:t>
            </a:r>
            <a:r>
              <a:rPr lang="en-US" sz="1800" dirty="0">
                <a:solidFill>
                  <a:schemeClr val="bg1"/>
                </a:solidFill>
                <a:latin typeface="Century Gothic" panose="020B0502020202020204" pitchFamily="34" charset="0"/>
              </a:rPr>
              <a:t> Space Systems, Boeing, VO</a:t>
            </a:r>
          </a:p>
          <a:p>
            <a:r>
              <a:rPr lang="en-US" sz="1800" u="sng" dirty="0">
                <a:solidFill>
                  <a:schemeClr val="bg1"/>
                </a:solidFill>
                <a:latin typeface="Century Gothic" panose="020B0502020202020204" pitchFamily="34" charset="0"/>
              </a:rPr>
              <a:t>Mentor:</a:t>
            </a:r>
            <a:r>
              <a:rPr lang="en-US" sz="1800" dirty="0">
                <a:solidFill>
                  <a:schemeClr val="bg1"/>
                </a:solidFill>
                <a:latin typeface="Century Gothic" panose="020B0502020202020204" pitchFamily="34" charset="0"/>
              </a:rPr>
              <a:t> Randy Villahermosa – The Aerospace Corporation</a:t>
            </a:r>
          </a:p>
        </p:txBody>
      </p:sp>
      <p:pic>
        <p:nvPicPr>
          <p:cNvPr id="1026" name="Picture 2" descr="Image result for oneweb">
            <a:extLst>
              <a:ext uri="{FF2B5EF4-FFF2-40B4-BE49-F238E27FC236}">
                <a16:creationId xmlns:a16="http://schemas.microsoft.com/office/drawing/2014/main" id="{37EBDA95-58B0-41F1-A2CF-4D76757BBF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482" y="4196778"/>
            <a:ext cx="1816296" cy="80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xKFGmWCPQCMXdwWATS-QiEOWkgfphK4NTd2szFYecw_ktIn0sL7rcLW9oXUej7g9xlZX5kRYA3GzR0GjNZ-tDs2p4V5zlC6LUdDenE6JVy9VwcCt1bLT0WO-TANIjuzG3PWvKpGVTCSSpmHG3fmMInW9V-9-2Ah_1yr4YEv1N01z6pU0lYt9zjtwzcUHsGRu33GWfgmUKxlqL-OEOe-JwJs01LUZQeH-q_hbflZW1FvbBRwOivjQ6YNJRTyjD0ZD4iF2hgdV27yGKSvqV-GkREu-oumDiYokXPWCKcNWpo8lJNmRudj8jjnMBNdY3HmJHsT3crC-SASqr2qL1sm1ZJ2IUR3gPIJ0u6ioigBEOBV-armNnS70rPUFXEGqxDwoqdS-DpiZliOyHNA5Za4SI_QXd-kZtMb27Hbmbw9CS0fHJ_P7458zr7MWIY5mk9zt3okq78jZwEK8OAPb4IKOK0xK6-YDj77T19mMSCwLE3T3Y09sDfIBLHqBkYyhvfBg9dqiewPx34TGiUd_cIW0fK91WoNfNV7vP5onagJZc1-NW7vDhihpKN0f-ec0v2zM9q3IWjVebY8uYcE52O-xL-IJsWaE4gevVYbtFubMVxddQfTohUkQxTBS6moryN4r9DArommPDk4Yoxj5vStyEVGCPAFAKhfSjby7tIZwF-fJ5e4LFYgojofr6AO_Th8RNpOuxgH17zXMWVqJ1J_tUipGWoJEKDCOeRFQImvfcOvuffRm=w1608-h904-no">
            <a:extLst>
              <a:ext uri="{FF2B5EF4-FFF2-40B4-BE49-F238E27FC236}">
                <a16:creationId xmlns:a16="http://schemas.microsoft.com/office/drawing/2014/main" id="{015BE4BE-7DA7-46BF-93AF-C9A99D8B6F5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47" t="20095" r="21874" b="27611"/>
          <a:stretch/>
        </p:blipFill>
        <p:spPr bwMode="auto">
          <a:xfrm>
            <a:off x="6184763" y="816067"/>
            <a:ext cx="2823587" cy="15125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3.googleusercontent.com/2cK-oCkqUHp10rfpgtsmXjGRwVKOUOyz9Voyh-9c69EObWCHFFlR3A0waW2ZxK2MxdW0zucdUizR25jnkdD12N5J7Q8lfdx0MDC8TReN8pY_Ao6g3mvyR3w7Qe_uwvnZwNUxpo-ZCfPOeQ_z67bJQfDll5PsWQDfWhVjvdD72owDvhQCYK_NG7HYt5pPt7XYcqVDbYaSnQE7IlhEd-5FptGhEoQ3E7VPqlbR4D_a64qQ0ogDBaDH_laKyIZYMytvMj8H8vbek5I-0mtZb2zPeYKFDpMgiMwM5pxvSPj6hv1vN6wSztdEv0tULB62Jj4k2Ft4jt2AgXf3VscGjJTW8ADJ_IFa_o48qOBvhQ5qXgOBGfx6OUU0nAbBSve8CHfinuI-1bZliYsEDmNLFo-KBS_Uk7gEX7qSwFkiB3hPHjQW63JlNAUAtNGDDJlmn0sZk3kZTGUJdqYfx3XQ6_Z02WPFhyyrFN0f1aLYgzrOUS-DcXD9EmROOW6mkT7WyBTcCMEz46Qaj3kxT0ieR6ZzhqLNmvBQcrLw_-5fo-UBcGkmSf7TxvzszRrlpajieM_TK89ELwWJNJNiq26OzgpZdOd-301abIQDYKNlDvvQ-M0P3dpL0Y1kuBFFCitHfi7zpU-6lfvt246dvbYzUuQCsOplqy6fk9ID0BC9Jtmo5y4usBAypOO-oN1PD6ZJXmAOF85UNJtuwLfbhwjaCmP4_2XyFc29TX8ARLHA-17hiDrR81yX=w1206-h904-no">
            <a:extLst>
              <a:ext uri="{FF2B5EF4-FFF2-40B4-BE49-F238E27FC236}">
                <a16:creationId xmlns:a16="http://schemas.microsoft.com/office/drawing/2014/main" id="{B4C0C626-3203-45EF-90EB-192180C885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5911" y="2782756"/>
            <a:ext cx="2481289" cy="1861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79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19"/>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325" name="Google Shape;325;p19"/>
          <p:cNvSpPr txBox="1"/>
          <p:nvPr/>
        </p:nvSpPr>
        <p:spPr>
          <a:xfrm>
            <a:off x="1025499" y="132500"/>
            <a:ext cx="5056323" cy="860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500"/>
              <a:buFont typeface="Arial"/>
              <a:buNone/>
            </a:pPr>
            <a:r>
              <a:rPr lang="en-US" sz="3500" b="1" i="0" u="none" strike="noStrike" cap="none" dirty="0">
                <a:solidFill>
                  <a:srgbClr val="FFFFFF"/>
                </a:solidFill>
                <a:latin typeface="Century Gothic"/>
                <a:ea typeface="Century Gothic"/>
                <a:cs typeface="Century Gothic"/>
                <a:sym typeface="Century Gothic"/>
              </a:rPr>
              <a:t>Key Dates</a:t>
            </a:r>
            <a:endParaRPr sz="3500" b="1" i="0" u="none" strike="noStrike" cap="none" dirty="0">
              <a:solidFill>
                <a:srgbClr val="FFFFFF"/>
              </a:solidFill>
              <a:latin typeface="Century Gothic"/>
              <a:ea typeface="Century Gothic"/>
              <a:cs typeface="Century Gothic"/>
              <a:sym typeface="Century Gothic"/>
            </a:endParaRPr>
          </a:p>
        </p:txBody>
      </p:sp>
      <p:cxnSp>
        <p:nvCxnSpPr>
          <p:cNvPr id="326" name="Google Shape;326;p19"/>
          <p:cNvCxnSpPr/>
          <p:nvPr/>
        </p:nvCxnSpPr>
        <p:spPr>
          <a:xfrm rot="10800000" flipH="1">
            <a:off x="572239" y="2516746"/>
            <a:ext cx="7913700" cy="6900"/>
          </a:xfrm>
          <a:prstGeom prst="straightConnector1">
            <a:avLst/>
          </a:prstGeom>
          <a:noFill/>
          <a:ln w="76200" cap="flat" cmpd="sng">
            <a:solidFill>
              <a:srgbClr val="A4C2F4"/>
            </a:solidFill>
            <a:prstDash val="solid"/>
            <a:miter lim="800000"/>
            <a:headEnd type="none" w="sm" len="sm"/>
            <a:tailEnd type="none" w="sm" len="sm"/>
          </a:ln>
        </p:spPr>
      </p:cxnSp>
      <p:sp>
        <p:nvSpPr>
          <p:cNvPr id="327" name="Google Shape;327;p19"/>
          <p:cNvSpPr txBox="1"/>
          <p:nvPr/>
        </p:nvSpPr>
        <p:spPr>
          <a:xfrm>
            <a:off x="0" y="1665300"/>
            <a:ext cx="1320600" cy="3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FFFFFF"/>
                </a:solidFill>
                <a:latin typeface="Calibri"/>
                <a:ea typeface="Calibri"/>
                <a:cs typeface="Calibri"/>
                <a:sym typeface="Calibri"/>
              </a:rPr>
              <a:t>  SEP 9 </a:t>
            </a:r>
            <a:r>
              <a:rPr lang="en-US" sz="1600" b="0" i="1" u="none" strike="noStrike" cap="none">
                <a:solidFill>
                  <a:srgbClr val="FFFFFF"/>
                </a:solidFill>
                <a:latin typeface="Calibri"/>
                <a:ea typeface="Calibri"/>
                <a:cs typeface="Calibri"/>
                <a:sym typeface="Calibri"/>
              </a:rPr>
              <a:t>201</a:t>
            </a:r>
            <a:r>
              <a:rPr lang="en-US" sz="1600" i="1">
                <a:solidFill>
                  <a:srgbClr val="FFFFFF"/>
                </a:solidFill>
                <a:latin typeface="Calibri"/>
                <a:ea typeface="Calibri"/>
                <a:cs typeface="Calibri"/>
                <a:sym typeface="Calibri"/>
              </a:rPr>
              <a:t>9</a:t>
            </a:r>
            <a:endParaRPr sz="1600" b="0" i="1" u="none" strike="noStrike" cap="none">
              <a:solidFill>
                <a:srgbClr val="FFFFFF"/>
              </a:solidFill>
              <a:latin typeface="Calibri"/>
              <a:ea typeface="Calibri"/>
              <a:cs typeface="Calibri"/>
              <a:sym typeface="Calibri"/>
            </a:endParaRPr>
          </a:p>
        </p:txBody>
      </p:sp>
      <p:sp>
        <p:nvSpPr>
          <p:cNvPr id="328" name="Google Shape;328;p19"/>
          <p:cNvSpPr txBox="1"/>
          <p:nvPr/>
        </p:nvSpPr>
        <p:spPr>
          <a:xfrm>
            <a:off x="73975" y="1029600"/>
            <a:ext cx="1388100" cy="609300"/>
          </a:xfrm>
          <a:prstGeom prst="rect">
            <a:avLst/>
          </a:prstGeom>
          <a:noFill/>
          <a:ln w="28575" cap="flat" cmpd="sng">
            <a:solidFill>
              <a:srgbClr val="5B9BD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i="0" u="none" strike="noStrike" cap="none">
                <a:solidFill>
                  <a:srgbClr val="FFFFFF"/>
                </a:solidFill>
                <a:latin typeface="Calibri"/>
                <a:ea typeface="Calibri"/>
                <a:cs typeface="Calibri"/>
                <a:sym typeface="Calibri"/>
              </a:rPr>
              <a:t>APPL</a:t>
            </a:r>
            <a:r>
              <a:rPr lang="en-US" sz="1600" b="1">
                <a:solidFill>
                  <a:srgbClr val="FFFFFF"/>
                </a:solidFill>
                <a:latin typeface="Calibri"/>
                <a:ea typeface="Calibri"/>
                <a:cs typeface="Calibri"/>
                <a:sym typeface="Calibri"/>
              </a:rPr>
              <a:t>ICATION OPEN</a:t>
            </a:r>
            <a:endParaRPr sz="1600" b="1" i="0" u="none" strike="noStrike" cap="none">
              <a:solidFill>
                <a:srgbClr val="FFFFFF"/>
              </a:solidFill>
              <a:latin typeface="Calibri"/>
              <a:ea typeface="Calibri"/>
              <a:cs typeface="Calibri"/>
              <a:sym typeface="Calibri"/>
            </a:endParaRPr>
          </a:p>
        </p:txBody>
      </p:sp>
      <p:pic>
        <p:nvPicPr>
          <p:cNvPr id="329" name="Google Shape;329;p19" descr="Image result for skype logo"/>
          <p:cNvPicPr preferRelativeResize="0"/>
          <p:nvPr/>
        </p:nvPicPr>
        <p:blipFill rotWithShape="1">
          <a:blip r:embed="rId4">
            <a:alphaModFix/>
          </a:blip>
          <a:srcRect/>
          <a:stretch/>
        </p:blipFill>
        <p:spPr>
          <a:xfrm>
            <a:off x="3186725" y="1126003"/>
            <a:ext cx="531600" cy="434147"/>
          </a:xfrm>
          <a:prstGeom prst="rect">
            <a:avLst/>
          </a:prstGeom>
          <a:noFill/>
          <a:ln>
            <a:noFill/>
          </a:ln>
        </p:spPr>
      </p:pic>
      <p:sp>
        <p:nvSpPr>
          <p:cNvPr id="330" name="Google Shape;330;p19"/>
          <p:cNvSpPr txBox="1"/>
          <p:nvPr/>
        </p:nvSpPr>
        <p:spPr>
          <a:xfrm>
            <a:off x="2994870" y="1965500"/>
            <a:ext cx="1044219" cy="32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FFFFFF"/>
                </a:solidFill>
                <a:latin typeface="Calibri"/>
                <a:ea typeface="Calibri"/>
                <a:cs typeface="Calibri"/>
                <a:sym typeface="Calibri"/>
              </a:rPr>
              <a:t>DEC 201</a:t>
            </a:r>
            <a:r>
              <a:rPr lang="en-US" sz="1600" i="1">
                <a:solidFill>
                  <a:srgbClr val="FFFFFF"/>
                </a:solidFill>
                <a:latin typeface="Calibri"/>
                <a:ea typeface="Calibri"/>
                <a:cs typeface="Calibri"/>
                <a:sym typeface="Calibri"/>
              </a:rPr>
              <a:t>9</a:t>
            </a:r>
            <a:endParaRPr sz="1600" b="0" i="1" u="none" strike="noStrike" cap="none">
              <a:solidFill>
                <a:srgbClr val="FFFFFF"/>
              </a:solidFill>
              <a:latin typeface="Calibri"/>
              <a:ea typeface="Calibri"/>
              <a:cs typeface="Calibri"/>
              <a:sym typeface="Calibri"/>
            </a:endParaRPr>
          </a:p>
        </p:txBody>
      </p:sp>
      <p:sp>
        <p:nvSpPr>
          <p:cNvPr id="331" name="Google Shape;331;p19"/>
          <p:cNvSpPr txBox="1"/>
          <p:nvPr/>
        </p:nvSpPr>
        <p:spPr>
          <a:xfrm>
            <a:off x="4531200" y="1943825"/>
            <a:ext cx="1320600" cy="281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FFFFFF"/>
                </a:solidFill>
                <a:latin typeface="Calibri"/>
                <a:ea typeface="Calibri"/>
                <a:cs typeface="Calibri"/>
                <a:sym typeface="Calibri"/>
              </a:rPr>
              <a:t>JAN 31 20</a:t>
            </a:r>
            <a:r>
              <a:rPr lang="en-US" sz="1600" i="1">
                <a:solidFill>
                  <a:srgbClr val="FFFFFF"/>
                </a:solidFill>
                <a:latin typeface="Calibri"/>
                <a:ea typeface="Calibri"/>
                <a:cs typeface="Calibri"/>
                <a:sym typeface="Calibri"/>
              </a:rPr>
              <a:t>20</a:t>
            </a:r>
            <a:endParaRPr sz="1600" b="0" i="1" u="none" strike="noStrike" cap="none">
              <a:solidFill>
                <a:srgbClr val="FFFFFF"/>
              </a:solidFill>
              <a:latin typeface="Calibri"/>
              <a:ea typeface="Calibri"/>
              <a:cs typeface="Calibri"/>
              <a:sym typeface="Calibri"/>
            </a:endParaRPr>
          </a:p>
        </p:txBody>
      </p:sp>
      <p:cxnSp>
        <p:nvCxnSpPr>
          <p:cNvPr id="332" name="Google Shape;332;p19"/>
          <p:cNvCxnSpPr/>
          <p:nvPr/>
        </p:nvCxnSpPr>
        <p:spPr>
          <a:xfrm rot="10800000">
            <a:off x="3473112" y="1599632"/>
            <a:ext cx="0" cy="389400"/>
          </a:xfrm>
          <a:prstGeom prst="straightConnector1">
            <a:avLst/>
          </a:prstGeom>
          <a:noFill/>
          <a:ln w="38100" cap="flat" cmpd="sng">
            <a:solidFill>
              <a:srgbClr val="5B9BD5"/>
            </a:solidFill>
            <a:prstDash val="solid"/>
            <a:miter lim="800000"/>
            <a:headEnd type="none" w="sm" len="sm"/>
            <a:tailEnd type="triangle" w="med" len="med"/>
          </a:ln>
        </p:spPr>
      </p:cxnSp>
      <p:sp>
        <p:nvSpPr>
          <p:cNvPr id="333" name="Google Shape;333;p19"/>
          <p:cNvSpPr txBox="1"/>
          <p:nvPr/>
        </p:nvSpPr>
        <p:spPr>
          <a:xfrm>
            <a:off x="5995500" y="1942675"/>
            <a:ext cx="1614600" cy="30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FFFFFF"/>
                </a:solidFill>
                <a:latin typeface="Calibri"/>
                <a:ea typeface="Calibri"/>
                <a:cs typeface="Calibri"/>
                <a:sym typeface="Calibri"/>
              </a:rPr>
              <a:t>MAY/</a:t>
            </a:r>
            <a:r>
              <a:rPr lang="en-US" sz="1600" b="0" i="1" u="none" strike="noStrike" cap="none">
                <a:solidFill>
                  <a:srgbClr val="FFFFFF"/>
                </a:solidFill>
                <a:latin typeface="Calibri"/>
                <a:ea typeface="Calibri"/>
                <a:cs typeface="Calibri"/>
                <a:sym typeface="Calibri"/>
              </a:rPr>
              <a:t>JUNE </a:t>
            </a:r>
            <a:r>
              <a:rPr lang="en-US" sz="1600" i="1">
                <a:solidFill>
                  <a:srgbClr val="FFFFFF"/>
                </a:solidFill>
                <a:latin typeface="Calibri"/>
                <a:ea typeface="Calibri"/>
                <a:cs typeface="Calibri"/>
                <a:sym typeface="Calibri"/>
              </a:rPr>
              <a:t>2020</a:t>
            </a:r>
            <a:endParaRPr sz="1600" b="0" i="1" u="none" strike="noStrike" cap="none">
              <a:solidFill>
                <a:srgbClr val="FFFFFF"/>
              </a:solidFill>
              <a:latin typeface="Calibri"/>
              <a:ea typeface="Calibri"/>
              <a:cs typeface="Calibri"/>
              <a:sym typeface="Calibri"/>
            </a:endParaRPr>
          </a:p>
        </p:txBody>
      </p:sp>
      <p:sp>
        <p:nvSpPr>
          <p:cNvPr id="334" name="Google Shape;334;p19"/>
          <p:cNvSpPr txBox="1"/>
          <p:nvPr/>
        </p:nvSpPr>
        <p:spPr>
          <a:xfrm>
            <a:off x="8070388" y="1944975"/>
            <a:ext cx="1043213" cy="389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FFFFFF"/>
                </a:solidFill>
                <a:latin typeface="Calibri"/>
                <a:ea typeface="Calibri"/>
                <a:cs typeface="Calibri"/>
                <a:sym typeface="Calibri"/>
              </a:rPr>
              <a:t>JULY </a:t>
            </a:r>
            <a:r>
              <a:rPr lang="en-US" sz="1600" i="1">
                <a:solidFill>
                  <a:srgbClr val="FFFFFF"/>
                </a:solidFill>
                <a:latin typeface="Calibri"/>
                <a:ea typeface="Calibri"/>
                <a:cs typeface="Calibri"/>
                <a:sym typeface="Calibri"/>
              </a:rPr>
              <a:t>2020</a:t>
            </a:r>
            <a:endParaRPr sz="1600" b="0" i="1" u="none" strike="noStrike" cap="none">
              <a:solidFill>
                <a:srgbClr val="FFFFFF"/>
              </a:solidFill>
              <a:latin typeface="Calibri"/>
              <a:ea typeface="Calibri"/>
              <a:cs typeface="Calibri"/>
              <a:sym typeface="Calibri"/>
            </a:endParaRPr>
          </a:p>
        </p:txBody>
      </p:sp>
      <p:cxnSp>
        <p:nvCxnSpPr>
          <p:cNvPr id="335" name="Google Shape;335;p19"/>
          <p:cNvCxnSpPr/>
          <p:nvPr/>
        </p:nvCxnSpPr>
        <p:spPr>
          <a:xfrm rot="10800000">
            <a:off x="6811113" y="1641772"/>
            <a:ext cx="0" cy="389400"/>
          </a:xfrm>
          <a:prstGeom prst="straightConnector1">
            <a:avLst/>
          </a:prstGeom>
          <a:noFill/>
          <a:ln w="38100" cap="flat" cmpd="sng">
            <a:solidFill>
              <a:srgbClr val="5B9BD5"/>
            </a:solidFill>
            <a:prstDash val="solid"/>
            <a:miter lim="800000"/>
            <a:headEnd type="none" w="sm" len="sm"/>
            <a:tailEnd type="triangle" w="med" len="med"/>
          </a:ln>
        </p:spPr>
      </p:cxnSp>
      <p:cxnSp>
        <p:nvCxnSpPr>
          <p:cNvPr id="336" name="Google Shape;336;p19"/>
          <p:cNvCxnSpPr/>
          <p:nvPr/>
        </p:nvCxnSpPr>
        <p:spPr>
          <a:xfrm>
            <a:off x="8589199" y="2680210"/>
            <a:ext cx="0" cy="281100"/>
          </a:xfrm>
          <a:prstGeom prst="straightConnector1">
            <a:avLst/>
          </a:prstGeom>
          <a:noFill/>
          <a:ln w="38100" cap="flat" cmpd="sng">
            <a:solidFill>
              <a:srgbClr val="0070C0"/>
            </a:solidFill>
            <a:prstDash val="solid"/>
            <a:miter lim="800000"/>
            <a:headEnd type="none" w="sm" len="sm"/>
            <a:tailEnd type="triangle" w="med" len="med"/>
          </a:ln>
        </p:spPr>
      </p:cxnSp>
      <p:sp>
        <p:nvSpPr>
          <p:cNvPr id="337" name="Google Shape;337;p19"/>
          <p:cNvSpPr txBox="1"/>
          <p:nvPr/>
        </p:nvSpPr>
        <p:spPr>
          <a:xfrm>
            <a:off x="5119225" y="2643400"/>
            <a:ext cx="1570800" cy="149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550" b="1" dirty="0">
                <a:solidFill>
                  <a:srgbClr val="FFFFFF"/>
                </a:solidFill>
                <a:latin typeface="Calibri"/>
                <a:ea typeface="Calibri"/>
                <a:cs typeface="Calibri"/>
                <a:sym typeface="Calibri"/>
              </a:rPr>
              <a:t>Fellow selection &amp; host company placements completed</a:t>
            </a:r>
            <a:endParaRPr sz="1550" b="1" i="0" u="none" strike="noStrike" cap="none" dirty="0">
              <a:solidFill>
                <a:srgbClr val="FFFFFF"/>
              </a:solidFill>
              <a:latin typeface="Calibri"/>
              <a:ea typeface="Calibri"/>
              <a:cs typeface="Calibri"/>
              <a:sym typeface="Calibri"/>
            </a:endParaRPr>
          </a:p>
        </p:txBody>
      </p:sp>
      <p:sp>
        <p:nvSpPr>
          <p:cNvPr id="338" name="Google Shape;338;p19"/>
          <p:cNvSpPr txBox="1"/>
          <p:nvPr/>
        </p:nvSpPr>
        <p:spPr>
          <a:xfrm>
            <a:off x="5883475" y="1110850"/>
            <a:ext cx="1805400" cy="5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solidFill>
                  <a:srgbClr val="FFFFFF"/>
                </a:solidFill>
                <a:latin typeface="Calibri"/>
                <a:ea typeface="Calibri"/>
                <a:cs typeface="Calibri"/>
                <a:sym typeface="Calibri"/>
              </a:rPr>
              <a:t>Start Summer Internship</a:t>
            </a:r>
            <a:endParaRPr sz="1600" b="1" i="0" u="none" strike="noStrike" cap="none">
              <a:solidFill>
                <a:srgbClr val="FFFFFF"/>
              </a:solidFill>
              <a:latin typeface="Calibri"/>
              <a:ea typeface="Calibri"/>
              <a:cs typeface="Calibri"/>
              <a:sym typeface="Calibri"/>
            </a:endParaRPr>
          </a:p>
        </p:txBody>
      </p:sp>
      <p:sp>
        <p:nvSpPr>
          <p:cNvPr id="339" name="Google Shape;339;p19"/>
          <p:cNvSpPr txBox="1"/>
          <p:nvPr/>
        </p:nvSpPr>
        <p:spPr>
          <a:xfrm>
            <a:off x="2637675" y="765950"/>
            <a:ext cx="1570800" cy="389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Interviews</a:t>
            </a:r>
            <a:endParaRPr sz="1600" b="1" i="0" u="none" strike="noStrike" cap="none">
              <a:solidFill>
                <a:srgbClr val="FFFFFF"/>
              </a:solidFill>
              <a:latin typeface="Calibri"/>
              <a:ea typeface="Calibri"/>
              <a:cs typeface="Calibri"/>
              <a:sym typeface="Calibri"/>
            </a:endParaRPr>
          </a:p>
        </p:txBody>
      </p:sp>
      <p:sp>
        <p:nvSpPr>
          <p:cNvPr id="340" name="Google Shape;340;p19"/>
          <p:cNvSpPr txBox="1"/>
          <p:nvPr/>
        </p:nvSpPr>
        <p:spPr>
          <a:xfrm>
            <a:off x="7226003" y="2896549"/>
            <a:ext cx="1932000" cy="17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a:solidFill>
                  <a:srgbClr val="FFFFFF"/>
                </a:solidFill>
                <a:latin typeface="Calibri"/>
                <a:ea typeface="Calibri"/>
                <a:cs typeface="Calibri"/>
                <a:sym typeface="Calibri"/>
              </a:rPr>
              <a:t>            </a:t>
            </a:r>
            <a:r>
              <a:rPr lang="en-US" sz="1600" b="1" i="0" u="none" strike="noStrike" cap="none">
                <a:solidFill>
                  <a:srgbClr val="FFFFFF"/>
                </a:solidFill>
                <a:latin typeface="Calibri"/>
                <a:ea typeface="Calibri"/>
                <a:cs typeface="Calibri"/>
                <a:sym typeface="Calibri"/>
              </a:rPr>
              <a:t>MIFP Summit</a:t>
            </a:r>
            <a:endParaRPr sz="1600" b="1" i="0" u="none" strike="noStrike" cap="none">
              <a:solidFill>
                <a:srgbClr val="FFFFFF"/>
              </a:solidFill>
              <a:latin typeface="Calibri"/>
              <a:ea typeface="Calibri"/>
              <a:cs typeface="Calibri"/>
              <a:sym typeface="Calibri"/>
            </a:endParaRPr>
          </a:p>
        </p:txBody>
      </p:sp>
      <p:sp>
        <p:nvSpPr>
          <p:cNvPr id="341" name="Google Shape;341;p19"/>
          <p:cNvSpPr txBox="1"/>
          <p:nvPr/>
        </p:nvSpPr>
        <p:spPr>
          <a:xfrm>
            <a:off x="1385788" y="1979030"/>
            <a:ext cx="1123800" cy="303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i="1">
                <a:solidFill>
                  <a:srgbClr val="FFFFFF"/>
                </a:solidFill>
                <a:latin typeface="Calibri"/>
                <a:ea typeface="Calibri"/>
                <a:cs typeface="Calibri"/>
                <a:sym typeface="Calibri"/>
              </a:rPr>
              <a:t>DEC 2 </a:t>
            </a:r>
            <a:r>
              <a:rPr lang="en-US" sz="1600" b="0" i="1" u="none" strike="noStrike" cap="none">
                <a:solidFill>
                  <a:srgbClr val="FFFFFF"/>
                </a:solidFill>
                <a:latin typeface="Calibri"/>
                <a:ea typeface="Calibri"/>
                <a:cs typeface="Calibri"/>
                <a:sym typeface="Calibri"/>
              </a:rPr>
              <a:t>201</a:t>
            </a:r>
            <a:r>
              <a:rPr lang="en-US" sz="1600" i="1">
                <a:solidFill>
                  <a:srgbClr val="FFFFFF"/>
                </a:solidFill>
                <a:latin typeface="Calibri"/>
                <a:ea typeface="Calibri"/>
                <a:cs typeface="Calibri"/>
                <a:sym typeface="Calibri"/>
              </a:rPr>
              <a:t>9</a:t>
            </a:r>
            <a:endParaRPr sz="1600" b="0" i="1" u="none" strike="noStrike" cap="none">
              <a:solidFill>
                <a:srgbClr val="FFFFFF"/>
              </a:solidFill>
              <a:latin typeface="Calibri"/>
              <a:ea typeface="Calibri"/>
              <a:cs typeface="Calibri"/>
              <a:sym typeface="Calibri"/>
            </a:endParaRPr>
          </a:p>
        </p:txBody>
      </p:sp>
      <p:sp>
        <p:nvSpPr>
          <p:cNvPr id="342" name="Google Shape;342;p19"/>
          <p:cNvSpPr txBox="1"/>
          <p:nvPr/>
        </p:nvSpPr>
        <p:spPr>
          <a:xfrm>
            <a:off x="1018375" y="3429275"/>
            <a:ext cx="531600" cy="56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43" name="Google Shape;343;p19"/>
          <p:cNvCxnSpPr/>
          <p:nvPr/>
        </p:nvCxnSpPr>
        <p:spPr>
          <a:xfrm>
            <a:off x="5089068" y="2688032"/>
            <a:ext cx="0" cy="281100"/>
          </a:xfrm>
          <a:prstGeom prst="straightConnector1">
            <a:avLst/>
          </a:prstGeom>
          <a:noFill/>
          <a:ln w="38100" cap="flat" cmpd="sng">
            <a:solidFill>
              <a:srgbClr val="0070C0"/>
            </a:solidFill>
            <a:prstDash val="solid"/>
            <a:miter lim="800000"/>
            <a:headEnd type="none" w="sm" len="sm"/>
            <a:tailEnd type="triangle" w="med" len="med"/>
          </a:ln>
        </p:spPr>
      </p:cxnSp>
      <p:grpSp>
        <p:nvGrpSpPr>
          <p:cNvPr id="344" name="Google Shape;344;p19"/>
          <p:cNvGrpSpPr/>
          <p:nvPr/>
        </p:nvGrpSpPr>
        <p:grpSpPr>
          <a:xfrm>
            <a:off x="1030825" y="3083400"/>
            <a:ext cx="1762953" cy="561956"/>
            <a:chOff x="-30295" y="3860497"/>
            <a:chExt cx="2892932" cy="1029600"/>
          </a:xfrm>
        </p:grpSpPr>
        <p:sp>
          <p:nvSpPr>
            <p:cNvPr id="345" name="Google Shape;345;p19"/>
            <p:cNvSpPr txBox="1"/>
            <p:nvPr/>
          </p:nvSpPr>
          <p:spPr>
            <a:xfrm>
              <a:off x="-30295" y="3860497"/>
              <a:ext cx="2277900" cy="1029600"/>
            </a:xfrm>
            <a:prstGeom prst="rect">
              <a:avLst/>
            </a:prstGeom>
            <a:noFill/>
            <a:ln w="28575" cap="flat" cmpd="sng">
              <a:solidFill>
                <a:srgbClr val="5B9BD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1">
                  <a:solidFill>
                    <a:srgbClr val="FFFFFF"/>
                  </a:solidFill>
                  <a:latin typeface="Calibri"/>
                  <a:ea typeface="Calibri"/>
                  <a:cs typeface="Calibri"/>
                  <a:sym typeface="Calibri"/>
                </a:rPr>
                <a:t>APPLICATION DUE</a:t>
              </a:r>
              <a:endParaRPr sz="1600" b="1" i="0" u="none" strike="noStrike" cap="none">
                <a:solidFill>
                  <a:srgbClr val="FFFFFF"/>
                </a:solidFill>
                <a:latin typeface="Calibri"/>
                <a:ea typeface="Calibri"/>
                <a:cs typeface="Calibri"/>
                <a:sym typeface="Calibri"/>
              </a:endParaRPr>
            </a:p>
          </p:txBody>
        </p:sp>
        <p:pic>
          <p:nvPicPr>
            <p:cNvPr id="346" name="Google Shape;346;p19"/>
            <p:cNvPicPr preferRelativeResize="0"/>
            <p:nvPr/>
          </p:nvPicPr>
          <p:blipFill rotWithShape="1">
            <a:blip r:embed="rId5">
              <a:alphaModFix/>
            </a:blip>
            <a:srcRect l="14749" r="-14749"/>
            <a:stretch/>
          </p:blipFill>
          <p:spPr>
            <a:xfrm>
              <a:off x="2014646" y="4030585"/>
              <a:ext cx="847991" cy="565328"/>
            </a:xfrm>
            <a:prstGeom prst="rect">
              <a:avLst/>
            </a:prstGeom>
            <a:noFill/>
            <a:ln>
              <a:noFill/>
            </a:ln>
          </p:spPr>
        </p:pic>
      </p:grpSp>
      <p:pic>
        <p:nvPicPr>
          <p:cNvPr id="347" name="Google Shape;347;p19"/>
          <p:cNvPicPr preferRelativeResize="0"/>
          <p:nvPr/>
        </p:nvPicPr>
        <p:blipFill rotWithShape="1">
          <a:blip r:embed="rId5">
            <a:alphaModFix/>
          </a:blip>
          <a:srcRect/>
          <a:stretch/>
        </p:blipFill>
        <p:spPr>
          <a:xfrm>
            <a:off x="1119511" y="1538058"/>
            <a:ext cx="516766" cy="308556"/>
          </a:xfrm>
          <a:prstGeom prst="rect">
            <a:avLst/>
          </a:prstGeom>
          <a:noFill/>
          <a:ln>
            <a:noFill/>
          </a:ln>
        </p:spPr>
      </p:pic>
      <p:cxnSp>
        <p:nvCxnSpPr>
          <p:cNvPr id="348" name="Google Shape;348;p19"/>
          <p:cNvCxnSpPr/>
          <p:nvPr/>
        </p:nvCxnSpPr>
        <p:spPr>
          <a:xfrm>
            <a:off x="1947637" y="2722854"/>
            <a:ext cx="0" cy="281100"/>
          </a:xfrm>
          <a:prstGeom prst="straightConnector1">
            <a:avLst/>
          </a:prstGeom>
          <a:noFill/>
          <a:ln w="38100" cap="flat" cmpd="sng">
            <a:solidFill>
              <a:srgbClr val="0070C0"/>
            </a:solidFill>
            <a:prstDash val="solid"/>
            <a:miter lim="800000"/>
            <a:headEnd type="none" w="sm" len="sm"/>
            <a:tailEnd type="triangle" w="med" len="med"/>
          </a:ln>
        </p:spPr>
      </p:cxnSp>
      <p:sp>
        <p:nvSpPr>
          <p:cNvPr id="349" name="Google Shape;349;p19"/>
          <p:cNvSpPr/>
          <p:nvPr/>
        </p:nvSpPr>
        <p:spPr>
          <a:xfrm>
            <a:off x="446750" y="2362300"/>
            <a:ext cx="294900" cy="281100"/>
          </a:xfrm>
          <a:prstGeom prst="ellipse">
            <a:avLst/>
          </a:prstGeom>
          <a:solidFill>
            <a:srgbClr val="5B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19"/>
          <p:cNvSpPr/>
          <p:nvPr/>
        </p:nvSpPr>
        <p:spPr>
          <a:xfrm>
            <a:off x="1818350" y="2362300"/>
            <a:ext cx="294900" cy="281100"/>
          </a:xfrm>
          <a:prstGeom prst="ellipse">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19"/>
          <p:cNvSpPr/>
          <p:nvPr/>
        </p:nvSpPr>
        <p:spPr>
          <a:xfrm>
            <a:off x="3342350" y="2362300"/>
            <a:ext cx="294900" cy="281100"/>
          </a:xfrm>
          <a:prstGeom prst="ellipse">
            <a:avLst/>
          </a:prstGeom>
          <a:solidFill>
            <a:srgbClr val="5B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19"/>
          <p:cNvSpPr/>
          <p:nvPr/>
        </p:nvSpPr>
        <p:spPr>
          <a:xfrm>
            <a:off x="4942550" y="2362300"/>
            <a:ext cx="294900" cy="281100"/>
          </a:xfrm>
          <a:prstGeom prst="ellipse">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19"/>
          <p:cNvSpPr/>
          <p:nvPr/>
        </p:nvSpPr>
        <p:spPr>
          <a:xfrm>
            <a:off x="6618950" y="2362300"/>
            <a:ext cx="294900" cy="281100"/>
          </a:xfrm>
          <a:prstGeom prst="ellipse">
            <a:avLst/>
          </a:prstGeom>
          <a:solidFill>
            <a:srgbClr val="5B9BD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19"/>
          <p:cNvSpPr/>
          <p:nvPr/>
        </p:nvSpPr>
        <p:spPr>
          <a:xfrm>
            <a:off x="8447750" y="2362300"/>
            <a:ext cx="294900" cy="281100"/>
          </a:xfrm>
          <a:prstGeom prst="ellipse">
            <a:avLst/>
          </a:prstGeom>
          <a:solidFill>
            <a:srgbClr val="0070C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5" name="Google Shape;355;p19"/>
          <p:cNvPicPr preferRelativeResize="0"/>
          <p:nvPr/>
        </p:nvPicPr>
        <p:blipFill rotWithShape="1">
          <a:blip r:embed="rId6">
            <a:alphaModFix/>
          </a:blip>
          <a:srcRect t="11205"/>
          <a:stretch/>
        </p:blipFill>
        <p:spPr>
          <a:xfrm>
            <a:off x="6230425" y="73975"/>
            <a:ext cx="1198425" cy="1064163"/>
          </a:xfrm>
          <a:prstGeom prst="rect">
            <a:avLst/>
          </a:prstGeom>
          <a:noFill/>
          <a:ln w="38100" cap="flat" cmpd="sng">
            <a:solidFill>
              <a:srgbClr val="5B9BD5"/>
            </a:solidFill>
            <a:prstDash val="solid"/>
            <a:round/>
            <a:headEnd type="none" w="sm" len="sm"/>
            <a:tailEnd type="none" w="sm" len="sm"/>
          </a:ln>
        </p:spPr>
      </p:pic>
      <p:pic>
        <p:nvPicPr>
          <p:cNvPr id="356" name="Google Shape;356;p19"/>
          <p:cNvPicPr preferRelativeResize="0"/>
          <p:nvPr/>
        </p:nvPicPr>
        <p:blipFill rotWithShape="1">
          <a:blip r:embed="rId7">
            <a:alphaModFix/>
          </a:blip>
          <a:srcRect l="57295" t="19298" r="17102" b="30691"/>
          <a:stretch/>
        </p:blipFill>
        <p:spPr>
          <a:xfrm>
            <a:off x="4028100" y="3050300"/>
            <a:ext cx="1044226" cy="1359789"/>
          </a:xfrm>
          <a:prstGeom prst="rect">
            <a:avLst/>
          </a:prstGeom>
          <a:noFill/>
          <a:ln w="38100" cap="flat" cmpd="sng">
            <a:solidFill>
              <a:srgbClr val="5B9BD5"/>
            </a:solidFill>
            <a:prstDash val="solid"/>
            <a:round/>
            <a:headEnd type="none" w="sm" len="sm"/>
            <a:tailEnd type="none" w="sm" len="sm"/>
          </a:ln>
        </p:spPr>
      </p:pic>
      <p:cxnSp>
        <p:nvCxnSpPr>
          <p:cNvPr id="358" name="Google Shape;358;p19"/>
          <p:cNvCxnSpPr/>
          <p:nvPr/>
        </p:nvCxnSpPr>
        <p:spPr>
          <a:xfrm rot="10800000">
            <a:off x="589262" y="1912820"/>
            <a:ext cx="0" cy="389400"/>
          </a:xfrm>
          <a:prstGeom prst="straightConnector1">
            <a:avLst/>
          </a:prstGeom>
          <a:noFill/>
          <a:ln w="38100" cap="flat" cmpd="sng">
            <a:solidFill>
              <a:srgbClr val="5B9BD5"/>
            </a:solidFill>
            <a:prstDash val="solid"/>
            <a:miter lim="800000"/>
            <a:headEnd type="none" w="sm" len="sm"/>
            <a:tailEnd type="triangle" w="med" len="med"/>
          </a:ln>
        </p:spPr>
      </p:cxnSp>
      <p:pic>
        <p:nvPicPr>
          <p:cNvPr id="3074" name="Picture 2" descr="https://lh6.googleusercontent.com/MSxFshozJxF4rX37V5-P2ffaCdp-m7Awj_NksgA1uysEgD64H0DFuNHja85Skp4243nQ_6mKCFgfbHCI3687MKhTYe7PULygBBad_sEJVVPTFDqLUCyezqPLI5bLLDPidA5Um8YOXX0"/>
          <p:cNvPicPr>
            <a:picLocks noChangeAspect="1" noChangeArrowheads="1"/>
          </p:cNvPicPr>
          <p:nvPr/>
        </p:nvPicPr>
        <p:blipFill rotWithShape="1">
          <a:blip r:embed="rId8">
            <a:extLst>
              <a:ext uri="{28A0092B-C50C-407E-A947-70E740481C1C}">
                <a14:useLocalDpi xmlns:a14="http://schemas.microsoft.com/office/drawing/2010/main" val="0"/>
              </a:ext>
            </a:extLst>
          </a:blip>
          <a:srcRect l="11287" t="39487" r="8517" b="21900"/>
          <a:stretch/>
        </p:blipFill>
        <p:spPr bwMode="auto">
          <a:xfrm>
            <a:off x="6230425" y="3245582"/>
            <a:ext cx="2832986" cy="1023023"/>
          </a:xfrm>
          <a:prstGeom prst="rect">
            <a:avLst/>
          </a:prstGeom>
          <a:noFill/>
          <a:ln w="38100">
            <a:solidFill>
              <a:srgbClr val="5B9BD5"/>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0"/>
          <p:cNvSpPr txBox="1"/>
          <p:nvPr/>
        </p:nvSpPr>
        <p:spPr>
          <a:xfrm>
            <a:off x="397950" y="253975"/>
            <a:ext cx="8396700" cy="9249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7200"/>
              <a:buFont typeface="Arial"/>
              <a:buNone/>
            </a:pPr>
            <a:r>
              <a:rPr lang="en-US" sz="3000">
                <a:solidFill>
                  <a:schemeClr val="lt1"/>
                </a:solidFill>
                <a:latin typeface="Century Gothic"/>
                <a:ea typeface="Century Gothic"/>
                <a:cs typeface="Century Gothic"/>
                <a:sym typeface="Century Gothic"/>
              </a:rPr>
              <a:t>For more information</a:t>
            </a:r>
            <a:r>
              <a:rPr lang="en-US" sz="3000" b="0" i="0" u="none" strike="noStrike" cap="none">
                <a:solidFill>
                  <a:schemeClr val="lt1"/>
                </a:solidFill>
                <a:latin typeface="Century Gothic"/>
                <a:ea typeface="Century Gothic"/>
                <a:cs typeface="Century Gothic"/>
                <a:sym typeface="Century Gothic"/>
              </a:rPr>
              <a:t> visit: </a:t>
            </a:r>
            <a:r>
              <a:rPr lang="en-US" sz="3000" b="1" i="0" u="none" strike="noStrike" cap="none">
                <a:solidFill>
                  <a:schemeClr val="lt1"/>
                </a:solidFill>
                <a:latin typeface="Century Gothic"/>
                <a:ea typeface="Century Gothic"/>
                <a:cs typeface="Century Gothic"/>
                <a:sym typeface="Century Gothic"/>
              </a:rPr>
              <a:t>MatthewIsakowitzFellowship.org</a:t>
            </a:r>
            <a:endParaRPr sz="3000" b="1" i="0" u="none" strike="noStrike" cap="none">
              <a:solidFill>
                <a:schemeClr val="lt1"/>
              </a:solidFill>
              <a:latin typeface="Century Gothic"/>
              <a:ea typeface="Century Gothic"/>
              <a:cs typeface="Century Gothic"/>
              <a:sym typeface="Century Gothic"/>
            </a:endParaRPr>
          </a:p>
        </p:txBody>
      </p:sp>
      <p:pic>
        <p:nvPicPr>
          <p:cNvPr id="365" name="Google Shape;365;p20"/>
          <p:cNvPicPr preferRelativeResize="0"/>
          <p:nvPr/>
        </p:nvPicPr>
        <p:blipFill rotWithShape="1">
          <a:blip r:embed="rId3">
            <a:alphaModFix/>
          </a:blip>
          <a:srcRect/>
          <a:stretch/>
        </p:blipFill>
        <p:spPr>
          <a:xfrm>
            <a:off x="135650" y="177775"/>
            <a:ext cx="758975" cy="758975"/>
          </a:xfrm>
          <a:prstGeom prst="rect">
            <a:avLst/>
          </a:prstGeom>
          <a:noFill/>
          <a:ln>
            <a:noFill/>
          </a:ln>
        </p:spPr>
      </p:pic>
      <p:pic>
        <p:nvPicPr>
          <p:cNvPr id="366" name="Google Shape;366;p20"/>
          <p:cNvPicPr preferRelativeResize="0"/>
          <p:nvPr/>
        </p:nvPicPr>
        <p:blipFill rotWithShape="1">
          <a:blip r:embed="rId4">
            <a:alphaModFix/>
          </a:blip>
          <a:srcRect/>
          <a:stretch/>
        </p:blipFill>
        <p:spPr>
          <a:xfrm>
            <a:off x="1168825" y="1320416"/>
            <a:ext cx="1465555" cy="1944863"/>
          </a:xfrm>
          <a:prstGeom prst="rect">
            <a:avLst/>
          </a:prstGeom>
          <a:noFill/>
          <a:ln>
            <a:noFill/>
          </a:ln>
        </p:spPr>
      </p:pic>
      <p:pic>
        <p:nvPicPr>
          <p:cNvPr id="367" name="Google Shape;367;p20"/>
          <p:cNvPicPr preferRelativeResize="0"/>
          <p:nvPr/>
        </p:nvPicPr>
        <p:blipFill rotWithShape="1">
          <a:blip r:embed="rId5">
            <a:alphaModFix/>
          </a:blip>
          <a:srcRect l="9701" r="18871"/>
          <a:stretch/>
        </p:blipFill>
        <p:spPr>
          <a:xfrm>
            <a:off x="6335240" y="1320416"/>
            <a:ext cx="1915460" cy="1944862"/>
          </a:xfrm>
          <a:prstGeom prst="rect">
            <a:avLst/>
          </a:prstGeom>
          <a:noFill/>
          <a:ln>
            <a:noFill/>
          </a:ln>
        </p:spPr>
      </p:pic>
      <p:pic>
        <p:nvPicPr>
          <p:cNvPr id="368" name="Google Shape;368;p20"/>
          <p:cNvPicPr preferRelativeResize="0"/>
          <p:nvPr/>
        </p:nvPicPr>
        <p:blipFill rotWithShape="1">
          <a:blip r:embed="rId6">
            <a:alphaModFix/>
          </a:blip>
          <a:srcRect l="18360"/>
          <a:stretch/>
        </p:blipFill>
        <p:spPr>
          <a:xfrm>
            <a:off x="3108893" y="1175375"/>
            <a:ext cx="2776375" cy="2192399"/>
          </a:xfrm>
          <a:prstGeom prst="rect">
            <a:avLst/>
          </a:prstGeom>
          <a:noFill/>
          <a:ln>
            <a:noFill/>
          </a:ln>
        </p:spPr>
      </p:pic>
      <p:pic>
        <p:nvPicPr>
          <p:cNvPr id="369" name="Google Shape;369;p20"/>
          <p:cNvPicPr preferRelativeResize="0"/>
          <p:nvPr/>
        </p:nvPicPr>
        <p:blipFill>
          <a:blip r:embed="rId7">
            <a:alphaModFix/>
          </a:blip>
          <a:stretch>
            <a:fillRect/>
          </a:stretch>
        </p:blipFill>
        <p:spPr>
          <a:xfrm>
            <a:off x="3236125" y="3505250"/>
            <a:ext cx="2445295" cy="567025"/>
          </a:xfrm>
          <a:prstGeom prst="rect">
            <a:avLst/>
          </a:prstGeom>
          <a:noFill/>
          <a:ln>
            <a:noFill/>
          </a:ln>
        </p:spPr>
      </p:pic>
      <p:sp>
        <p:nvSpPr>
          <p:cNvPr id="370" name="Google Shape;370;p20"/>
          <p:cNvSpPr txBox="1"/>
          <p:nvPr/>
        </p:nvSpPr>
        <p:spPr>
          <a:xfrm>
            <a:off x="260425" y="4384800"/>
            <a:ext cx="8396700" cy="6825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7200"/>
              <a:buFont typeface="Arial"/>
              <a:buNone/>
            </a:pPr>
            <a:r>
              <a:rPr lang="en-US" sz="2400" b="1">
                <a:solidFill>
                  <a:srgbClr val="FFFFFF"/>
                </a:solidFill>
                <a:latin typeface="Century Gothic"/>
                <a:ea typeface="Century Gothic"/>
                <a:cs typeface="Century Gothic"/>
                <a:sym typeface="Century Gothic"/>
              </a:rPr>
              <a:t>@mattfellowship #mattfellowship</a:t>
            </a:r>
            <a:endParaRPr sz="2400" b="1" i="0" u="none" strike="noStrike" cap="none">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1"/>
          <p:cNvSpPr txBox="1"/>
          <p:nvPr/>
        </p:nvSpPr>
        <p:spPr>
          <a:xfrm>
            <a:off x="397950" y="3486365"/>
            <a:ext cx="8211900" cy="593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a:solidFill>
                  <a:schemeClr val="lt1"/>
                </a:solidFill>
                <a:latin typeface="Century Gothic"/>
                <a:ea typeface="Century Gothic"/>
                <a:cs typeface="Century Gothic"/>
                <a:sym typeface="Century Gothic"/>
              </a:rPr>
              <a:t>MatthewIsakowitzFellowship.org</a:t>
            </a:r>
            <a:endParaRPr sz="3600" b="0" i="0" u="none" strike="noStrike" cap="none">
              <a:solidFill>
                <a:schemeClr val="lt1"/>
              </a:solidFill>
              <a:latin typeface="Century Gothic"/>
              <a:ea typeface="Century Gothic"/>
              <a:cs typeface="Century Gothic"/>
              <a:sym typeface="Century Gothic"/>
            </a:endParaRPr>
          </a:p>
        </p:txBody>
      </p:sp>
      <p:sp>
        <p:nvSpPr>
          <p:cNvPr id="377" name="Google Shape;377;p21"/>
          <p:cNvSpPr txBox="1"/>
          <p:nvPr/>
        </p:nvSpPr>
        <p:spPr>
          <a:xfrm>
            <a:off x="1990866" y="286263"/>
            <a:ext cx="4887600" cy="10341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7200"/>
              <a:buFont typeface="Arial"/>
              <a:buNone/>
            </a:pPr>
            <a:r>
              <a:rPr lang="en-US" sz="3600" b="1" i="1" u="none" strike="noStrike" cap="none">
                <a:solidFill>
                  <a:schemeClr val="lt1"/>
                </a:solidFill>
                <a:latin typeface="Century Gothic"/>
                <a:ea typeface="Century Gothic"/>
                <a:cs typeface="Century Gothic"/>
                <a:sym typeface="Century Gothic"/>
              </a:rPr>
              <a:t>Ad Astra</a:t>
            </a:r>
            <a:endParaRPr sz="3600" b="1" i="1" u="none" strike="noStrike" cap="none">
              <a:solidFill>
                <a:schemeClr val="lt1"/>
              </a:solidFill>
              <a:latin typeface="Century Gothic"/>
              <a:ea typeface="Century Gothic"/>
              <a:cs typeface="Century Gothic"/>
              <a:sym typeface="Century Gothic"/>
            </a:endParaRPr>
          </a:p>
        </p:txBody>
      </p:sp>
      <p:pic>
        <p:nvPicPr>
          <p:cNvPr id="378" name="Google Shape;378;p21"/>
          <p:cNvPicPr preferRelativeResize="0"/>
          <p:nvPr/>
        </p:nvPicPr>
        <p:blipFill rotWithShape="1">
          <a:blip r:embed="rId3">
            <a:alphaModFix/>
          </a:blip>
          <a:srcRect/>
          <a:stretch/>
        </p:blipFill>
        <p:spPr>
          <a:xfrm>
            <a:off x="135650" y="177775"/>
            <a:ext cx="758975" cy="758975"/>
          </a:xfrm>
          <a:prstGeom prst="rect">
            <a:avLst/>
          </a:prstGeom>
          <a:noFill/>
          <a:ln>
            <a:noFill/>
          </a:ln>
        </p:spPr>
      </p:pic>
      <p:pic>
        <p:nvPicPr>
          <p:cNvPr id="379" name="Google Shape;379;p21"/>
          <p:cNvPicPr preferRelativeResize="0"/>
          <p:nvPr/>
        </p:nvPicPr>
        <p:blipFill rotWithShape="1">
          <a:blip r:embed="rId4">
            <a:alphaModFix/>
          </a:blip>
          <a:srcRect/>
          <a:stretch/>
        </p:blipFill>
        <p:spPr>
          <a:xfrm>
            <a:off x="3110901" y="997575"/>
            <a:ext cx="2677526" cy="239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92" name="Google Shape;92;p11"/>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dirty="0">
                <a:solidFill>
                  <a:srgbClr val="F3F3F3"/>
                </a:solidFill>
                <a:latin typeface="Century Gothic"/>
                <a:ea typeface="Century Gothic"/>
                <a:cs typeface="Century Gothic"/>
                <a:sym typeface="Century Gothic"/>
              </a:rPr>
              <a:t>About Me</a:t>
            </a:r>
            <a:endParaRPr sz="3000" b="1" dirty="0">
              <a:solidFill>
                <a:srgbClr val="F3F3F3"/>
              </a:solidFill>
              <a:latin typeface="Century Gothic"/>
              <a:ea typeface="Century Gothic"/>
              <a:cs typeface="Century Gothic"/>
              <a:sym typeface="Century Gothic"/>
            </a:endParaRPr>
          </a:p>
        </p:txBody>
      </p:sp>
      <p:sp>
        <p:nvSpPr>
          <p:cNvPr id="93" name="Google Shape;93;p11"/>
          <p:cNvSpPr txBox="1"/>
          <p:nvPr/>
        </p:nvSpPr>
        <p:spPr>
          <a:xfrm>
            <a:off x="3516922" y="936750"/>
            <a:ext cx="5538277" cy="3215700"/>
          </a:xfrm>
          <a:prstGeom prst="rect">
            <a:avLst/>
          </a:prstGeom>
          <a:noFill/>
          <a:ln>
            <a:noFill/>
          </a:ln>
        </p:spPr>
        <p:txBody>
          <a:bodyPr spcFirstLastPara="1" wrap="square" lIns="91425" tIns="91425" rIns="91425" bIns="91425" anchor="t" anchorCtr="0">
            <a:noAutofit/>
          </a:bodyPr>
          <a:lstStyle/>
          <a:p>
            <a:pPr marL="285750" lvl="0" indent="-285750" algn="l" rtl="0">
              <a:spcBef>
                <a:spcPts val="0"/>
              </a:spcBef>
              <a:spcAft>
                <a:spcPts val="0"/>
              </a:spcAft>
              <a:buFont typeface="Courier New" panose="02070309020205020404" pitchFamily="49" charset="0"/>
              <a:buChar char="o"/>
            </a:pPr>
            <a:endParaRPr lang="en-US" sz="1800" dirty="0">
              <a:solidFill>
                <a:srgbClr val="FFFFFF"/>
              </a:solidFill>
              <a:latin typeface="Century Gothic"/>
              <a:ea typeface="Century Gothic"/>
              <a:cs typeface="Century Gothic"/>
              <a:sym typeface="Century Gothic"/>
            </a:endParaRPr>
          </a:p>
        </p:txBody>
      </p:sp>
      <p:sp>
        <p:nvSpPr>
          <p:cNvPr id="5" name="Google Shape;93;p11">
            <a:extLst>
              <a:ext uri="{FF2B5EF4-FFF2-40B4-BE49-F238E27FC236}">
                <a16:creationId xmlns:a16="http://schemas.microsoft.com/office/drawing/2014/main" id="{9F295248-931D-454A-8B7C-CCEE0D743B5F}"/>
              </a:ext>
            </a:extLst>
          </p:cNvPr>
          <p:cNvSpPr txBox="1"/>
          <p:nvPr/>
        </p:nvSpPr>
        <p:spPr>
          <a:xfrm>
            <a:off x="3837187" y="1094702"/>
            <a:ext cx="5306813" cy="3215700"/>
          </a:xfrm>
          <a:prstGeom prst="rect">
            <a:avLst/>
          </a:prstGeom>
          <a:noFill/>
          <a:ln>
            <a:noFill/>
          </a:ln>
        </p:spPr>
        <p:txBody>
          <a:bodyPr spcFirstLastPara="1" wrap="square" lIns="91425" tIns="91425" rIns="91425" bIns="91425" anchor="t" anchorCtr="0">
            <a:noAutofit/>
          </a:bodyPr>
          <a:lstStyle/>
          <a:p>
            <a:pPr marL="285750" lvl="0" indent="-285750">
              <a:buClr>
                <a:schemeClr val="bg1"/>
              </a:buClr>
              <a:buFont typeface="Arial" panose="020B0604020202020204" pitchFamily="34" charset="0"/>
              <a:buChar char="•"/>
            </a:pPr>
            <a:r>
              <a:rPr lang="en-US" sz="1800" dirty="0">
                <a:solidFill>
                  <a:srgbClr val="FFFFFF"/>
                </a:solidFill>
                <a:latin typeface="Calibri" panose="020F0502020204030204" pitchFamily="34" charset="0"/>
                <a:ea typeface="Century Gothic"/>
                <a:cs typeface="Calibri" panose="020F0502020204030204" pitchFamily="34" charset="0"/>
                <a:sym typeface="Century Gothic"/>
              </a:rPr>
              <a:t>2</a:t>
            </a:r>
            <a:r>
              <a:rPr lang="en-US" sz="1800" baseline="30000" dirty="0">
                <a:solidFill>
                  <a:srgbClr val="FFFFFF"/>
                </a:solidFill>
                <a:latin typeface="Calibri" panose="020F0502020204030204" pitchFamily="34" charset="0"/>
                <a:ea typeface="Century Gothic"/>
                <a:cs typeface="Calibri" panose="020F0502020204030204" pitchFamily="34" charset="0"/>
                <a:sym typeface="Century Gothic"/>
              </a:rPr>
              <a:t>nd</a:t>
            </a:r>
            <a:r>
              <a:rPr lang="en-US" sz="1800" dirty="0">
                <a:solidFill>
                  <a:srgbClr val="FFFFFF"/>
                </a:solidFill>
                <a:latin typeface="Calibri" panose="020F0502020204030204" pitchFamily="34" charset="0"/>
                <a:ea typeface="Century Gothic"/>
                <a:cs typeface="Calibri" panose="020F0502020204030204" pitchFamily="34" charset="0"/>
                <a:sym typeface="Century Gothic"/>
              </a:rPr>
              <a:t> Year MS Aero/Astro at Stanford</a:t>
            </a:r>
          </a:p>
          <a:p>
            <a:pPr marL="285750" lvl="0" indent="-285750">
              <a:buClr>
                <a:schemeClr val="bg1"/>
              </a:buClr>
              <a:buFont typeface="Arial" panose="020B0604020202020204" pitchFamily="34" charset="0"/>
              <a:buChar char="•"/>
            </a:pPr>
            <a:r>
              <a:rPr lang="en-US" sz="1800" dirty="0">
                <a:solidFill>
                  <a:srgbClr val="FFFFFF"/>
                </a:solidFill>
                <a:latin typeface="Calibri" panose="020F0502020204030204" pitchFamily="34" charset="0"/>
                <a:ea typeface="Century Gothic"/>
                <a:cs typeface="Calibri" panose="020F0502020204030204" pitchFamily="34" charset="0"/>
                <a:sym typeface="Century Gothic"/>
              </a:rPr>
              <a:t>B.S. Aerospace Eng. from Georgia Tech</a:t>
            </a:r>
          </a:p>
          <a:p>
            <a:pPr marL="285750" lvl="0" indent="-285750">
              <a:buClr>
                <a:schemeClr val="bg1"/>
              </a:buClr>
              <a:buFont typeface="Arial" panose="020B0604020202020204" pitchFamily="34" charset="0"/>
              <a:buChar char="•"/>
            </a:pPr>
            <a:r>
              <a:rPr lang="en-US" sz="1800" u="sng" dirty="0">
                <a:solidFill>
                  <a:srgbClr val="FFFFFF"/>
                </a:solidFill>
                <a:latin typeface="Calibri" panose="020F0502020204030204" pitchFamily="34" charset="0"/>
                <a:ea typeface="Century Gothic"/>
                <a:cs typeface="Calibri" panose="020F0502020204030204" pitchFamily="34" charset="0"/>
                <a:sym typeface="Century Gothic"/>
              </a:rPr>
              <a:t>Space-related clubs:</a:t>
            </a:r>
            <a:r>
              <a:rPr lang="en-US" sz="1800" dirty="0">
                <a:solidFill>
                  <a:srgbClr val="FFFFFF"/>
                </a:solidFill>
                <a:latin typeface="Calibri" panose="020F0502020204030204" pitchFamily="34" charset="0"/>
                <a:ea typeface="Century Gothic"/>
                <a:cs typeface="Calibri" panose="020F0502020204030204" pitchFamily="34" charset="0"/>
                <a:sym typeface="Century Gothic"/>
              </a:rPr>
              <a:t> Stanford Aerospace Business Club, SEDS@GT, SEDS-USA, Space Frontier Foundation</a:t>
            </a:r>
          </a:p>
          <a:p>
            <a:pPr marL="285750" lvl="0" indent="-285750">
              <a:buClr>
                <a:schemeClr val="bg1"/>
              </a:buClr>
              <a:buFont typeface="Arial" panose="020B0604020202020204" pitchFamily="34" charset="0"/>
              <a:buChar char="•"/>
            </a:pPr>
            <a:r>
              <a:rPr lang="en-US" sz="1800" u="sng" dirty="0">
                <a:solidFill>
                  <a:srgbClr val="FFFFFF"/>
                </a:solidFill>
                <a:latin typeface="Calibri" panose="020F0502020204030204" pitchFamily="34" charset="0"/>
                <a:ea typeface="Century Gothic"/>
                <a:cs typeface="Calibri" panose="020F0502020204030204" pitchFamily="34" charset="0"/>
                <a:sym typeface="Century Gothic"/>
              </a:rPr>
              <a:t>Internships:</a:t>
            </a:r>
            <a:r>
              <a:rPr lang="en-US" sz="1800" dirty="0">
                <a:solidFill>
                  <a:srgbClr val="FFFFFF"/>
                </a:solidFill>
                <a:latin typeface="Calibri" panose="020F0502020204030204" pitchFamily="34" charset="0"/>
                <a:ea typeface="Century Gothic"/>
                <a:cs typeface="Calibri" panose="020F0502020204030204" pitchFamily="34" charset="0"/>
                <a:sym typeface="Century Gothic"/>
              </a:rPr>
              <a:t> Aerospace Corporation, </a:t>
            </a:r>
            <a:r>
              <a:rPr lang="en-US" sz="1800" dirty="0" err="1">
                <a:solidFill>
                  <a:srgbClr val="FFFFFF"/>
                </a:solidFill>
                <a:latin typeface="Calibri" panose="020F0502020204030204" pitchFamily="34" charset="0"/>
                <a:ea typeface="Century Gothic"/>
                <a:cs typeface="Calibri" panose="020F0502020204030204" pitchFamily="34" charset="0"/>
                <a:sym typeface="Century Gothic"/>
              </a:rPr>
              <a:t>OneWeb</a:t>
            </a:r>
            <a:r>
              <a:rPr lang="en-US" sz="1800" dirty="0">
                <a:solidFill>
                  <a:srgbClr val="FFFFFF"/>
                </a:solidFill>
                <a:latin typeface="Calibri" panose="020F0502020204030204" pitchFamily="34" charset="0"/>
                <a:ea typeface="Century Gothic"/>
                <a:cs typeface="Calibri" panose="020F0502020204030204" pitchFamily="34" charset="0"/>
                <a:sym typeface="Century Gothic"/>
              </a:rPr>
              <a:t>, JPL, Lockheed Martin</a:t>
            </a:r>
          </a:p>
          <a:p>
            <a:pPr marL="285750" lvl="0" indent="-285750">
              <a:buClr>
                <a:schemeClr val="bg1"/>
              </a:buClr>
              <a:buFont typeface="Arial" panose="020B0604020202020204" pitchFamily="34" charset="0"/>
              <a:buChar char="•"/>
            </a:pPr>
            <a:r>
              <a:rPr lang="en-US" sz="1800" u="sng" dirty="0">
                <a:solidFill>
                  <a:srgbClr val="FFFFFF"/>
                </a:solidFill>
                <a:latin typeface="Calibri" panose="020F0502020204030204" pitchFamily="34" charset="0"/>
                <a:ea typeface="Century Gothic"/>
                <a:cs typeface="Calibri" panose="020F0502020204030204" pitchFamily="34" charset="0"/>
                <a:sym typeface="Century Gothic"/>
              </a:rPr>
              <a:t>Hobbies/Interests:</a:t>
            </a:r>
            <a:r>
              <a:rPr lang="en-US" sz="1800" dirty="0">
                <a:solidFill>
                  <a:srgbClr val="FFFFFF"/>
                </a:solidFill>
                <a:latin typeface="Calibri" panose="020F0502020204030204" pitchFamily="34" charset="0"/>
                <a:ea typeface="Century Gothic"/>
                <a:cs typeface="Calibri" panose="020F0502020204030204" pitchFamily="34" charset="0"/>
                <a:sym typeface="Century Gothic"/>
              </a:rPr>
              <a:t> Urban dance, Vinyl collection, Podcasts</a:t>
            </a:r>
          </a:p>
          <a:p>
            <a:pPr marL="0" lvl="0" indent="0" algn="l" rtl="0">
              <a:spcBef>
                <a:spcPts val="0"/>
              </a:spcBef>
              <a:spcAft>
                <a:spcPts val="0"/>
              </a:spcAft>
              <a:buNone/>
            </a:pPr>
            <a:endParaRPr sz="1800" dirty="0">
              <a:solidFill>
                <a:srgbClr val="FFFFFF"/>
              </a:solidFill>
              <a:latin typeface="Calibri" panose="020F0502020204030204" pitchFamily="34" charset="0"/>
              <a:ea typeface="Century Gothic"/>
              <a:cs typeface="Calibri" panose="020F0502020204030204" pitchFamily="34" charset="0"/>
              <a:sym typeface="Century Gothic"/>
            </a:endParaRPr>
          </a:p>
        </p:txBody>
      </p:sp>
      <p:pic>
        <p:nvPicPr>
          <p:cNvPr id="12" name="Picture 11">
            <a:extLst>
              <a:ext uri="{FF2B5EF4-FFF2-40B4-BE49-F238E27FC236}">
                <a16:creationId xmlns:a16="http://schemas.microsoft.com/office/drawing/2014/main" id="{0E601610-C919-4913-81F0-6F8785B716EC}"/>
              </a:ext>
            </a:extLst>
          </p:cNvPr>
          <p:cNvPicPr>
            <a:picLocks noChangeAspect="1"/>
          </p:cNvPicPr>
          <p:nvPr/>
        </p:nvPicPr>
        <p:blipFill rotWithShape="1">
          <a:blip r:embed="rId4"/>
          <a:srcRect t="13655" b="18740"/>
          <a:stretch/>
        </p:blipFill>
        <p:spPr>
          <a:xfrm>
            <a:off x="718163" y="1094702"/>
            <a:ext cx="2958891" cy="3000573"/>
          </a:xfrm>
          <a:prstGeom prst="rect">
            <a:avLst/>
          </a:prstGeom>
        </p:spPr>
      </p:pic>
    </p:spTree>
    <p:extLst>
      <p:ext uri="{BB962C8B-B14F-4D97-AF65-F5344CB8AC3E}">
        <p14:creationId xmlns:p14="http://schemas.microsoft.com/office/powerpoint/2010/main" val="373387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8"/>
          <p:cNvSpPr txBox="1"/>
          <p:nvPr/>
        </p:nvSpPr>
        <p:spPr>
          <a:xfrm>
            <a:off x="0" y="936750"/>
            <a:ext cx="8067900" cy="11058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400" b="0" i="0" u="none" strike="noStrike" cap="none">
                <a:solidFill>
                  <a:srgbClr val="FFFFFF"/>
                </a:solidFill>
                <a:latin typeface="Century Gothic"/>
                <a:ea typeface="Century Gothic"/>
                <a:cs typeface="Century Gothic"/>
                <a:sym typeface="Century Gothic"/>
              </a:rPr>
              <a:t>The Program was created in memory of </a:t>
            </a:r>
            <a:r>
              <a:rPr lang="en-US" sz="1400" b="1" i="0" u="none" strike="noStrike" cap="none">
                <a:solidFill>
                  <a:srgbClr val="FFFFFF"/>
                </a:solidFill>
                <a:latin typeface="Century Gothic"/>
                <a:ea typeface="Century Gothic"/>
                <a:cs typeface="Century Gothic"/>
                <a:sym typeface="Century Gothic"/>
              </a:rPr>
              <a:t>Matthew Isakowitz</a:t>
            </a:r>
            <a:r>
              <a:rPr lang="en-US" sz="1400" b="0" i="0" u="none" strike="noStrike" cap="none">
                <a:solidFill>
                  <a:srgbClr val="FFFFFF"/>
                </a:solidFill>
                <a:latin typeface="Century Gothic"/>
                <a:ea typeface="Century Gothic"/>
                <a:cs typeface="Century Gothic"/>
                <a:sym typeface="Century Gothic"/>
              </a:rPr>
              <a:t> (1987–2017)</a:t>
            </a: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None/>
            </a:pPr>
            <a:r>
              <a:rPr lang="en-US" sz="1400" b="0" i="0" u="none" strike="noStrike" cap="none">
                <a:solidFill>
                  <a:srgbClr val="FFFFFF"/>
                </a:solidFill>
                <a:latin typeface="Century Gothic"/>
                <a:ea typeface="Century Gothic"/>
                <a:cs typeface="Century Gothic"/>
                <a:sym typeface="Century Gothic"/>
              </a:rPr>
              <a:t>— an engineer, entrepreneur, and extraordinary individual whose </a:t>
            </a: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None/>
            </a:pPr>
            <a:r>
              <a:rPr lang="en-US" sz="1400" b="0" i="0" u="none" strike="noStrike" cap="none">
                <a:solidFill>
                  <a:srgbClr val="FFFFFF"/>
                </a:solidFill>
                <a:latin typeface="Century Gothic"/>
                <a:ea typeface="Century Gothic"/>
                <a:cs typeface="Century Gothic"/>
                <a:sym typeface="Century Gothic"/>
              </a:rPr>
              <a:t>passion for commercial space exploration led to great strides in </a:t>
            </a:r>
            <a:endParaRPr sz="1400" b="0" i="0" u="none" strike="noStrike" cap="none">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None/>
            </a:pPr>
            <a:r>
              <a:rPr lang="en-US" sz="1400" b="0" i="0" u="none" strike="noStrike" cap="none">
                <a:solidFill>
                  <a:srgbClr val="FFFFFF"/>
                </a:solidFill>
                <a:latin typeface="Century Gothic"/>
                <a:ea typeface="Century Gothic"/>
                <a:cs typeface="Century Gothic"/>
                <a:sym typeface="Century Gothic"/>
              </a:rPr>
              <a:t>the industry</a:t>
            </a:r>
            <a:r>
              <a:rPr lang="en-US">
                <a:solidFill>
                  <a:srgbClr val="FFFFFF"/>
                </a:solidFill>
                <a:latin typeface="Century Gothic"/>
                <a:ea typeface="Century Gothic"/>
                <a:cs typeface="Century Gothic"/>
                <a:sym typeface="Century Gothic"/>
              </a:rPr>
              <a:t> </a:t>
            </a:r>
            <a:r>
              <a:rPr lang="en-US" sz="1400" b="0" i="0" u="none" strike="noStrike" cap="none">
                <a:solidFill>
                  <a:srgbClr val="FFFFFF"/>
                </a:solidFill>
                <a:latin typeface="Century Gothic"/>
                <a:ea typeface="Century Gothic"/>
                <a:cs typeface="Century Gothic"/>
                <a:sym typeface="Century Gothic"/>
              </a:rPr>
              <a:t>and</a:t>
            </a:r>
            <a:r>
              <a:rPr lang="en-US">
                <a:solidFill>
                  <a:srgbClr val="FFFFFF"/>
                </a:solidFill>
                <a:latin typeface="Century Gothic"/>
                <a:ea typeface="Century Gothic"/>
                <a:cs typeface="Century Gothic"/>
                <a:sym typeface="Century Gothic"/>
              </a:rPr>
              <a:t> </a:t>
            </a:r>
            <a:r>
              <a:rPr lang="en-US" sz="1400" b="0" i="0" u="none" strike="noStrike" cap="none">
                <a:solidFill>
                  <a:srgbClr val="FFFFFF"/>
                </a:solidFill>
                <a:latin typeface="Century Gothic"/>
                <a:ea typeface="Century Gothic"/>
                <a:cs typeface="Century Gothic"/>
                <a:sym typeface="Century Gothic"/>
              </a:rPr>
              <a:t>inspired all who knew him.</a:t>
            </a:r>
            <a:endParaRPr sz="1400" b="0" i="0" u="none" strike="noStrike" cap="none">
              <a:solidFill>
                <a:schemeClr val="lt1"/>
              </a:solidFill>
              <a:latin typeface="Century Gothic"/>
              <a:ea typeface="Century Gothic"/>
              <a:cs typeface="Century Gothic"/>
              <a:sym typeface="Century Gothic"/>
            </a:endParaRPr>
          </a:p>
        </p:txBody>
      </p:sp>
      <p:sp>
        <p:nvSpPr>
          <p:cNvPr id="47" name="Google Shape;47;p8"/>
          <p:cNvSpPr txBox="1"/>
          <p:nvPr/>
        </p:nvSpPr>
        <p:spPr>
          <a:xfrm>
            <a:off x="359575" y="253975"/>
            <a:ext cx="8396700" cy="759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100"/>
              <a:buFont typeface="Arial"/>
              <a:buNone/>
            </a:pPr>
            <a:r>
              <a:rPr lang="en-US" sz="3500" b="1" i="0" u="none" strike="noStrike" cap="none">
                <a:solidFill>
                  <a:srgbClr val="FFFFFF"/>
                </a:solidFill>
                <a:latin typeface="Century Gothic"/>
                <a:ea typeface="Century Gothic"/>
                <a:cs typeface="Century Gothic"/>
                <a:sym typeface="Century Gothic"/>
              </a:rPr>
              <a:t>Who </a:t>
            </a:r>
            <a:r>
              <a:rPr lang="en-US" sz="3500" b="1">
                <a:solidFill>
                  <a:srgbClr val="FFFFFF"/>
                </a:solidFill>
                <a:latin typeface="Century Gothic"/>
                <a:ea typeface="Century Gothic"/>
                <a:cs typeface="Century Gothic"/>
                <a:sym typeface="Century Gothic"/>
              </a:rPr>
              <a:t>I</a:t>
            </a:r>
            <a:r>
              <a:rPr lang="en-US" sz="3500" b="1" i="0" u="none" strike="noStrike" cap="none">
                <a:solidFill>
                  <a:srgbClr val="FFFFFF"/>
                </a:solidFill>
                <a:latin typeface="Century Gothic"/>
                <a:ea typeface="Century Gothic"/>
                <a:cs typeface="Century Gothic"/>
                <a:sym typeface="Century Gothic"/>
              </a:rPr>
              <a:t>nspired the </a:t>
            </a:r>
            <a:r>
              <a:rPr lang="en-US" sz="3500" b="1">
                <a:solidFill>
                  <a:srgbClr val="FFFFFF"/>
                </a:solidFill>
                <a:latin typeface="Century Gothic"/>
                <a:ea typeface="Century Gothic"/>
                <a:cs typeface="Century Gothic"/>
                <a:sym typeface="Century Gothic"/>
              </a:rPr>
              <a:t>P</a:t>
            </a:r>
            <a:r>
              <a:rPr lang="en-US" sz="3500" b="1" i="0" u="none" strike="noStrike" cap="none">
                <a:solidFill>
                  <a:srgbClr val="FFFFFF"/>
                </a:solidFill>
                <a:latin typeface="Century Gothic"/>
                <a:ea typeface="Century Gothic"/>
                <a:cs typeface="Century Gothic"/>
                <a:sym typeface="Century Gothic"/>
              </a:rPr>
              <a:t>rogram?</a:t>
            </a:r>
            <a:endParaRPr sz="3500" b="1" i="0" u="none" strike="noStrike" cap="none">
              <a:solidFill>
                <a:schemeClr val="lt1"/>
              </a:solidFill>
              <a:latin typeface="Century Gothic"/>
              <a:ea typeface="Century Gothic"/>
              <a:cs typeface="Century Gothic"/>
              <a:sym typeface="Century Gothic"/>
            </a:endParaRPr>
          </a:p>
        </p:txBody>
      </p:sp>
      <p:pic>
        <p:nvPicPr>
          <p:cNvPr id="48" name="Google Shape;48;p8"/>
          <p:cNvPicPr preferRelativeResize="0"/>
          <p:nvPr/>
        </p:nvPicPr>
        <p:blipFill rotWithShape="1">
          <a:blip r:embed="rId3">
            <a:alphaModFix/>
          </a:blip>
          <a:srcRect/>
          <a:stretch/>
        </p:blipFill>
        <p:spPr>
          <a:xfrm>
            <a:off x="135650" y="177775"/>
            <a:ext cx="758975" cy="758975"/>
          </a:xfrm>
          <a:prstGeom prst="rect">
            <a:avLst/>
          </a:prstGeom>
          <a:noFill/>
          <a:ln>
            <a:noFill/>
          </a:ln>
        </p:spPr>
      </p:pic>
      <p:pic>
        <p:nvPicPr>
          <p:cNvPr id="49" name="Google Shape;49;p8"/>
          <p:cNvPicPr preferRelativeResize="0"/>
          <p:nvPr/>
        </p:nvPicPr>
        <p:blipFill rotWithShape="1">
          <a:blip r:embed="rId4">
            <a:alphaModFix/>
          </a:blip>
          <a:srcRect/>
          <a:stretch/>
        </p:blipFill>
        <p:spPr>
          <a:xfrm>
            <a:off x="6637969" y="1137025"/>
            <a:ext cx="2264825" cy="2026500"/>
          </a:xfrm>
          <a:prstGeom prst="rect">
            <a:avLst/>
          </a:prstGeom>
          <a:noFill/>
          <a:ln>
            <a:noFill/>
          </a:ln>
        </p:spPr>
      </p:pic>
      <p:sp>
        <p:nvSpPr>
          <p:cNvPr id="50" name="Google Shape;50;p8"/>
          <p:cNvSpPr txBox="1"/>
          <p:nvPr/>
        </p:nvSpPr>
        <p:spPr>
          <a:xfrm>
            <a:off x="2009775" y="3299725"/>
            <a:ext cx="6424200" cy="858900"/>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0"/>
              </a:spcBef>
              <a:spcAft>
                <a:spcPts val="0"/>
              </a:spcAft>
              <a:buNone/>
            </a:pPr>
            <a:r>
              <a:rPr lang="en-US" sz="1400" b="0" i="0" u="none" strike="noStrike" cap="none">
                <a:solidFill>
                  <a:srgbClr val="FFFFFF"/>
                </a:solidFill>
                <a:latin typeface="Century Gothic"/>
                <a:ea typeface="Century Gothic"/>
                <a:cs typeface="Century Gothic"/>
                <a:sym typeface="Century Gothic"/>
              </a:rPr>
              <a:t>The Program seeks to instill that same enthusiasm into the next generation of commercial spaceflight leaders by providing impactful career training to those who embody Matthew's drive for exploring our universe to help better humankind.</a:t>
            </a:r>
            <a:endParaRPr sz="1400" b="0" i="0" u="none" strike="noStrike" cap="none">
              <a:solidFill>
                <a:srgbClr val="FFFFFF"/>
              </a:solidFill>
              <a:latin typeface="Century Gothic"/>
              <a:ea typeface="Century Gothic"/>
              <a:cs typeface="Century Gothic"/>
              <a:sym typeface="Century Gothic"/>
            </a:endParaRPr>
          </a:p>
        </p:txBody>
      </p:sp>
      <p:pic>
        <p:nvPicPr>
          <p:cNvPr id="51" name="Google Shape;51;p8"/>
          <p:cNvPicPr preferRelativeResize="0"/>
          <p:nvPr/>
        </p:nvPicPr>
        <p:blipFill rotWithShape="1">
          <a:blip r:embed="rId5">
            <a:alphaModFix/>
          </a:blip>
          <a:srcRect l="5311" t="5044" b="14749"/>
          <a:stretch/>
        </p:blipFill>
        <p:spPr>
          <a:xfrm>
            <a:off x="4371715" y="1785025"/>
            <a:ext cx="1867400" cy="1390650"/>
          </a:xfrm>
          <a:prstGeom prst="rect">
            <a:avLst/>
          </a:prstGeom>
          <a:noFill/>
          <a:ln>
            <a:noFill/>
          </a:ln>
        </p:spPr>
      </p:pic>
      <p:pic>
        <p:nvPicPr>
          <p:cNvPr id="52" name="Google Shape;52;p8"/>
          <p:cNvPicPr preferRelativeResize="0"/>
          <p:nvPr/>
        </p:nvPicPr>
        <p:blipFill rotWithShape="1">
          <a:blip r:embed="rId6">
            <a:alphaModFix/>
          </a:blip>
          <a:srcRect/>
          <a:stretch/>
        </p:blipFill>
        <p:spPr>
          <a:xfrm>
            <a:off x="2205150" y="1708020"/>
            <a:ext cx="1828800" cy="1486375"/>
          </a:xfrm>
          <a:prstGeom prst="rect">
            <a:avLst/>
          </a:prstGeom>
          <a:noFill/>
          <a:ln>
            <a:noFill/>
          </a:ln>
        </p:spPr>
      </p:pic>
      <p:pic>
        <p:nvPicPr>
          <p:cNvPr id="1026" name="Picture 2" descr="https://lh5.googleusercontent.com/6ADFR5b2q5JyOGWZrxs3_7d_dlzYs4VEUgr7FreNwkOMEmaTjcUnKhE5DM6NycZIZqF6swU-vVJOYzh51chNdFfgHWYVssV-6Q971hw-_bQZ-nBJ4Pii9C-CY99sPH1J9_YNf65sGE8"/>
          <p:cNvPicPr>
            <a:picLocks noChangeAspect="1" noChangeArrowheads="1"/>
          </p:cNvPicPr>
          <p:nvPr/>
        </p:nvPicPr>
        <p:blipFill rotWithShape="1">
          <a:blip r:embed="rId7">
            <a:extLst>
              <a:ext uri="{28A0092B-C50C-407E-A947-70E740481C1C}">
                <a14:useLocalDpi xmlns:a14="http://schemas.microsoft.com/office/drawing/2010/main" val="0"/>
              </a:ext>
            </a:extLst>
          </a:blip>
          <a:srcRect l="19072" t="6455" r="2413" b="27309"/>
          <a:stretch/>
        </p:blipFill>
        <p:spPr bwMode="auto">
          <a:xfrm>
            <a:off x="93512" y="1785025"/>
            <a:ext cx="1856686" cy="20156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9"/>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60" name="Google Shape;60;p9"/>
          <p:cNvSpPr txBox="1"/>
          <p:nvPr/>
        </p:nvSpPr>
        <p:spPr>
          <a:xfrm>
            <a:off x="1163125" y="270775"/>
            <a:ext cx="8398800" cy="5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US" sz="2950" b="1" i="0" u="none" strike="noStrike" cap="none">
                <a:solidFill>
                  <a:srgbClr val="FFFFFF"/>
                </a:solidFill>
                <a:latin typeface="Century Gothic"/>
                <a:ea typeface="Century Gothic"/>
                <a:cs typeface="Century Gothic"/>
                <a:sym typeface="Century Gothic"/>
              </a:rPr>
              <a:t>In the </a:t>
            </a:r>
            <a:r>
              <a:rPr lang="en-US" sz="2950" b="1">
                <a:solidFill>
                  <a:srgbClr val="FFFFFF"/>
                </a:solidFill>
                <a:latin typeface="Century Gothic"/>
                <a:ea typeface="Century Gothic"/>
                <a:cs typeface="Century Gothic"/>
                <a:sym typeface="Century Gothic"/>
              </a:rPr>
              <a:t>W</a:t>
            </a:r>
            <a:r>
              <a:rPr lang="en-US" sz="2950" b="1" i="0" u="none" strike="noStrike" cap="none">
                <a:solidFill>
                  <a:srgbClr val="FFFFFF"/>
                </a:solidFill>
                <a:latin typeface="Century Gothic"/>
                <a:ea typeface="Century Gothic"/>
                <a:cs typeface="Century Gothic"/>
                <a:sym typeface="Century Gothic"/>
              </a:rPr>
              <a:t>ords of </a:t>
            </a:r>
            <a:r>
              <a:rPr lang="en-US" sz="2950" b="1">
                <a:solidFill>
                  <a:srgbClr val="FFFFFF"/>
                </a:solidFill>
                <a:latin typeface="Century Gothic"/>
                <a:ea typeface="Century Gothic"/>
                <a:cs typeface="Century Gothic"/>
                <a:sym typeface="Century Gothic"/>
              </a:rPr>
              <a:t>Those Who Knew Matthew</a:t>
            </a:r>
            <a:r>
              <a:rPr lang="en-US" sz="2950" b="1" i="0" u="none" strike="noStrike" cap="none">
                <a:solidFill>
                  <a:srgbClr val="FFFFFF"/>
                </a:solidFill>
                <a:latin typeface="Century Gothic"/>
                <a:ea typeface="Century Gothic"/>
                <a:cs typeface="Century Gothic"/>
                <a:sym typeface="Century Gothic"/>
              </a:rPr>
              <a:t>...</a:t>
            </a:r>
            <a:endParaRPr sz="2950" b="0" i="0" u="none" strike="noStrike" cap="none">
              <a:solidFill>
                <a:srgbClr val="000000"/>
              </a:solidFill>
              <a:latin typeface="Century Gothic"/>
              <a:ea typeface="Century Gothic"/>
              <a:cs typeface="Century Gothic"/>
              <a:sym typeface="Century Gothic"/>
            </a:endParaRPr>
          </a:p>
        </p:txBody>
      </p:sp>
      <p:sp>
        <p:nvSpPr>
          <p:cNvPr id="61" name="Google Shape;61;p9"/>
          <p:cNvSpPr txBox="1"/>
          <p:nvPr/>
        </p:nvSpPr>
        <p:spPr>
          <a:xfrm>
            <a:off x="33450" y="1151950"/>
            <a:ext cx="9077100" cy="3870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1750">
                <a:solidFill>
                  <a:srgbClr val="FFFFFF"/>
                </a:solidFill>
                <a:latin typeface="Century Gothic"/>
                <a:ea typeface="Century Gothic"/>
                <a:cs typeface="Century Gothic"/>
                <a:sym typeface="Century Gothic"/>
              </a:rPr>
              <a:t>“Matthew reminds me of myself.</a:t>
            </a:r>
            <a:r>
              <a:rPr lang="en-US" sz="1750" b="1">
                <a:solidFill>
                  <a:srgbClr val="FFFFFF"/>
                </a:solidFill>
                <a:latin typeface="Century Gothic"/>
                <a:ea typeface="Century Gothic"/>
                <a:cs typeface="Century Gothic"/>
                <a:sym typeface="Century Gothic"/>
              </a:rPr>
              <a:t> Someone who, early in their life, identified space as their primary passion.</a:t>
            </a:r>
            <a:r>
              <a:rPr lang="en-US" sz="1750">
                <a:solidFill>
                  <a:srgbClr val="FFFFFF"/>
                </a:solidFill>
                <a:latin typeface="Century Gothic"/>
                <a:ea typeface="Century Gothic"/>
                <a:cs typeface="Century Gothic"/>
                <a:sym typeface="Century Gothic"/>
              </a:rPr>
              <a:t> Someone who was always asking how we can do more, go faster.  It was because of Matthew and his passion that the XPRIZE actually got the attention of NASA, a sequence of events that led to the creation of NASA’s Centennial Challenges. Rather than choose the traditional path, </a:t>
            </a:r>
            <a:r>
              <a:rPr lang="en-US" sz="1750" b="1">
                <a:solidFill>
                  <a:srgbClr val="FFFFFF"/>
                </a:solidFill>
                <a:latin typeface="Century Gothic"/>
                <a:ea typeface="Century Gothic"/>
                <a:cs typeface="Century Gothic"/>
                <a:sym typeface="Century Gothic"/>
              </a:rPr>
              <a:t>Matthew lived the space entrepreneur’s dream</a:t>
            </a:r>
            <a:r>
              <a:rPr lang="en-US" sz="1750">
                <a:solidFill>
                  <a:srgbClr val="FFFFFF"/>
                </a:solidFill>
                <a:latin typeface="Century Gothic"/>
                <a:ea typeface="Century Gothic"/>
                <a:cs typeface="Century Gothic"/>
                <a:sym typeface="Century Gothic"/>
              </a:rPr>
              <a:t>, a path that would ultimately bring him back into my life where he interned at both Space Adventures and Planetary Resources. It would be an honor and pleasure for me to host young space entrepreneurs with Matthew’s level of </a:t>
            </a:r>
            <a:r>
              <a:rPr lang="en-US" sz="1750" b="1">
                <a:solidFill>
                  <a:srgbClr val="FFFFFF"/>
                </a:solidFill>
                <a:latin typeface="Century Gothic"/>
                <a:ea typeface="Century Gothic"/>
                <a:cs typeface="Century Gothic"/>
                <a:sym typeface="Century Gothic"/>
              </a:rPr>
              <a:t>passion and dedication</a:t>
            </a:r>
            <a:r>
              <a:rPr lang="en-US" sz="1750">
                <a:solidFill>
                  <a:srgbClr val="FFFFFF"/>
                </a:solidFill>
                <a:latin typeface="Century Gothic"/>
                <a:ea typeface="Century Gothic"/>
                <a:cs typeface="Century Gothic"/>
                <a:sym typeface="Century Gothic"/>
              </a:rPr>
              <a:t>.”</a:t>
            </a:r>
            <a:endParaRPr sz="1750">
              <a:solidFill>
                <a:srgbClr val="FFFFFF"/>
              </a:solidFill>
              <a:latin typeface="Century Gothic"/>
              <a:ea typeface="Century Gothic"/>
              <a:cs typeface="Century Gothic"/>
              <a:sym typeface="Century Gothic"/>
            </a:endParaRPr>
          </a:p>
          <a:p>
            <a:pPr marL="0" lvl="0" indent="0" algn="ctr" rtl="0">
              <a:lnSpc>
                <a:spcPct val="115000"/>
              </a:lnSpc>
              <a:spcBef>
                <a:spcPts val="0"/>
              </a:spcBef>
              <a:spcAft>
                <a:spcPts val="0"/>
              </a:spcAft>
              <a:buClr>
                <a:schemeClr val="dk1"/>
              </a:buClr>
              <a:buSzPts val="1100"/>
              <a:buFont typeface="Arial"/>
              <a:buNone/>
            </a:pPr>
            <a:endParaRPr sz="1750">
              <a:solidFill>
                <a:srgbClr val="FFFFFF"/>
              </a:solidFill>
              <a:latin typeface="Century Gothic"/>
              <a:ea typeface="Century Gothic"/>
              <a:cs typeface="Century Gothic"/>
              <a:sym typeface="Century Gothic"/>
            </a:endParaRPr>
          </a:p>
          <a:p>
            <a:pPr marL="457200" lvl="0" indent="0" algn="ctr" rtl="0">
              <a:lnSpc>
                <a:spcPct val="115000"/>
              </a:lnSpc>
              <a:spcBef>
                <a:spcPts val="0"/>
              </a:spcBef>
              <a:spcAft>
                <a:spcPts val="0"/>
              </a:spcAft>
              <a:buNone/>
            </a:pPr>
            <a:r>
              <a:rPr lang="en-US" sz="1750" i="1">
                <a:solidFill>
                  <a:srgbClr val="FFFFFF"/>
                </a:solidFill>
                <a:latin typeface="Century Gothic"/>
                <a:ea typeface="Century Gothic"/>
                <a:cs typeface="Century Gothic"/>
                <a:sym typeface="Century Gothic"/>
              </a:rPr>
              <a:t>-- Peter Diamandis</a:t>
            </a:r>
            <a:r>
              <a:rPr lang="en-US" sz="1750">
                <a:solidFill>
                  <a:srgbClr val="FFFFFF"/>
                </a:solidFill>
                <a:latin typeface="Century Gothic"/>
                <a:ea typeface="Century Gothic"/>
                <a:cs typeface="Century Gothic"/>
                <a:sym typeface="Century Gothic"/>
              </a:rPr>
              <a:t>, Founder of the X-Prize (an MIFP Host Company!)</a:t>
            </a:r>
            <a:endParaRPr sz="1750">
              <a:solidFill>
                <a:srgbClr val="FFFFFF"/>
              </a:solidFill>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175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100"/>
              <a:buFont typeface="Arial"/>
              <a:buNone/>
            </a:pPr>
            <a:endParaRPr sz="1750">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0"/>
          <p:cNvPicPr preferRelativeResize="0"/>
          <p:nvPr/>
        </p:nvPicPr>
        <p:blipFill rotWithShape="1">
          <a:blip r:embed="rId3">
            <a:alphaModFix/>
          </a:blip>
          <a:srcRect/>
          <a:stretch/>
        </p:blipFill>
        <p:spPr>
          <a:xfrm>
            <a:off x="135650" y="177775"/>
            <a:ext cx="758975" cy="758975"/>
          </a:xfrm>
          <a:prstGeom prst="rect">
            <a:avLst/>
          </a:prstGeom>
          <a:noFill/>
          <a:ln>
            <a:noFill/>
          </a:ln>
        </p:spPr>
      </p:pic>
      <p:pic>
        <p:nvPicPr>
          <p:cNvPr id="68" name="Google Shape;68;p10" descr="Related image"/>
          <p:cNvPicPr preferRelativeResize="0"/>
          <p:nvPr/>
        </p:nvPicPr>
        <p:blipFill rotWithShape="1">
          <a:blip r:embed="rId4">
            <a:alphaModFix/>
          </a:blip>
          <a:srcRect b="5775"/>
          <a:stretch/>
        </p:blipFill>
        <p:spPr>
          <a:xfrm>
            <a:off x="237375" y="2029725"/>
            <a:ext cx="8676000" cy="2543174"/>
          </a:xfrm>
          <a:prstGeom prst="rect">
            <a:avLst/>
          </a:prstGeom>
          <a:noFill/>
          <a:ln>
            <a:noFill/>
          </a:ln>
        </p:spPr>
      </p:pic>
      <p:grpSp>
        <p:nvGrpSpPr>
          <p:cNvPr id="69" name="Google Shape;69;p10"/>
          <p:cNvGrpSpPr/>
          <p:nvPr/>
        </p:nvGrpSpPr>
        <p:grpSpPr>
          <a:xfrm>
            <a:off x="293720" y="3324525"/>
            <a:ext cx="4216878" cy="1177226"/>
            <a:chOff x="939801" y="1518502"/>
            <a:chExt cx="7709100" cy="1327200"/>
          </a:xfrm>
        </p:grpSpPr>
        <p:sp>
          <p:nvSpPr>
            <p:cNvPr id="70" name="Google Shape;70;p10"/>
            <p:cNvSpPr/>
            <p:nvPr/>
          </p:nvSpPr>
          <p:spPr>
            <a:xfrm>
              <a:off x="939801" y="1518502"/>
              <a:ext cx="7709100" cy="1327200"/>
            </a:xfrm>
            <a:prstGeom prst="rect">
              <a:avLst/>
            </a:prstGeom>
            <a:solidFill>
              <a:srgbClr val="FFFFFF">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71" name="Google Shape;71;p10"/>
            <p:cNvSpPr/>
            <p:nvPr/>
          </p:nvSpPr>
          <p:spPr>
            <a:xfrm>
              <a:off x="939802" y="1725454"/>
              <a:ext cx="3141600" cy="64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300" b="1" i="0" u="none" strike="noStrike" cap="none">
                  <a:solidFill>
                    <a:srgbClr val="FFFFFF"/>
                  </a:solidFill>
                  <a:latin typeface="Century Gothic"/>
                  <a:ea typeface="Century Gothic"/>
                  <a:cs typeface="Century Gothic"/>
                  <a:sym typeface="Century Gothic"/>
                </a:rPr>
                <a:t>Summit</a:t>
              </a:r>
              <a:endParaRPr sz="3300" b="1" i="0" u="none" strike="noStrike" cap="none">
                <a:solidFill>
                  <a:srgbClr val="FFFFFF"/>
                </a:solidFill>
                <a:latin typeface="Century Gothic"/>
                <a:ea typeface="Century Gothic"/>
                <a:cs typeface="Century Gothic"/>
                <a:sym typeface="Century Gothic"/>
              </a:endParaRPr>
            </a:p>
          </p:txBody>
        </p:sp>
      </p:grpSp>
      <p:grpSp>
        <p:nvGrpSpPr>
          <p:cNvPr id="72" name="Google Shape;72;p10"/>
          <p:cNvGrpSpPr/>
          <p:nvPr/>
        </p:nvGrpSpPr>
        <p:grpSpPr>
          <a:xfrm>
            <a:off x="4511310" y="3311053"/>
            <a:ext cx="4315253" cy="1183464"/>
            <a:chOff x="759955" y="1518502"/>
            <a:chExt cx="7888946" cy="1327200"/>
          </a:xfrm>
        </p:grpSpPr>
        <p:sp>
          <p:nvSpPr>
            <p:cNvPr id="73" name="Google Shape;73;p10"/>
            <p:cNvSpPr/>
            <p:nvPr/>
          </p:nvSpPr>
          <p:spPr>
            <a:xfrm>
              <a:off x="939801" y="1518502"/>
              <a:ext cx="7709100" cy="1327200"/>
            </a:xfrm>
            <a:prstGeom prst="rect">
              <a:avLst/>
            </a:prstGeom>
            <a:solidFill>
              <a:srgbClr val="FFFFFF">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74" name="Google Shape;74;p10"/>
            <p:cNvSpPr/>
            <p:nvPr/>
          </p:nvSpPr>
          <p:spPr>
            <a:xfrm>
              <a:off x="759955" y="1725454"/>
              <a:ext cx="4874400" cy="64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300" b="1" i="0" u="none" strike="noStrike" cap="none">
                  <a:solidFill>
                    <a:srgbClr val="FFFFFF"/>
                  </a:solidFill>
                  <a:latin typeface="Century Gothic"/>
                  <a:ea typeface="Century Gothic"/>
                  <a:cs typeface="Century Gothic"/>
                  <a:sym typeface="Century Gothic"/>
                </a:rPr>
                <a:t>Networking</a:t>
              </a:r>
              <a:endParaRPr sz="3300" b="1" i="0" u="none" strike="noStrike" cap="none">
                <a:solidFill>
                  <a:srgbClr val="FFFFFF"/>
                </a:solidFill>
                <a:latin typeface="Century Gothic"/>
                <a:ea typeface="Century Gothic"/>
                <a:cs typeface="Century Gothic"/>
                <a:sym typeface="Century Gothic"/>
              </a:endParaRPr>
            </a:p>
          </p:txBody>
        </p:sp>
      </p:grpSp>
      <p:grpSp>
        <p:nvGrpSpPr>
          <p:cNvPr id="75" name="Google Shape;75;p10"/>
          <p:cNvGrpSpPr/>
          <p:nvPr/>
        </p:nvGrpSpPr>
        <p:grpSpPr>
          <a:xfrm>
            <a:off x="4609685" y="2045528"/>
            <a:ext cx="4216878" cy="1183464"/>
            <a:chOff x="939801" y="1518502"/>
            <a:chExt cx="7709100" cy="1327200"/>
          </a:xfrm>
        </p:grpSpPr>
        <p:sp>
          <p:nvSpPr>
            <p:cNvPr id="76" name="Google Shape;76;p10"/>
            <p:cNvSpPr/>
            <p:nvPr/>
          </p:nvSpPr>
          <p:spPr>
            <a:xfrm>
              <a:off x="939801" y="1518502"/>
              <a:ext cx="7709100" cy="1327200"/>
            </a:xfrm>
            <a:prstGeom prst="rect">
              <a:avLst/>
            </a:prstGeom>
            <a:solidFill>
              <a:srgbClr val="FFFFFF">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77" name="Google Shape;77;p10"/>
            <p:cNvSpPr/>
            <p:nvPr/>
          </p:nvSpPr>
          <p:spPr>
            <a:xfrm>
              <a:off x="939802" y="1725454"/>
              <a:ext cx="4480200" cy="64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300" b="1" i="0" u="none" strike="noStrike" cap="none">
                  <a:solidFill>
                    <a:srgbClr val="FFFFFF"/>
                  </a:solidFill>
                  <a:latin typeface="Century Gothic"/>
                  <a:ea typeface="Century Gothic"/>
                  <a:cs typeface="Century Gothic"/>
                  <a:sym typeface="Century Gothic"/>
                </a:rPr>
                <a:t>Mentorship</a:t>
              </a:r>
              <a:endParaRPr sz="3300" b="1" i="0" u="none" strike="noStrike" cap="none">
                <a:solidFill>
                  <a:srgbClr val="FFFFFF"/>
                </a:solidFill>
                <a:latin typeface="Century Gothic"/>
                <a:ea typeface="Century Gothic"/>
                <a:cs typeface="Century Gothic"/>
                <a:sym typeface="Century Gothic"/>
              </a:endParaRPr>
            </a:p>
          </p:txBody>
        </p:sp>
      </p:grpSp>
      <p:sp>
        <p:nvSpPr>
          <p:cNvPr id="78" name="Google Shape;78;p10"/>
          <p:cNvSpPr/>
          <p:nvPr/>
        </p:nvSpPr>
        <p:spPr>
          <a:xfrm>
            <a:off x="293781" y="2029734"/>
            <a:ext cx="4217700" cy="1183500"/>
          </a:xfrm>
          <a:prstGeom prst="rect">
            <a:avLst/>
          </a:prstGeom>
          <a:solidFill>
            <a:srgbClr val="FFFFFF">
              <a:alpha val="3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Calibri"/>
              <a:ea typeface="Calibri"/>
              <a:cs typeface="Calibri"/>
              <a:sym typeface="Calibri"/>
            </a:endParaRPr>
          </a:p>
        </p:txBody>
      </p:sp>
      <p:sp>
        <p:nvSpPr>
          <p:cNvPr id="79" name="Google Shape;79;p10"/>
          <p:cNvSpPr/>
          <p:nvPr/>
        </p:nvSpPr>
        <p:spPr>
          <a:xfrm>
            <a:off x="328107" y="2251105"/>
            <a:ext cx="2185800" cy="72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300" b="1" i="0" u="none" strike="noStrike" cap="none">
                <a:solidFill>
                  <a:srgbClr val="FFFFFF"/>
                </a:solidFill>
                <a:latin typeface="Century Gothic"/>
                <a:ea typeface="Century Gothic"/>
                <a:cs typeface="Century Gothic"/>
                <a:sym typeface="Century Gothic"/>
              </a:rPr>
              <a:t>Internship</a:t>
            </a:r>
            <a:endParaRPr sz="3300" b="1" i="0" u="none" strike="noStrike" cap="none">
              <a:solidFill>
                <a:srgbClr val="FFFFFF"/>
              </a:solidFill>
              <a:latin typeface="Century Gothic"/>
              <a:ea typeface="Century Gothic"/>
              <a:cs typeface="Century Gothic"/>
              <a:sym typeface="Century Gothic"/>
            </a:endParaRPr>
          </a:p>
        </p:txBody>
      </p:sp>
      <p:sp>
        <p:nvSpPr>
          <p:cNvPr id="80" name="Google Shape;80;p10"/>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a:solidFill>
                  <a:srgbClr val="F3F3F3"/>
                </a:solidFill>
                <a:latin typeface="Century Gothic"/>
                <a:ea typeface="Century Gothic"/>
                <a:cs typeface="Century Gothic"/>
                <a:sym typeface="Century Gothic"/>
              </a:rPr>
              <a:t>What is the</a:t>
            </a:r>
            <a:br>
              <a:rPr lang="en-US" sz="3000" b="1" i="0" u="none" strike="noStrike" cap="none">
                <a:solidFill>
                  <a:srgbClr val="F3F3F3"/>
                </a:solidFill>
                <a:latin typeface="Century Gothic"/>
                <a:ea typeface="Century Gothic"/>
                <a:cs typeface="Century Gothic"/>
                <a:sym typeface="Century Gothic"/>
              </a:rPr>
            </a:br>
            <a:r>
              <a:rPr lang="en-US" sz="3000" b="1" i="0" u="none" strike="noStrike" cap="none">
                <a:solidFill>
                  <a:srgbClr val="F3F3F3"/>
                </a:solidFill>
                <a:latin typeface="Century Gothic"/>
                <a:ea typeface="Century Gothic"/>
                <a:cs typeface="Century Gothic"/>
                <a:sym typeface="Century Gothic"/>
              </a:rPr>
              <a:t>Matthew Isakowitz Fellowship Program?</a:t>
            </a:r>
            <a:endParaRPr sz="3000" b="1" i="0" u="none" strike="noStrike" cap="none">
              <a:solidFill>
                <a:srgbClr val="F3F3F3"/>
              </a:solidFill>
              <a:latin typeface="Century Gothic"/>
              <a:ea typeface="Century Gothic"/>
              <a:cs typeface="Century Gothic"/>
              <a:sym typeface="Century Gothic"/>
            </a:endParaRPr>
          </a:p>
        </p:txBody>
      </p:sp>
      <p:pic>
        <p:nvPicPr>
          <p:cNvPr id="81" name="Google Shape;81;p10"/>
          <p:cNvPicPr preferRelativeResize="0"/>
          <p:nvPr/>
        </p:nvPicPr>
        <p:blipFill rotWithShape="1">
          <a:blip r:embed="rId5">
            <a:alphaModFix/>
          </a:blip>
          <a:srcRect/>
          <a:stretch/>
        </p:blipFill>
        <p:spPr>
          <a:xfrm>
            <a:off x="2678419" y="2112934"/>
            <a:ext cx="1485213" cy="1048590"/>
          </a:xfrm>
          <a:prstGeom prst="rect">
            <a:avLst/>
          </a:prstGeom>
          <a:noFill/>
          <a:ln>
            <a:noFill/>
          </a:ln>
        </p:spPr>
      </p:pic>
      <p:pic>
        <p:nvPicPr>
          <p:cNvPr id="82" name="Google Shape;82;p10" descr="a8153c3c-c949-4954-9bf9-00f2ac90ffe5@namprd09"/>
          <p:cNvPicPr preferRelativeResize="0"/>
          <p:nvPr/>
        </p:nvPicPr>
        <p:blipFill rotWithShape="1">
          <a:blip r:embed="rId6">
            <a:alphaModFix/>
          </a:blip>
          <a:srcRect/>
          <a:stretch/>
        </p:blipFill>
        <p:spPr>
          <a:xfrm>
            <a:off x="7123801" y="3369703"/>
            <a:ext cx="1492460" cy="1066099"/>
          </a:xfrm>
          <a:prstGeom prst="rect">
            <a:avLst/>
          </a:prstGeom>
          <a:noFill/>
          <a:ln>
            <a:noFill/>
          </a:ln>
        </p:spPr>
      </p:pic>
      <p:pic>
        <p:nvPicPr>
          <p:cNvPr id="83" name="Google Shape;83;p10"/>
          <p:cNvPicPr preferRelativeResize="0"/>
          <p:nvPr/>
        </p:nvPicPr>
        <p:blipFill rotWithShape="1">
          <a:blip r:embed="rId7">
            <a:alphaModFix/>
          </a:blip>
          <a:srcRect t="-10917"/>
          <a:stretch/>
        </p:blipFill>
        <p:spPr>
          <a:xfrm>
            <a:off x="2678419" y="3262543"/>
            <a:ext cx="1485213" cy="1179993"/>
          </a:xfrm>
          <a:prstGeom prst="rect">
            <a:avLst/>
          </a:prstGeom>
          <a:noFill/>
          <a:ln>
            <a:noFill/>
          </a:ln>
        </p:spPr>
      </p:pic>
      <p:pic>
        <p:nvPicPr>
          <p:cNvPr id="84" name="Google Shape;84;p10"/>
          <p:cNvPicPr preferRelativeResize="0"/>
          <p:nvPr/>
        </p:nvPicPr>
        <p:blipFill rotWithShape="1">
          <a:blip r:embed="rId8">
            <a:alphaModFix/>
          </a:blip>
          <a:srcRect/>
          <a:stretch/>
        </p:blipFill>
        <p:spPr>
          <a:xfrm>
            <a:off x="7119820" y="2127008"/>
            <a:ext cx="1500421" cy="1048590"/>
          </a:xfrm>
          <a:prstGeom prst="rect">
            <a:avLst/>
          </a:prstGeom>
          <a:noFill/>
          <a:ln>
            <a:noFill/>
          </a:ln>
        </p:spPr>
      </p:pic>
      <p:sp>
        <p:nvSpPr>
          <p:cNvPr id="85" name="Google Shape;85;p10"/>
          <p:cNvSpPr txBox="1"/>
          <p:nvPr/>
        </p:nvSpPr>
        <p:spPr>
          <a:xfrm>
            <a:off x="0" y="979425"/>
            <a:ext cx="9055200" cy="106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The Fellowship is designed to inspire and grow </a:t>
            </a:r>
            <a:endParaRPr sz="18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the next generation of young men and women to be the </a:t>
            </a:r>
            <a:endParaRPr sz="1800">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US" sz="1800">
                <a:solidFill>
                  <a:srgbClr val="FFFFFF"/>
                </a:solidFill>
                <a:latin typeface="Century Gothic"/>
                <a:ea typeface="Century Gothic"/>
                <a:cs typeface="Century Gothic"/>
                <a:sym typeface="Century Gothic"/>
              </a:rPr>
              <a:t>future innovators, entrepreneurs, and leaders of the commercial space industry.</a:t>
            </a:r>
            <a:endParaRPr sz="18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3">
            <a:alphaModFix/>
          </a:blip>
          <a:srcRect/>
          <a:stretch/>
        </p:blipFill>
        <p:spPr>
          <a:xfrm>
            <a:off x="135650" y="177775"/>
            <a:ext cx="758975" cy="758975"/>
          </a:xfrm>
          <a:prstGeom prst="rect">
            <a:avLst/>
          </a:prstGeom>
          <a:noFill/>
          <a:ln>
            <a:noFill/>
          </a:ln>
        </p:spPr>
      </p:pic>
      <p:sp>
        <p:nvSpPr>
          <p:cNvPr id="92" name="Google Shape;92;p11"/>
          <p:cNvSpPr txBox="1"/>
          <p:nvPr/>
        </p:nvSpPr>
        <p:spPr>
          <a:xfrm>
            <a:off x="234000" y="57067"/>
            <a:ext cx="8676000" cy="759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3000" b="1">
                <a:solidFill>
                  <a:srgbClr val="F3F3F3"/>
                </a:solidFill>
                <a:latin typeface="Century Gothic"/>
                <a:ea typeface="Century Gothic"/>
                <a:cs typeface="Century Gothic"/>
                <a:sym typeface="Century Gothic"/>
              </a:rPr>
              <a:t>Eligibility for the </a:t>
            </a:r>
            <a:endParaRPr sz="3000" b="1">
              <a:solidFill>
                <a:srgbClr val="F3F3F3"/>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3000" b="1" i="0" u="none" strike="noStrike" cap="none">
                <a:solidFill>
                  <a:srgbClr val="F3F3F3"/>
                </a:solidFill>
                <a:latin typeface="Century Gothic"/>
                <a:ea typeface="Century Gothic"/>
                <a:cs typeface="Century Gothic"/>
                <a:sym typeface="Century Gothic"/>
              </a:rPr>
              <a:t>Matthew Isakowitz Fellowship Program?</a:t>
            </a:r>
            <a:endParaRPr sz="3000" b="1" i="0" u="none" strike="noStrike" cap="none">
              <a:solidFill>
                <a:srgbClr val="F3F3F3"/>
              </a:solidFill>
              <a:latin typeface="Century Gothic"/>
              <a:ea typeface="Century Gothic"/>
              <a:cs typeface="Century Gothic"/>
              <a:sym typeface="Century Gothic"/>
            </a:endParaRPr>
          </a:p>
        </p:txBody>
      </p:sp>
      <p:sp>
        <p:nvSpPr>
          <p:cNvPr id="93" name="Google Shape;93;p11"/>
          <p:cNvSpPr txBox="1"/>
          <p:nvPr/>
        </p:nvSpPr>
        <p:spPr>
          <a:xfrm>
            <a:off x="0" y="936750"/>
            <a:ext cx="9055200" cy="32157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200"/>
              </a:spcBef>
              <a:spcAft>
                <a:spcPts val="0"/>
              </a:spcAft>
              <a:buClr>
                <a:srgbClr val="FFFFFF"/>
              </a:buClr>
              <a:buSzPts val="1800"/>
              <a:buFont typeface="Century Gothic"/>
              <a:buChar char="-"/>
            </a:pPr>
            <a:r>
              <a:rPr lang="en-US" sz="1800">
                <a:solidFill>
                  <a:srgbClr val="FFFFFF"/>
                </a:solidFill>
                <a:latin typeface="Century Gothic"/>
                <a:ea typeface="Century Gothic"/>
                <a:cs typeface="Century Gothic"/>
                <a:sym typeface="Century Gothic"/>
              </a:rPr>
              <a:t>Current </a:t>
            </a:r>
            <a:r>
              <a:rPr lang="en-US" sz="1800" b="1">
                <a:solidFill>
                  <a:srgbClr val="FFFFFF"/>
                </a:solidFill>
                <a:latin typeface="Century Gothic"/>
                <a:ea typeface="Century Gothic"/>
                <a:cs typeface="Century Gothic"/>
                <a:sym typeface="Century Gothic"/>
              </a:rPr>
              <a:t>college junior, college senior, or graduate student </a:t>
            </a:r>
            <a:r>
              <a:rPr lang="en-US" sz="1800">
                <a:solidFill>
                  <a:srgbClr val="FFFFFF"/>
                </a:solidFill>
                <a:latin typeface="Century Gothic"/>
                <a:ea typeface="Century Gothic"/>
                <a:cs typeface="Century Gothic"/>
                <a:sym typeface="Century Gothic"/>
              </a:rPr>
              <a:t>who intends to pursue a </a:t>
            </a:r>
            <a:r>
              <a:rPr lang="en-US" sz="1800" b="1">
                <a:solidFill>
                  <a:srgbClr val="FFFFFF"/>
                </a:solidFill>
                <a:latin typeface="Century Gothic"/>
                <a:ea typeface="Century Gothic"/>
                <a:cs typeface="Century Gothic"/>
                <a:sym typeface="Century Gothic"/>
              </a:rPr>
              <a:t>full-time career in the commercial spaceflight industry</a:t>
            </a:r>
            <a:r>
              <a:rPr lang="en-US" sz="1800">
                <a:solidFill>
                  <a:srgbClr val="FFFFFF"/>
                </a:solidFill>
                <a:latin typeface="Century Gothic"/>
                <a:ea typeface="Century Gothic"/>
                <a:cs typeface="Century Gothic"/>
                <a:sym typeface="Century Gothic"/>
              </a:rPr>
              <a:t>.</a:t>
            </a:r>
            <a:endParaRPr sz="100">
              <a:solidFill>
                <a:srgbClr val="FFFFFF"/>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FFFFFF"/>
              </a:buClr>
              <a:buSzPts val="1800"/>
              <a:buFont typeface="Century Gothic"/>
              <a:buChar char="-"/>
            </a:pPr>
            <a:r>
              <a:rPr lang="en-US" sz="1800">
                <a:solidFill>
                  <a:srgbClr val="FFFFFF"/>
                </a:solidFill>
                <a:latin typeface="Century Gothic"/>
                <a:ea typeface="Century Gothic"/>
                <a:cs typeface="Century Gothic"/>
                <a:sym typeface="Century Gothic"/>
              </a:rPr>
              <a:t>Has earned an </a:t>
            </a:r>
            <a:r>
              <a:rPr lang="en-US" sz="1800" b="1">
                <a:solidFill>
                  <a:srgbClr val="FFFFFF"/>
                </a:solidFill>
                <a:latin typeface="Century Gothic"/>
                <a:ea typeface="Century Gothic"/>
                <a:cs typeface="Century Gothic"/>
                <a:sym typeface="Century Gothic"/>
              </a:rPr>
              <a:t>engineering or science degree</a:t>
            </a:r>
            <a:r>
              <a:rPr lang="en-US" sz="1800">
                <a:solidFill>
                  <a:srgbClr val="FFFFFF"/>
                </a:solidFill>
                <a:latin typeface="Century Gothic"/>
                <a:ea typeface="Century Gothic"/>
                <a:cs typeface="Century Gothic"/>
                <a:sym typeface="Century Gothic"/>
              </a:rPr>
              <a:t>, or is working towards one at the time the Fellowship begins.</a:t>
            </a:r>
            <a:endParaRPr sz="1800">
              <a:solidFill>
                <a:srgbClr val="FFFFFF"/>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FFFFFF"/>
              </a:buClr>
              <a:buSzPts val="1800"/>
              <a:buFont typeface="Century Gothic"/>
              <a:buChar char="-"/>
            </a:pPr>
            <a:r>
              <a:rPr lang="en-US" sz="1800">
                <a:solidFill>
                  <a:srgbClr val="FFFFFF"/>
                </a:solidFill>
                <a:latin typeface="Century Gothic"/>
                <a:ea typeface="Century Gothic"/>
                <a:cs typeface="Century Gothic"/>
                <a:sym typeface="Century Gothic"/>
              </a:rPr>
              <a:t>Has a </a:t>
            </a:r>
            <a:r>
              <a:rPr lang="en-US" sz="1800" b="1">
                <a:solidFill>
                  <a:srgbClr val="FFFFFF"/>
                </a:solidFill>
                <a:latin typeface="Century Gothic"/>
                <a:ea typeface="Century Gothic"/>
                <a:cs typeface="Century Gothic"/>
                <a:sym typeface="Century Gothic"/>
              </a:rPr>
              <a:t>diversity in experience and academic interests </a:t>
            </a:r>
            <a:r>
              <a:rPr lang="en-US" sz="1800">
                <a:solidFill>
                  <a:srgbClr val="FFFFFF"/>
                </a:solidFill>
                <a:latin typeface="Century Gothic"/>
                <a:ea typeface="Century Gothic"/>
                <a:cs typeface="Century Gothic"/>
                <a:sym typeface="Century Gothic"/>
              </a:rPr>
              <a:t>such as in engineering, science, management, business, and other related fields that can be related to commercial space.</a:t>
            </a:r>
            <a:endParaRPr sz="1800">
              <a:solidFill>
                <a:srgbClr val="FFFFFF"/>
              </a:solidFill>
              <a:latin typeface="Century Gothic"/>
              <a:ea typeface="Century Gothic"/>
              <a:cs typeface="Century Gothic"/>
              <a:sym typeface="Century Gothic"/>
            </a:endParaRPr>
          </a:p>
          <a:p>
            <a:pPr marL="457200" lvl="0" indent="-342900" algn="l" rtl="0">
              <a:lnSpc>
                <a:spcPct val="115000"/>
              </a:lnSpc>
              <a:spcBef>
                <a:spcPts val="0"/>
              </a:spcBef>
              <a:spcAft>
                <a:spcPts val="0"/>
              </a:spcAft>
              <a:buClr>
                <a:srgbClr val="FFFFFF"/>
              </a:buClr>
              <a:buSzPts val="1800"/>
              <a:buFont typeface="Century Gothic"/>
              <a:buChar char="-"/>
            </a:pPr>
            <a:r>
              <a:rPr lang="en-US" sz="1800">
                <a:solidFill>
                  <a:srgbClr val="FFFFFF"/>
                </a:solidFill>
                <a:latin typeface="Century Gothic"/>
                <a:ea typeface="Century Gothic"/>
                <a:cs typeface="Century Gothic"/>
                <a:sym typeface="Century Gothic"/>
              </a:rPr>
              <a:t>Is a </a:t>
            </a:r>
            <a:r>
              <a:rPr lang="en-US" sz="1800" b="1">
                <a:solidFill>
                  <a:srgbClr val="FFFFFF"/>
                </a:solidFill>
                <a:latin typeface="Century Gothic"/>
                <a:ea typeface="Century Gothic"/>
                <a:cs typeface="Century Gothic"/>
                <a:sym typeface="Century Gothic"/>
              </a:rPr>
              <a:t>U.S. citizen or U.S. permanent resident</a:t>
            </a:r>
            <a:r>
              <a:rPr lang="en-US" sz="1800">
                <a:solidFill>
                  <a:srgbClr val="FFFFFF"/>
                </a:solidFill>
                <a:latin typeface="Century Gothic"/>
                <a:ea typeface="Century Gothic"/>
                <a:cs typeface="Century Gothic"/>
                <a:sym typeface="Century Gothic"/>
              </a:rPr>
              <a:t> (green card holder) due to export control regulations at the host companies.</a:t>
            </a:r>
            <a:endParaRPr sz="1800">
              <a:solidFill>
                <a:srgbClr val="FFFFFF"/>
              </a:solidFill>
              <a:latin typeface="Century Gothic"/>
              <a:ea typeface="Century Gothic"/>
              <a:cs typeface="Century Gothic"/>
              <a:sym typeface="Century Gothic"/>
            </a:endParaRPr>
          </a:p>
          <a:p>
            <a:pPr marL="0" lvl="0" indent="0" algn="l" rtl="0">
              <a:spcBef>
                <a:spcPts val="0"/>
              </a:spcBef>
              <a:spcAft>
                <a:spcPts val="0"/>
              </a:spcAft>
              <a:buNone/>
            </a:pPr>
            <a:endParaRPr sz="1800">
              <a:solidFill>
                <a:srgbClr val="FFFFFF"/>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12"/>
          <p:cNvPicPr preferRelativeResize="0"/>
          <p:nvPr/>
        </p:nvPicPr>
        <p:blipFill rotWithShape="1">
          <a:blip r:embed="rId3">
            <a:alphaModFix/>
          </a:blip>
          <a:srcRect/>
          <a:stretch/>
        </p:blipFill>
        <p:spPr>
          <a:xfrm>
            <a:off x="1465310" y="954075"/>
            <a:ext cx="953534" cy="953534"/>
          </a:xfrm>
          <a:prstGeom prst="rect">
            <a:avLst/>
          </a:prstGeom>
          <a:noFill/>
          <a:ln>
            <a:noFill/>
          </a:ln>
        </p:spPr>
      </p:pic>
      <p:pic>
        <p:nvPicPr>
          <p:cNvPr id="100" name="Google Shape;100;p12"/>
          <p:cNvPicPr preferRelativeResize="0"/>
          <p:nvPr/>
        </p:nvPicPr>
        <p:blipFill rotWithShape="1">
          <a:blip r:embed="rId4">
            <a:alphaModFix/>
          </a:blip>
          <a:srcRect/>
          <a:stretch/>
        </p:blipFill>
        <p:spPr>
          <a:xfrm>
            <a:off x="2471087" y="973298"/>
            <a:ext cx="928141" cy="928141"/>
          </a:xfrm>
          <a:prstGeom prst="rect">
            <a:avLst/>
          </a:prstGeom>
          <a:noFill/>
          <a:ln>
            <a:noFill/>
          </a:ln>
        </p:spPr>
      </p:pic>
      <p:pic>
        <p:nvPicPr>
          <p:cNvPr id="101" name="Google Shape;101;p12"/>
          <p:cNvPicPr preferRelativeResize="0"/>
          <p:nvPr/>
        </p:nvPicPr>
        <p:blipFill rotWithShape="1">
          <a:blip r:embed="rId5">
            <a:alphaModFix/>
          </a:blip>
          <a:srcRect/>
          <a:stretch/>
        </p:blipFill>
        <p:spPr>
          <a:xfrm>
            <a:off x="3465737" y="979864"/>
            <a:ext cx="928140" cy="928140"/>
          </a:xfrm>
          <a:prstGeom prst="rect">
            <a:avLst/>
          </a:prstGeom>
          <a:noFill/>
          <a:ln>
            <a:noFill/>
          </a:ln>
        </p:spPr>
      </p:pic>
      <p:pic>
        <p:nvPicPr>
          <p:cNvPr id="102" name="Google Shape;102;p12"/>
          <p:cNvPicPr preferRelativeResize="0"/>
          <p:nvPr/>
        </p:nvPicPr>
        <p:blipFill rotWithShape="1">
          <a:blip r:embed="rId6">
            <a:alphaModFix/>
          </a:blip>
          <a:srcRect/>
          <a:stretch/>
        </p:blipFill>
        <p:spPr>
          <a:xfrm>
            <a:off x="4446121" y="981012"/>
            <a:ext cx="928139" cy="928139"/>
          </a:xfrm>
          <a:prstGeom prst="rect">
            <a:avLst/>
          </a:prstGeom>
          <a:noFill/>
          <a:ln>
            <a:noFill/>
          </a:ln>
        </p:spPr>
      </p:pic>
      <p:pic>
        <p:nvPicPr>
          <p:cNvPr id="103" name="Google Shape;103;p12"/>
          <p:cNvPicPr preferRelativeResize="0"/>
          <p:nvPr/>
        </p:nvPicPr>
        <p:blipFill rotWithShape="1">
          <a:blip r:embed="rId7">
            <a:alphaModFix/>
          </a:blip>
          <a:srcRect/>
          <a:stretch/>
        </p:blipFill>
        <p:spPr>
          <a:xfrm>
            <a:off x="5440770" y="992048"/>
            <a:ext cx="928139" cy="928139"/>
          </a:xfrm>
          <a:prstGeom prst="rect">
            <a:avLst/>
          </a:prstGeom>
          <a:noFill/>
          <a:ln>
            <a:noFill/>
          </a:ln>
        </p:spPr>
      </p:pic>
      <p:pic>
        <p:nvPicPr>
          <p:cNvPr id="104" name="Google Shape;104;p12"/>
          <p:cNvPicPr preferRelativeResize="0"/>
          <p:nvPr/>
        </p:nvPicPr>
        <p:blipFill rotWithShape="1">
          <a:blip r:embed="rId8">
            <a:alphaModFix/>
          </a:blip>
          <a:srcRect/>
          <a:stretch/>
        </p:blipFill>
        <p:spPr>
          <a:xfrm>
            <a:off x="6435419" y="992048"/>
            <a:ext cx="928139" cy="928139"/>
          </a:xfrm>
          <a:prstGeom prst="rect">
            <a:avLst/>
          </a:prstGeom>
          <a:noFill/>
          <a:ln>
            <a:noFill/>
          </a:ln>
        </p:spPr>
      </p:pic>
      <p:pic>
        <p:nvPicPr>
          <p:cNvPr id="105" name="Google Shape;105;p12"/>
          <p:cNvPicPr preferRelativeResize="0"/>
          <p:nvPr/>
        </p:nvPicPr>
        <p:blipFill rotWithShape="1">
          <a:blip r:embed="rId9">
            <a:alphaModFix/>
          </a:blip>
          <a:srcRect/>
          <a:stretch/>
        </p:blipFill>
        <p:spPr>
          <a:xfrm>
            <a:off x="1465310" y="1976386"/>
            <a:ext cx="953534" cy="953534"/>
          </a:xfrm>
          <a:prstGeom prst="rect">
            <a:avLst/>
          </a:prstGeom>
          <a:noFill/>
          <a:ln>
            <a:noFill/>
          </a:ln>
        </p:spPr>
      </p:pic>
      <p:pic>
        <p:nvPicPr>
          <p:cNvPr id="106" name="Google Shape;106;p12"/>
          <p:cNvPicPr preferRelativeResize="0"/>
          <p:nvPr/>
        </p:nvPicPr>
        <p:blipFill rotWithShape="1">
          <a:blip r:embed="rId10">
            <a:alphaModFix/>
          </a:blip>
          <a:srcRect/>
          <a:stretch/>
        </p:blipFill>
        <p:spPr>
          <a:xfrm>
            <a:off x="2930789" y="3978875"/>
            <a:ext cx="934656" cy="934656"/>
          </a:xfrm>
          <a:prstGeom prst="rect">
            <a:avLst/>
          </a:prstGeom>
          <a:noFill/>
          <a:ln>
            <a:noFill/>
          </a:ln>
        </p:spPr>
      </p:pic>
      <p:pic>
        <p:nvPicPr>
          <p:cNvPr id="107" name="Google Shape;107;p12"/>
          <p:cNvPicPr preferRelativeResize="0"/>
          <p:nvPr/>
        </p:nvPicPr>
        <p:blipFill rotWithShape="1">
          <a:blip r:embed="rId11">
            <a:alphaModFix/>
          </a:blip>
          <a:srcRect/>
          <a:stretch/>
        </p:blipFill>
        <p:spPr>
          <a:xfrm>
            <a:off x="3465737" y="1970338"/>
            <a:ext cx="930107" cy="930107"/>
          </a:xfrm>
          <a:prstGeom prst="rect">
            <a:avLst/>
          </a:prstGeom>
          <a:noFill/>
          <a:ln>
            <a:noFill/>
          </a:ln>
        </p:spPr>
      </p:pic>
      <p:pic>
        <p:nvPicPr>
          <p:cNvPr id="108" name="Google Shape;108;p12"/>
          <p:cNvPicPr preferRelativeResize="0"/>
          <p:nvPr/>
        </p:nvPicPr>
        <p:blipFill rotWithShape="1">
          <a:blip r:embed="rId12">
            <a:alphaModFix/>
          </a:blip>
          <a:srcRect/>
          <a:stretch/>
        </p:blipFill>
        <p:spPr>
          <a:xfrm>
            <a:off x="4449204" y="1970338"/>
            <a:ext cx="921972" cy="921972"/>
          </a:xfrm>
          <a:prstGeom prst="rect">
            <a:avLst/>
          </a:prstGeom>
          <a:noFill/>
          <a:ln>
            <a:noFill/>
          </a:ln>
        </p:spPr>
      </p:pic>
      <p:pic>
        <p:nvPicPr>
          <p:cNvPr id="109" name="Google Shape;109;p12"/>
          <p:cNvPicPr preferRelativeResize="0"/>
          <p:nvPr/>
        </p:nvPicPr>
        <p:blipFill rotWithShape="1">
          <a:blip r:embed="rId13">
            <a:alphaModFix/>
          </a:blip>
          <a:srcRect/>
          <a:stretch/>
        </p:blipFill>
        <p:spPr>
          <a:xfrm>
            <a:off x="5443839" y="1975884"/>
            <a:ext cx="910880" cy="910880"/>
          </a:xfrm>
          <a:prstGeom prst="rect">
            <a:avLst/>
          </a:prstGeom>
          <a:noFill/>
          <a:ln>
            <a:noFill/>
          </a:ln>
        </p:spPr>
      </p:pic>
      <p:pic>
        <p:nvPicPr>
          <p:cNvPr id="110" name="Google Shape;110;p12"/>
          <p:cNvPicPr preferRelativeResize="0"/>
          <p:nvPr/>
        </p:nvPicPr>
        <p:blipFill rotWithShape="1">
          <a:blip r:embed="rId14">
            <a:alphaModFix/>
          </a:blip>
          <a:srcRect/>
          <a:stretch/>
        </p:blipFill>
        <p:spPr>
          <a:xfrm>
            <a:off x="6435419" y="1970338"/>
            <a:ext cx="921972" cy="921972"/>
          </a:xfrm>
          <a:prstGeom prst="rect">
            <a:avLst/>
          </a:prstGeom>
          <a:noFill/>
          <a:ln>
            <a:noFill/>
          </a:ln>
        </p:spPr>
      </p:pic>
      <p:pic>
        <p:nvPicPr>
          <p:cNvPr id="111" name="Google Shape;111;p12"/>
          <p:cNvPicPr preferRelativeResize="0"/>
          <p:nvPr/>
        </p:nvPicPr>
        <p:blipFill rotWithShape="1">
          <a:blip r:embed="rId15">
            <a:alphaModFix/>
          </a:blip>
          <a:srcRect/>
          <a:stretch/>
        </p:blipFill>
        <p:spPr>
          <a:xfrm>
            <a:off x="1465310" y="2998697"/>
            <a:ext cx="924831" cy="924831"/>
          </a:xfrm>
          <a:prstGeom prst="rect">
            <a:avLst/>
          </a:prstGeom>
          <a:noFill/>
          <a:ln>
            <a:noFill/>
          </a:ln>
        </p:spPr>
      </p:pic>
      <p:pic>
        <p:nvPicPr>
          <p:cNvPr id="112" name="Google Shape;112;p12"/>
          <p:cNvPicPr preferRelativeResize="0"/>
          <p:nvPr/>
        </p:nvPicPr>
        <p:blipFill rotWithShape="1">
          <a:blip r:embed="rId16">
            <a:alphaModFix/>
          </a:blip>
          <a:srcRect/>
          <a:stretch/>
        </p:blipFill>
        <p:spPr>
          <a:xfrm>
            <a:off x="4943699" y="3973977"/>
            <a:ext cx="924830" cy="924830"/>
          </a:xfrm>
          <a:prstGeom prst="rect">
            <a:avLst/>
          </a:prstGeom>
          <a:noFill/>
          <a:ln>
            <a:noFill/>
          </a:ln>
        </p:spPr>
      </p:pic>
      <p:pic>
        <p:nvPicPr>
          <p:cNvPr id="113" name="Google Shape;113;p12"/>
          <p:cNvPicPr preferRelativeResize="0"/>
          <p:nvPr/>
        </p:nvPicPr>
        <p:blipFill rotWithShape="1">
          <a:blip r:embed="rId17">
            <a:alphaModFix/>
          </a:blip>
          <a:srcRect/>
          <a:stretch/>
        </p:blipFill>
        <p:spPr>
          <a:xfrm>
            <a:off x="3476863" y="2962779"/>
            <a:ext cx="921972" cy="920128"/>
          </a:xfrm>
          <a:prstGeom prst="rect">
            <a:avLst/>
          </a:prstGeom>
          <a:noFill/>
          <a:ln>
            <a:noFill/>
          </a:ln>
        </p:spPr>
      </p:pic>
      <p:pic>
        <p:nvPicPr>
          <p:cNvPr id="114" name="Google Shape;114;p12"/>
          <p:cNvPicPr preferRelativeResize="0"/>
          <p:nvPr/>
        </p:nvPicPr>
        <p:blipFill rotWithShape="1">
          <a:blip r:embed="rId18">
            <a:alphaModFix/>
          </a:blip>
          <a:srcRect/>
          <a:stretch/>
        </p:blipFill>
        <p:spPr>
          <a:xfrm>
            <a:off x="5440770" y="2972480"/>
            <a:ext cx="921972" cy="921972"/>
          </a:xfrm>
          <a:prstGeom prst="rect">
            <a:avLst/>
          </a:prstGeom>
          <a:noFill/>
          <a:ln>
            <a:noFill/>
          </a:ln>
        </p:spPr>
      </p:pic>
      <p:pic>
        <p:nvPicPr>
          <p:cNvPr id="115" name="Google Shape;115;p12"/>
          <p:cNvPicPr preferRelativeResize="0"/>
          <p:nvPr/>
        </p:nvPicPr>
        <p:blipFill rotWithShape="1">
          <a:blip r:embed="rId19">
            <a:alphaModFix/>
          </a:blip>
          <a:srcRect/>
          <a:stretch/>
        </p:blipFill>
        <p:spPr>
          <a:xfrm>
            <a:off x="6445106" y="2976312"/>
            <a:ext cx="902597" cy="902597"/>
          </a:xfrm>
          <a:prstGeom prst="rect">
            <a:avLst/>
          </a:prstGeom>
          <a:noFill/>
          <a:ln>
            <a:noFill/>
          </a:ln>
        </p:spPr>
      </p:pic>
      <p:pic>
        <p:nvPicPr>
          <p:cNvPr id="116" name="Google Shape;116;p12"/>
          <p:cNvPicPr preferRelativeResize="0"/>
          <p:nvPr/>
        </p:nvPicPr>
        <p:blipFill rotWithShape="1">
          <a:blip r:embed="rId20">
            <a:alphaModFix/>
          </a:blip>
          <a:srcRect/>
          <a:stretch/>
        </p:blipFill>
        <p:spPr>
          <a:xfrm>
            <a:off x="4471331" y="2973679"/>
            <a:ext cx="921972" cy="921972"/>
          </a:xfrm>
          <a:prstGeom prst="rect">
            <a:avLst/>
          </a:prstGeom>
          <a:noFill/>
          <a:ln>
            <a:noFill/>
          </a:ln>
        </p:spPr>
      </p:pic>
      <p:pic>
        <p:nvPicPr>
          <p:cNvPr id="117" name="Google Shape;117;p12"/>
          <p:cNvPicPr preferRelativeResize="0"/>
          <p:nvPr/>
        </p:nvPicPr>
        <p:blipFill rotWithShape="1">
          <a:blip r:embed="rId21">
            <a:alphaModFix/>
          </a:blip>
          <a:srcRect/>
          <a:stretch/>
        </p:blipFill>
        <p:spPr>
          <a:xfrm>
            <a:off x="964890" y="3992305"/>
            <a:ext cx="922788" cy="922788"/>
          </a:xfrm>
          <a:prstGeom prst="rect">
            <a:avLst/>
          </a:prstGeom>
          <a:noFill/>
          <a:ln>
            <a:noFill/>
          </a:ln>
        </p:spPr>
      </p:pic>
      <p:pic>
        <p:nvPicPr>
          <p:cNvPr id="118" name="Google Shape;118;p12"/>
          <p:cNvPicPr preferRelativeResize="0"/>
          <p:nvPr/>
        </p:nvPicPr>
        <p:blipFill rotWithShape="1">
          <a:blip r:embed="rId22">
            <a:alphaModFix/>
          </a:blip>
          <a:srcRect/>
          <a:stretch/>
        </p:blipFill>
        <p:spPr>
          <a:xfrm>
            <a:off x="1970667" y="3979138"/>
            <a:ext cx="914779" cy="914779"/>
          </a:xfrm>
          <a:prstGeom prst="rect">
            <a:avLst/>
          </a:prstGeom>
          <a:noFill/>
          <a:ln>
            <a:noFill/>
          </a:ln>
        </p:spPr>
      </p:pic>
      <p:pic>
        <p:nvPicPr>
          <p:cNvPr id="119" name="Google Shape;119;p12"/>
          <p:cNvPicPr preferRelativeResize="0"/>
          <p:nvPr/>
        </p:nvPicPr>
        <p:blipFill rotWithShape="1">
          <a:blip r:embed="rId23">
            <a:alphaModFix/>
          </a:blip>
          <a:srcRect/>
          <a:stretch/>
        </p:blipFill>
        <p:spPr>
          <a:xfrm>
            <a:off x="2485039" y="1974887"/>
            <a:ext cx="922789" cy="922789"/>
          </a:xfrm>
          <a:prstGeom prst="rect">
            <a:avLst/>
          </a:prstGeom>
          <a:noFill/>
          <a:ln>
            <a:noFill/>
          </a:ln>
        </p:spPr>
      </p:pic>
      <p:pic>
        <p:nvPicPr>
          <p:cNvPr id="120" name="Google Shape;120;p12"/>
          <p:cNvPicPr preferRelativeResize="0"/>
          <p:nvPr/>
        </p:nvPicPr>
        <p:blipFill rotWithShape="1">
          <a:blip r:embed="rId24">
            <a:alphaModFix/>
          </a:blip>
          <a:srcRect/>
          <a:stretch/>
        </p:blipFill>
        <p:spPr>
          <a:xfrm>
            <a:off x="3948784" y="3975541"/>
            <a:ext cx="921972" cy="921972"/>
          </a:xfrm>
          <a:prstGeom prst="rect">
            <a:avLst/>
          </a:prstGeom>
          <a:noFill/>
          <a:ln>
            <a:noFill/>
          </a:ln>
        </p:spPr>
      </p:pic>
      <p:pic>
        <p:nvPicPr>
          <p:cNvPr id="121" name="Google Shape;121;p12"/>
          <p:cNvPicPr preferRelativeResize="0"/>
          <p:nvPr/>
        </p:nvPicPr>
        <p:blipFill rotWithShape="1">
          <a:blip r:embed="rId25">
            <a:alphaModFix/>
          </a:blip>
          <a:srcRect/>
          <a:stretch/>
        </p:blipFill>
        <p:spPr>
          <a:xfrm>
            <a:off x="2489588" y="2990115"/>
            <a:ext cx="914779" cy="914779"/>
          </a:xfrm>
          <a:prstGeom prst="rect">
            <a:avLst/>
          </a:prstGeom>
          <a:noFill/>
          <a:ln>
            <a:noFill/>
          </a:ln>
        </p:spPr>
      </p:pic>
      <p:pic>
        <p:nvPicPr>
          <p:cNvPr id="122" name="Google Shape;122;p12"/>
          <p:cNvPicPr preferRelativeResize="0"/>
          <p:nvPr/>
        </p:nvPicPr>
        <p:blipFill rotWithShape="1">
          <a:blip r:embed="rId26">
            <a:alphaModFix/>
          </a:blip>
          <a:srcRect/>
          <a:stretch/>
        </p:blipFill>
        <p:spPr>
          <a:xfrm>
            <a:off x="5937380" y="3980168"/>
            <a:ext cx="917210" cy="917210"/>
          </a:xfrm>
          <a:prstGeom prst="rect">
            <a:avLst/>
          </a:prstGeom>
          <a:noFill/>
          <a:ln>
            <a:noFill/>
          </a:ln>
        </p:spPr>
      </p:pic>
      <p:pic>
        <p:nvPicPr>
          <p:cNvPr id="123" name="Google Shape;123;p12"/>
          <p:cNvPicPr preferRelativeResize="0"/>
          <p:nvPr/>
        </p:nvPicPr>
        <p:blipFill rotWithShape="1">
          <a:blip r:embed="rId27">
            <a:alphaModFix/>
          </a:blip>
          <a:srcRect/>
          <a:stretch/>
        </p:blipFill>
        <p:spPr>
          <a:xfrm>
            <a:off x="6935113" y="3975406"/>
            <a:ext cx="921972" cy="921972"/>
          </a:xfrm>
          <a:prstGeom prst="rect">
            <a:avLst/>
          </a:prstGeom>
          <a:noFill/>
          <a:ln>
            <a:noFill/>
          </a:ln>
        </p:spPr>
      </p:pic>
      <p:sp>
        <p:nvSpPr>
          <p:cNvPr id="124" name="Google Shape;124;p12"/>
          <p:cNvSpPr/>
          <p:nvPr/>
        </p:nvSpPr>
        <p:spPr>
          <a:xfrm>
            <a:off x="255371" y="895296"/>
            <a:ext cx="8917281" cy="163067"/>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125" name="Google Shape;125;p12"/>
          <p:cNvSpPr txBox="1"/>
          <p:nvPr/>
        </p:nvSpPr>
        <p:spPr>
          <a:xfrm>
            <a:off x="1081767" y="248170"/>
            <a:ext cx="6965700" cy="72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dirty="0">
                <a:solidFill>
                  <a:srgbClr val="FFFFFF"/>
                </a:solidFill>
                <a:latin typeface="Century Gothic"/>
                <a:ea typeface="Century Gothic"/>
                <a:cs typeface="Century Gothic"/>
                <a:sym typeface="Century Gothic"/>
              </a:rPr>
              <a:t>2019 Fellows</a:t>
            </a:r>
            <a:endParaRPr sz="3500" b="0" i="0" u="none" strike="noStrike" cap="none" dirty="0">
              <a:solidFill>
                <a:srgbClr val="000000"/>
              </a:solidFill>
              <a:latin typeface="Century Gothic"/>
              <a:ea typeface="Century Gothic"/>
              <a:cs typeface="Century Gothic"/>
              <a:sym typeface="Century Gothic"/>
            </a:endParaRPr>
          </a:p>
        </p:txBody>
      </p:sp>
      <p:pic>
        <p:nvPicPr>
          <p:cNvPr id="126" name="Google Shape;126;p12"/>
          <p:cNvPicPr preferRelativeResize="0"/>
          <p:nvPr/>
        </p:nvPicPr>
        <p:blipFill rotWithShape="1">
          <a:blip r:embed="rId28">
            <a:alphaModFix/>
          </a:blip>
          <a:srcRect/>
          <a:stretch/>
        </p:blipFill>
        <p:spPr>
          <a:xfrm>
            <a:off x="135650" y="177775"/>
            <a:ext cx="758975" cy="7589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3"/>
          <p:cNvPicPr preferRelativeResize="0"/>
          <p:nvPr/>
        </p:nvPicPr>
        <p:blipFill rotWithShape="1">
          <a:blip r:embed="rId3">
            <a:alphaModFix/>
          </a:blip>
          <a:srcRect b="6046"/>
          <a:stretch/>
        </p:blipFill>
        <p:spPr>
          <a:xfrm>
            <a:off x="1843225" y="1127770"/>
            <a:ext cx="1004836" cy="944067"/>
          </a:xfrm>
          <a:prstGeom prst="rect">
            <a:avLst/>
          </a:prstGeom>
          <a:noFill/>
          <a:ln>
            <a:noFill/>
          </a:ln>
        </p:spPr>
      </p:pic>
      <p:pic>
        <p:nvPicPr>
          <p:cNvPr id="133" name="Google Shape;133;p13"/>
          <p:cNvPicPr preferRelativeResize="0"/>
          <p:nvPr/>
        </p:nvPicPr>
        <p:blipFill rotWithShape="1">
          <a:blip r:embed="rId4">
            <a:alphaModFix/>
          </a:blip>
          <a:srcRect b="2750"/>
          <a:stretch/>
        </p:blipFill>
        <p:spPr>
          <a:xfrm>
            <a:off x="746821" y="1121266"/>
            <a:ext cx="977448" cy="950569"/>
          </a:xfrm>
          <a:prstGeom prst="rect">
            <a:avLst/>
          </a:prstGeom>
          <a:noFill/>
          <a:ln>
            <a:noFill/>
          </a:ln>
        </p:spPr>
      </p:pic>
      <p:pic>
        <p:nvPicPr>
          <p:cNvPr id="134" name="Google Shape;134;p13"/>
          <p:cNvPicPr preferRelativeResize="0"/>
          <p:nvPr/>
        </p:nvPicPr>
        <p:blipFill rotWithShape="1">
          <a:blip r:embed="rId5">
            <a:alphaModFix/>
          </a:blip>
          <a:srcRect l="18805" t="12009" r="19670" b="8134"/>
          <a:stretch/>
        </p:blipFill>
        <p:spPr>
          <a:xfrm>
            <a:off x="1300284" y="2197230"/>
            <a:ext cx="1016847" cy="952904"/>
          </a:xfrm>
          <a:prstGeom prst="rect">
            <a:avLst/>
          </a:prstGeom>
          <a:noFill/>
          <a:ln>
            <a:noFill/>
          </a:ln>
        </p:spPr>
      </p:pic>
      <p:pic>
        <p:nvPicPr>
          <p:cNvPr id="135" name="Google Shape;135;p13"/>
          <p:cNvPicPr preferRelativeResize="0"/>
          <p:nvPr/>
        </p:nvPicPr>
        <p:blipFill rotWithShape="1">
          <a:blip r:embed="rId6">
            <a:alphaModFix/>
          </a:blip>
          <a:srcRect/>
          <a:stretch/>
        </p:blipFill>
        <p:spPr>
          <a:xfrm>
            <a:off x="6186441" y="3281108"/>
            <a:ext cx="957784" cy="957785"/>
          </a:xfrm>
          <a:prstGeom prst="rect">
            <a:avLst/>
          </a:prstGeom>
          <a:noFill/>
          <a:ln>
            <a:noFill/>
          </a:ln>
        </p:spPr>
      </p:pic>
      <p:pic>
        <p:nvPicPr>
          <p:cNvPr id="136" name="Google Shape;136;p13"/>
          <p:cNvPicPr preferRelativeResize="0"/>
          <p:nvPr/>
        </p:nvPicPr>
        <p:blipFill rotWithShape="1">
          <a:blip r:embed="rId7">
            <a:alphaModFix/>
          </a:blip>
          <a:srcRect t="2132"/>
          <a:stretch/>
        </p:blipFill>
        <p:spPr>
          <a:xfrm>
            <a:off x="6179405" y="1132650"/>
            <a:ext cx="964642" cy="944067"/>
          </a:xfrm>
          <a:prstGeom prst="rect">
            <a:avLst/>
          </a:prstGeom>
          <a:noFill/>
          <a:ln>
            <a:noFill/>
          </a:ln>
        </p:spPr>
      </p:pic>
      <p:pic>
        <p:nvPicPr>
          <p:cNvPr id="137" name="Google Shape;137;p13"/>
          <p:cNvPicPr preferRelativeResize="0"/>
          <p:nvPr/>
        </p:nvPicPr>
        <p:blipFill rotWithShape="1">
          <a:blip r:embed="rId8">
            <a:alphaModFix/>
          </a:blip>
          <a:srcRect t="1217" r="5478"/>
          <a:stretch/>
        </p:blipFill>
        <p:spPr>
          <a:xfrm>
            <a:off x="5103873" y="1123716"/>
            <a:ext cx="966572" cy="952904"/>
          </a:xfrm>
          <a:prstGeom prst="rect">
            <a:avLst/>
          </a:prstGeom>
          <a:noFill/>
          <a:ln>
            <a:noFill/>
          </a:ln>
        </p:spPr>
      </p:pic>
      <p:pic>
        <p:nvPicPr>
          <p:cNvPr id="138" name="Google Shape;138;p13"/>
          <p:cNvPicPr preferRelativeResize="0"/>
          <p:nvPr/>
        </p:nvPicPr>
        <p:blipFill rotWithShape="1">
          <a:blip r:embed="rId9">
            <a:alphaModFix/>
          </a:blip>
          <a:srcRect/>
          <a:stretch/>
        </p:blipFill>
        <p:spPr>
          <a:xfrm>
            <a:off x="5099303" y="3281108"/>
            <a:ext cx="964642" cy="964642"/>
          </a:xfrm>
          <a:prstGeom prst="rect">
            <a:avLst/>
          </a:prstGeom>
          <a:noFill/>
          <a:ln>
            <a:noFill/>
          </a:ln>
        </p:spPr>
      </p:pic>
      <p:pic>
        <p:nvPicPr>
          <p:cNvPr id="139" name="Google Shape;139;p13"/>
          <p:cNvPicPr preferRelativeResize="0"/>
          <p:nvPr/>
        </p:nvPicPr>
        <p:blipFill rotWithShape="1">
          <a:blip r:embed="rId10">
            <a:alphaModFix/>
          </a:blip>
          <a:srcRect/>
          <a:stretch/>
        </p:blipFill>
        <p:spPr>
          <a:xfrm>
            <a:off x="7252232" y="3293335"/>
            <a:ext cx="986795" cy="947323"/>
          </a:xfrm>
          <a:prstGeom prst="rect">
            <a:avLst/>
          </a:prstGeom>
          <a:noFill/>
          <a:ln>
            <a:noFill/>
          </a:ln>
        </p:spPr>
      </p:pic>
      <p:pic>
        <p:nvPicPr>
          <p:cNvPr id="140" name="Google Shape;140;p13"/>
          <p:cNvPicPr preferRelativeResize="0"/>
          <p:nvPr/>
        </p:nvPicPr>
        <p:blipFill rotWithShape="1">
          <a:blip r:embed="rId11">
            <a:alphaModFix/>
          </a:blip>
          <a:srcRect/>
          <a:stretch/>
        </p:blipFill>
        <p:spPr>
          <a:xfrm>
            <a:off x="4031263" y="3286756"/>
            <a:ext cx="967615" cy="967616"/>
          </a:xfrm>
          <a:prstGeom prst="rect">
            <a:avLst/>
          </a:prstGeom>
          <a:noFill/>
          <a:ln>
            <a:noFill/>
          </a:ln>
        </p:spPr>
      </p:pic>
      <p:pic>
        <p:nvPicPr>
          <p:cNvPr id="141" name="Google Shape;141;p13"/>
          <p:cNvPicPr preferRelativeResize="0"/>
          <p:nvPr/>
        </p:nvPicPr>
        <p:blipFill rotWithShape="1">
          <a:blip r:embed="rId12">
            <a:alphaModFix/>
          </a:blip>
          <a:srcRect r="11502"/>
          <a:stretch/>
        </p:blipFill>
        <p:spPr>
          <a:xfrm>
            <a:off x="4014510" y="1126248"/>
            <a:ext cx="967615" cy="950372"/>
          </a:xfrm>
          <a:prstGeom prst="rect">
            <a:avLst/>
          </a:prstGeom>
          <a:noFill/>
          <a:ln>
            <a:noFill/>
          </a:ln>
        </p:spPr>
      </p:pic>
      <p:pic>
        <p:nvPicPr>
          <p:cNvPr id="142" name="Google Shape;142;p13"/>
          <p:cNvPicPr preferRelativeResize="0"/>
          <p:nvPr/>
        </p:nvPicPr>
        <p:blipFill rotWithShape="1">
          <a:blip r:embed="rId13">
            <a:alphaModFix/>
          </a:blip>
          <a:srcRect/>
          <a:stretch/>
        </p:blipFill>
        <p:spPr>
          <a:xfrm>
            <a:off x="2963518" y="3295378"/>
            <a:ext cx="953550" cy="950372"/>
          </a:xfrm>
          <a:prstGeom prst="rect">
            <a:avLst/>
          </a:prstGeom>
          <a:noFill/>
          <a:ln>
            <a:noFill/>
          </a:ln>
        </p:spPr>
      </p:pic>
      <p:grpSp>
        <p:nvGrpSpPr>
          <p:cNvPr id="143" name="Google Shape;143;p13"/>
          <p:cNvGrpSpPr/>
          <p:nvPr/>
        </p:nvGrpSpPr>
        <p:grpSpPr>
          <a:xfrm>
            <a:off x="2400952" y="2194362"/>
            <a:ext cx="1016847" cy="955772"/>
            <a:chOff x="895501" y="2546405"/>
            <a:chExt cx="1191088" cy="1119547"/>
          </a:xfrm>
        </p:grpSpPr>
        <p:sp>
          <p:nvSpPr>
            <p:cNvPr id="144" name="Google Shape;144;p13"/>
            <p:cNvSpPr/>
            <p:nvPr/>
          </p:nvSpPr>
          <p:spPr>
            <a:xfrm>
              <a:off x="895501" y="2546405"/>
              <a:ext cx="1191088" cy="1119547"/>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45" name="Google Shape;145;p13"/>
            <p:cNvPicPr preferRelativeResize="0"/>
            <p:nvPr/>
          </p:nvPicPr>
          <p:blipFill rotWithShape="1">
            <a:blip r:embed="rId14">
              <a:alphaModFix/>
            </a:blip>
            <a:srcRect/>
            <a:stretch/>
          </p:blipFill>
          <p:spPr>
            <a:xfrm>
              <a:off x="895501" y="2846132"/>
              <a:ext cx="1183970" cy="591985"/>
            </a:xfrm>
            <a:prstGeom prst="rect">
              <a:avLst/>
            </a:prstGeom>
            <a:noFill/>
            <a:ln>
              <a:noFill/>
            </a:ln>
          </p:spPr>
        </p:pic>
      </p:grpSp>
      <p:grpSp>
        <p:nvGrpSpPr>
          <p:cNvPr id="146" name="Google Shape;146;p13"/>
          <p:cNvGrpSpPr/>
          <p:nvPr/>
        </p:nvGrpSpPr>
        <p:grpSpPr>
          <a:xfrm>
            <a:off x="2933246" y="1126948"/>
            <a:ext cx="1073216" cy="941811"/>
            <a:chOff x="2785382" y="1298357"/>
            <a:chExt cx="1257116" cy="1103194"/>
          </a:xfrm>
        </p:grpSpPr>
        <p:sp>
          <p:nvSpPr>
            <p:cNvPr id="147" name="Google Shape;147;p13"/>
            <p:cNvSpPr/>
            <p:nvPr/>
          </p:nvSpPr>
          <p:spPr>
            <a:xfrm>
              <a:off x="2785382" y="1298357"/>
              <a:ext cx="1177018" cy="1103194"/>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48" name="Google Shape;148;p13"/>
            <p:cNvPicPr preferRelativeResize="0"/>
            <p:nvPr/>
          </p:nvPicPr>
          <p:blipFill rotWithShape="1">
            <a:blip r:embed="rId15">
              <a:alphaModFix/>
            </a:blip>
            <a:srcRect/>
            <a:stretch/>
          </p:blipFill>
          <p:spPr>
            <a:xfrm>
              <a:off x="2811090" y="1753516"/>
              <a:ext cx="1231408" cy="152080"/>
            </a:xfrm>
            <a:prstGeom prst="rect">
              <a:avLst/>
            </a:prstGeom>
            <a:noFill/>
            <a:ln>
              <a:noFill/>
            </a:ln>
          </p:spPr>
        </p:pic>
      </p:grpSp>
      <p:grpSp>
        <p:nvGrpSpPr>
          <p:cNvPr id="149" name="Google Shape;149;p13"/>
          <p:cNvGrpSpPr/>
          <p:nvPr/>
        </p:nvGrpSpPr>
        <p:grpSpPr>
          <a:xfrm>
            <a:off x="5677408" y="2188630"/>
            <a:ext cx="995558" cy="950372"/>
            <a:chOff x="5659212" y="2202277"/>
            <a:chExt cx="995558" cy="950372"/>
          </a:xfrm>
        </p:grpSpPr>
        <p:sp>
          <p:nvSpPr>
            <p:cNvPr id="150" name="Google Shape;150;p13"/>
            <p:cNvSpPr/>
            <p:nvPr/>
          </p:nvSpPr>
          <p:spPr>
            <a:xfrm>
              <a:off x="5659212" y="2202277"/>
              <a:ext cx="995558" cy="950372"/>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1" name="Google Shape;151;p13"/>
            <p:cNvPicPr preferRelativeResize="0"/>
            <p:nvPr/>
          </p:nvPicPr>
          <p:blipFill rotWithShape="1">
            <a:blip r:embed="rId16">
              <a:alphaModFix/>
            </a:blip>
            <a:srcRect/>
            <a:stretch/>
          </p:blipFill>
          <p:spPr>
            <a:xfrm>
              <a:off x="5716173" y="2230558"/>
              <a:ext cx="899843" cy="899843"/>
            </a:xfrm>
            <a:prstGeom prst="rect">
              <a:avLst/>
            </a:prstGeom>
            <a:noFill/>
            <a:ln>
              <a:noFill/>
            </a:ln>
          </p:spPr>
        </p:pic>
      </p:grpSp>
      <p:grpSp>
        <p:nvGrpSpPr>
          <p:cNvPr id="152" name="Google Shape;152;p13"/>
          <p:cNvGrpSpPr/>
          <p:nvPr/>
        </p:nvGrpSpPr>
        <p:grpSpPr>
          <a:xfrm>
            <a:off x="6719643" y="2202277"/>
            <a:ext cx="966572" cy="939942"/>
            <a:chOff x="3484339" y="2568041"/>
            <a:chExt cx="1132198" cy="1101004"/>
          </a:xfrm>
        </p:grpSpPr>
        <p:sp>
          <p:nvSpPr>
            <p:cNvPr id="153" name="Google Shape;153;p13"/>
            <p:cNvSpPr/>
            <p:nvPr/>
          </p:nvSpPr>
          <p:spPr>
            <a:xfrm>
              <a:off x="3484339" y="2568041"/>
              <a:ext cx="1132198" cy="1101004"/>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4" name="Google Shape;154;p13"/>
            <p:cNvPicPr preferRelativeResize="0"/>
            <p:nvPr/>
          </p:nvPicPr>
          <p:blipFill rotWithShape="1">
            <a:blip r:embed="rId17">
              <a:alphaModFix/>
            </a:blip>
            <a:srcRect/>
            <a:stretch/>
          </p:blipFill>
          <p:spPr>
            <a:xfrm>
              <a:off x="3522036" y="2917145"/>
              <a:ext cx="1083426" cy="302059"/>
            </a:xfrm>
            <a:prstGeom prst="rect">
              <a:avLst/>
            </a:prstGeom>
            <a:noFill/>
            <a:ln>
              <a:noFill/>
            </a:ln>
          </p:spPr>
        </p:pic>
      </p:grpSp>
      <p:sp>
        <p:nvSpPr>
          <p:cNvPr id="155" name="Google Shape;155;p13"/>
          <p:cNvSpPr/>
          <p:nvPr/>
        </p:nvSpPr>
        <p:spPr>
          <a:xfrm>
            <a:off x="7232884" y="1124517"/>
            <a:ext cx="957606" cy="944065"/>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6" name="Google Shape;156;p13" descr="Image result for The Spaceship Company Logo">
            <a:hlinkClick r:id="rId18"/>
          </p:cNvPr>
          <p:cNvPicPr preferRelativeResize="0"/>
          <p:nvPr/>
        </p:nvPicPr>
        <p:blipFill rotWithShape="1">
          <a:blip r:embed="rId19">
            <a:alphaModFix/>
          </a:blip>
          <a:srcRect/>
          <a:stretch/>
        </p:blipFill>
        <p:spPr>
          <a:xfrm>
            <a:off x="7250304" y="1455172"/>
            <a:ext cx="922765" cy="299022"/>
          </a:xfrm>
          <a:prstGeom prst="rect">
            <a:avLst/>
          </a:prstGeom>
          <a:noFill/>
          <a:ln>
            <a:noFill/>
          </a:ln>
        </p:spPr>
      </p:pic>
      <p:sp>
        <p:nvSpPr>
          <p:cNvPr id="157" name="Google Shape;157;p13"/>
          <p:cNvSpPr/>
          <p:nvPr/>
        </p:nvSpPr>
        <p:spPr>
          <a:xfrm>
            <a:off x="3527659" y="2194362"/>
            <a:ext cx="957606" cy="944065"/>
          </a:xfrm>
          <a:prstGeom prst="rect">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58" name="Google Shape;158;p13"/>
          <p:cNvPicPr preferRelativeResize="0"/>
          <p:nvPr/>
        </p:nvPicPr>
        <p:blipFill rotWithShape="1">
          <a:blip r:embed="rId20">
            <a:alphaModFix/>
          </a:blip>
          <a:srcRect l="-984" t="33498" b="38066"/>
          <a:stretch/>
        </p:blipFill>
        <p:spPr>
          <a:xfrm>
            <a:off x="3525182" y="2536044"/>
            <a:ext cx="951799" cy="270655"/>
          </a:xfrm>
          <a:prstGeom prst="rect">
            <a:avLst/>
          </a:prstGeom>
          <a:noFill/>
          <a:ln>
            <a:noFill/>
          </a:ln>
        </p:spPr>
      </p:pic>
      <p:pic>
        <p:nvPicPr>
          <p:cNvPr id="159" name="Google Shape;159;p13"/>
          <p:cNvPicPr preferRelativeResize="0"/>
          <p:nvPr/>
        </p:nvPicPr>
        <p:blipFill rotWithShape="1">
          <a:blip r:embed="rId21">
            <a:alphaModFix/>
          </a:blip>
          <a:srcRect t="2853" b="10370"/>
          <a:stretch/>
        </p:blipFill>
        <p:spPr>
          <a:xfrm>
            <a:off x="4558544" y="2194362"/>
            <a:ext cx="1063086" cy="936039"/>
          </a:xfrm>
          <a:prstGeom prst="rect">
            <a:avLst/>
          </a:prstGeom>
          <a:noFill/>
          <a:ln>
            <a:noFill/>
          </a:ln>
        </p:spPr>
      </p:pic>
      <p:pic>
        <p:nvPicPr>
          <p:cNvPr id="160" name="Google Shape;160;p13"/>
          <p:cNvPicPr preferRelativeResize="0"/>
          <p:nvPr/>
        </p:nvPicPr>
        <p:blipFill rotWithShape="1">
          <a:blip r:embed="rId22">
            <a:alphaModFix/>
          </a:blip>
          <a:srcRect b="5874"/>
          <a:stretch/>
        </p:blipFill>
        <p:spPr>
          <a:xfrm>
            <a:off x="746821" y="3275527"/>
            <a:ext cx="1021024" cy="961037"/>
          </a:xfrm>
          <a:prstGeom prst="rect">
            <a:avLst/>
          </a:prstGeom>
          <a:noFill/>
          <a:ln>
            <a:noFill/>
          </a:ln>
        </p:spPr>
      </p:pic>
      <p:pic>
        <p:nvPicPr>
          <p:cNvPr id="161" name="Google Shape;161;p13"/>
          <p:cNvPicPr preferRelativeResize="0"/>
          <p:nvPr/>
        </p:nvPicPr>
        <p:blipFill rotWithShape="1">
          <a:blip r:embed="rId23">
            <a:alphaModFix/>
          </a:blip>
          <a:srcRect/>
          <a:stretch/>
        </p:blipFill>
        <p:spPr>
          <a:xfrm>
            <a:off x="1887023" y="3284712"/>
            <a:ext cx="961038" cy="961038"/>
          </a:xfrm>
          <a:prstGeom prst="rect">
            <a:avLst/>
          </a:prstGeom>
          <a:noFill/>
          <a:ln>
            <a:noFill/>
          </a:ln>
        </p:spPr>
      </p:pic>
      <p:pic>
        <p:nvPicPr>
          <p:cNvPr id="162" name="Google Shape;162;p13"/>
          <p:cNvPicPr preferRelativeResize="0"/>
          <p:nvPr/>
        </p:nvPicPr>
        <p:blipFill rotWithShape="1">
          <a:blip r:embed="rId24">
            <a:alphaModFix/>
          </a:blip>
          <a:srcRect/>
          <a:stretch/>
        </p:blipFill>
        <p:spPr>
          <a:xfrm>
            <a:off x="135650" y="177775"/>
            <a:ext cx="758975" cy="758975"/>
          </a:xfrm>
          <a:prstGeom prst="rect">
            <a:avLst/>
          </a:prstGeom>
          <a:noFill/>
          <a:ln>
            <a:noFill/>
          </a:ln>
        </p:spPr>
      </p:pic>
      <p:sp>
        <p:nvSpPr>
          <p:cNvPr id="163" name="Google Shape;163;p13"/>
          <p:cNvSpPr txBox="1"/>
          <p:nvPr/>
        </p:nvSpPr>
        <p:spPr>
          <a:xfrm>
            <a:off x="1081767" y="248170"/>
            <a:ext cx="6965700" cy="72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dirty="0">
                <a:solidFill>
                  <a:srgbClr val="FFFFFF"/>
                </a:solidFill>
                <a:latin typeface="Century Gothic"/>
                <a:ea typeface="Century Gothic"/>
                <a:cs typeface="Century Gothic"/>
                <a:sym typeface="Century Gothic"/>
              </a:rPr>
              <a:t>Host Companies</a:t>
            </a:r>
            <a:endParaRPr sz="3500" b="0" i="0" u="none" strike="noStrike" cap="none" dirty="0">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4"/>
          <p:cNvSpPr/>
          <p:nvPr/>
        </p:nvSpPr>
        <p:spPr>
          <a:xfrm>
            <a:off x="0" y="0"/>
            <a:ext cx="9144000" cy="51435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pic>
        <p:nvPicPr>
          <p:cNvPr id="170" name="Google Shape;170;p14"/>
          <p:cNvPicPr preferRelativeResize="0"/>
          <p:nvPr/>
        </p:nvPicPr>
        <p:blipFill rotWithShape="1">
          <a:blip r:embed="rId3">
            <a:alphaModFix/>
          </a:blip>
          <a:srcRect/>
          <a:stretch/>
        </p:blipFill>
        <p:spPr>
          <a:xfrm>
            <a:off x="1422523" y="1224406"/>
            <a:ext cx="844696" cy="832923"/>
          </a:xfrm>
          <a:prstGeom prst="rect">
            <a:avLst/>
          </a:prstGeom>
          <a:noFill/>
          <a:ln>
            <a:noFill/>
          </a:ln>
        </p:spPr>
      </p:pic>
      <p:pic>
        <p:nvPicPr>
          <p:cNvPr id="171" name="Google Shape;171;p14"/>
          <p:cNvPicPr preferRelativeResize="0"/>
          <p:nvPr/>
        </p:nvPicPr>
        <p:blipFill rotWithShape="1">
          <a:blip r:embed="rId4">
            <a:alphaModFix/>
          </a:blip>
          <a:srcRect/>
          <a:stretch/>
        </p:blipFill>
        <p:spPr>
          <a:xfrm>
            <a:off x="4699653" y="3869231"/>
            <a:ext cx="890680" cy="832923"/>
          </a:xfrm>
          <a:prstGeom prst="rect">
            <a:avLst/>
          </a:prstGeom>
          <a:noFill/>
          <a:ln>
            <a:noFill/>
          </a:ln>
        </p:spPr>
      </p:pic>
      <p:pic>
        <p:nvPicPr>
          <p:cNvPr id="172" name="Google Shape;172;p14"/>
          <p:cNvPicPr preferRelativeResize="0"/>
          <p:nvPr/>
        </p:nvPicPr>
        <p:blipFill rotWithShape="1">
          <a:blip r:embed="rId5">
            <a:alphaModFix/>
          </a:blip>
          <a:srcRect l="18537" r="16460" b="30594"/>
          <a:stretch/>
        </p:blipFill>
        <p:spPr>
          <a:xfrm>
            <a:off x="4754259" y="1177683"/>
            <a:ext cx="775855" cy="825553"/>
          </a:xfrm>
          <a:prstGeom prst="rect">
            <a:avLst/>
          </a:prstGeom>
          <a:noFill/>
          <a:ln>
            <a:noFill/>
          </a:ln>
        </p:spPr>
      </p:pic>
      <p:pic>
        <p:nvPicPr>
          <p:cNvPr id="173" name="Google Shape;173;p14"/>
          <p:cNvPicPr preferRelativeResize="0"/>
          <p:nvPr/>
        </p:nvPicPr>
        <p:blipFill rotWithShape="1">
          <a:blip r:embed="rId6">
            <a:alphaModFix/>
          </a:blip>
          <a:srcRect t="1" b="6093"/>
          <a:stretch/>
        </p:blipFill>
        <p:spPr>
          <a:xfrm>
            <a:off x="136914" y="2558846"/>
            <a:ext cx="833711" cy="796315"/>
          </a:xfrm>
          <a:prstGeom prst="rect">
            <a:avLst/>
          </a:prstGeom>
          <a:noFill/>
          <a:ln>
            <a:noFill/>
          </a:ln>
        </p:spPr>
      </p:pic>
      <p:pic>
        <p:nvPicPr>
          <p:cNvPr id="174" name="Google Shape;174;p14"/>
          <p:cNvPicPr preferRelativeResize="0"/>
          <p:nvPr/>
        </p:nvPicPr>
        <p:blipFill rotWithShape="1">
          <a:blip r:embed="rId7">
            <a:alphaModFix/>
          </a:blip>
          <a:srcRect/>
          <a:stretch/>
        </p:blipFill>
        <p:spPr>
          <a:xfrm>
            <a:off x="1131373" y="2564003"/>
            <a:ext cx="785941" cy="831698"/>
          </a:xfrm>
          <a:prstGeom prst="rect">
            <a:avLst/>
          </a:prstGeom>
          <a:noFill/>
          <a:ln>
            <a:noFill/>
          </a:ln>
        </p:spPr>
      </p:pic>
      <p:pic>
        <p:nvPicPr>
          <p:cNvPr id="175" name="Google Shape;175;p14"/>
          <p:cNvPicPr preferRelativeResize="0"/>
          <p:nvPr/>
        </p:nvPicPr>
        <p:blipFill rotWithShape="1">
          <a:blip r:embed="rId8">
            <a:alphaModFix/>
          </a:blip>
          <a:srcRect/>
          <a:stretch/>
        </p:blipFill>
        <p:spPr>
          <a:xfrm>
            <a:off x="3089682" y="2515403"/>
            <a:ext cx="782477" cy="847988"/>
          </a:xfrm>
          <a:prstGeom prst="rect">
            <a:avLst/>
          </a:prstGeom>
          <a:noFill/>
          <a:ln>
            <a:noFill/>
          </a:ln>
        </p:spPr>
      </p:pic>
      <p:pic>
        <p:nvPicPr>
          <p:cNvPr id="176" name="Google Shape;176;p14"/>
          <p:cNvPicPr preferRelativeResize="0"/>
          <p:nvPr/>
        </p:nvPicPr>
        <p:blipFill rotWithShape="1">
          <a:blip r:embed="rId9">
            <a:alphaModFix/>
          </a:blip>
          <a:srcRect/>
          <a:stretch/>
        </p:blipFill>
        <p:spPr>
          <a:xfrm>
            <a:off x="1422524" y="3901078"/>
            <a:ext cx="868166" cy="850016"/>
          </a:xfrm>
          <a:prstGeom prst="rect">
            <a:avLst/>
          </a:prstGeom>
          <a:noFill/>
          <a:ln>
            <a:noFill/>
          </a:ln>
        </p:spPr>
      </p:pic>
      <p:pic>
        <p:nvPicPr>
          <p:cNvPr id="177" name="Google Shape;177;p14"/>
          <p:cNvPicPr preferRelativeResize="0"/>
          <p:nvPr/>
        </p:nvPicPr>
        <p:blipFill rotWithShape="1">
          <a:blip r:embed="rId10">
            <a:alphaModFix/>
          </a:blip>
          <a:srcRect l="11890" t="11292"/>
          <a:stretch/>
        </p:blipFill>
        <p:spPr>
          <a:xfrm>
            <a:off x="2068210" y="2539199"/>
            <a:ext cx="846703" cy="846630"/>
          </a:xfrm>
          <a:prstGeom prst="rect">
            <a:avLst/>
          </a:prstGeom>
          <a:noFill/>
          <a:ln>
            <a:noFill/>
          </a:ln>
        </p:spPr>
      </p:pic>
      <p:pic>
        <p:nvPicPr>
          <p:cNvPr id="178" name="Google Shape;178;p14"/>
          <p:cNvPicPr preferRelativeResize="0"/>
          <p:nvPr/>
        </p:nvPicPr>
        <p:blipFill rotWithShape="1">
          <a:blip r:embed="rId11">
            <a:alphaModFix/>
          </a:blip>
          <a:srcRect/>
          <a:stretch/>
        </p:blipFill>
        <p:spPr>
          <a:xfrm>
            <a:off x="3690350" y="3857636"/>
            <a:ext cx="791322" cy="848823"/>
          </a:xfrm>
          <a:prstGeom prst="rect">
            <a:avLst/>
          </a:prstGeom>
          <a:noFill/>
          <a:ln>
            <a:noFill/>
          </a:ln>
        </p:spPr>
      </p:pic>
      <p:pic>
        <p:nvPicPr>
          <p:cNvPr id="179" name="Google Shape;179;p14"/>
          <p:cNvPicPr preferRelativeResize="0"/>
          <p:nvPr/>
        </p:nvPicPr>
        <p:blipFill rotWithShape="1">
          <a:blip r:embed="rId12">
            <a:alphaModFix/>
          </a:blip>
          <a:srcRect/>
          <a:stretch/>
        </p:blipFill>
        <p:spPr>
          <a:xfrm>
            <a:off x="5816557" y="3856349"/>
            <a:ext cx="820057" cy="859510"/>
          </a:xfrm>
          <a:prstGeom prst="rect">
            <a:avLst/>
          </a:prstGeom>
          <a:noFill/>
          <a:ln>
            <a:noFill/>
          </a:ln>
        </p:spPr>
      </p:pic>
      <p:sp>
        <p:nvSpPr>
          <p:cNvPr id="180" name="Google Shape;180;p14"/>
          <p:cNvSpPr txBox="1"/>
          <p:nvPr/>
        </p:nvSpPr>
        <p:spPr>
          <a:xfrm>
            <a:off x="31950" y="2014396"/>
            <a:ext cx="1398900" cy="50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George Whitesides</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Virgin Galactic and TSC</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CEO</a:t>
            </a:r>
            <a:endParaRPr sz="800">
              <a:solidFill>
                <a:schemeClr val="lt1"/>
              </a:solidFill>
            </a:endParaRPr>
          </a:p>
        </p:txBody>
      </p:sp>
      <p:sp>
        <p:nvSpPr>
          <p:cNvPr id="181" name="Google Shape;181;p14"/>
          <p:cNvSpPr txBox="1"/>
          <p:nvPr/>
        </p:nvSpPr>
        <p:spPr>
          <a:xfrm>
            <a:off x="1274200" y="2027652"/>
            <a:ext cx="11649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Brett Alexander</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Blue Origin</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VP</a:t>
            </a:r>
            <a:endParaRPr sz="800">
              <a:solidFill>
                <a:schemeClr val="lt1"/>
              </a:solidFill>
            </a:endParaRPr>
          </a:p>
        </p:txBody>
      </p:sp>
      <p:sp>
        <p:nvSpPr>
          <p:cNvPr id="182" name="Google Shape;182;p14"/>
          <p:cNvSpPr txBox="1"/>
          <p:nvPr/>
        </p:nvSpPr>
        <p:spPr>
          <a:xfrm>
            <a:off x="2331125" y="2029468"/>
            <a:ext cx="1294066"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John Grunsfeld</a:t>
            </a:r>
            <a:endParaRPr sz="8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Astronaut</a:t>
            </a:r>
            <a:endParaRPr/>
          </a:p>
        </p:txBody>
      </p:sp>
      <p:sp>
        <p:nvSpPr>
          <p:cNvPr id="183" name="Google Shape;183;p14"/>
          <p:cNvSpPr txBox="1"/>
          <p:nvPr/>
        </p:nvSpPr>
        <p:spPr>
          <a:xfrm>
            <a:off x="4546150" y="2030446"/>
            <a:ext cx="1240500" cy="50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Barry Matsumori</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Bridge</a:t>
            </a:r>
            <a:r>
              <a:rPr lang="en-US" sz="800" b="1">
                <a:solidFill>
                  <a:schemeClr val="lt1"/>
                </a:solidFill>
              </a:rPr>
              <a:t>Co</a:t>
            </a:r>
            <a:r>
              <a:rPr lang="en-US" sz="800" b="1" i="0" u="none" strike="noStrike" cap="none">
                <a:solidFill>
                  <a:schemeClr val="lt1"/>
                </a:solidFill>
                <a:latin typeface="Arial"/>
                <a:ea typeface="Arial"/>
                <a:cs typeface="Arial"/>
                <a:sym typeface="Arial"/>
              </a:rPr>
              <a:t>mm</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CEO</a:t>
            </a:r>
            <a:endParaRPr sz="800">
              <a:solidFill>
                <a:schemeClr val="lt1"/>
              </a:solidFill>
            </a:endParaRPr>
          </a:p>
        </p:txBody>
      </p:sp>
      <p:sp>
        <p:nvSpPr>
          <p:cNvPr id="184" name="Google Shape;184;p14"/>
          <p:cNvSpPr txBox="1"/>
          <p:nvPr/>
        </p:nvSpPr>
        <p:spPr>
          <a:xfrm>
            <a:off x="-185000" y="3356803"/>
            <a:ext cx="1398900" cy="50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Alan Weston</a:t>
            </a:r>
            <a:br>
              <a:rPr lang="en-US" sz="800" b="0" i="0" u="none" strike="noStrike" cap="none">
                <a:solidFill>
                  <a:schemeClr val="lt1"/>
                </a:solidFill>
                <a:latin typeface="Arial"/>
                <a:ea typeface="Arial"/>
                <a:cs typeface="Arial"/>
                <a:sym typeface="Arial"/>
              </a:rPr>
            </a:br>
            <a:r>
              <a:rPr lang="en-US" sz="800" b="1" i="0" u="none" strike="noStrike" cap="none">
                <a:solidFill>
                  <a:schemeClr val="lt1"/>
                </a:solidFill>
                <a:latin typeface="Arial"/>
                <a:ea typeface="Arial"/>
                <a:cs typeface="Arial"/>
                <a:sym typeface="Arial"/>
              </a:rPr>
              <a:t>LTA</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CEO</a:t>
            </a:r>
            <a:endParaRPr sz="800">
              <a:solidFill>
                <a:schemeClr val="lt1"/>
              </a:solidFill>
            </a:endParaRPr>
          </a:p>
        </p:txBody>
      </p:sp>
      <p:sp>
        <p:nvSpPr>
          <p:cNvPr id="185" name="Google Shape;185;p14"/>
          <p:cNvSpPr txBox="1"/>
          <p:nvPr/>
        </p:nvSpPr>
        <p:spPr>
          <a:xfrm>
            <a:off x="845918" y="3341701"/>
            <a:ext cx="139903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Ray Rothrock</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Venture Capitalist</a:t>
            </a:r>
            <a:endParaRPr/>
          </a:p>
        </p:txBody>
      </p:sp>
      <p:sp>
        <p:nvSpPr>
          <p:cNvPr id="186" name="Google Shape;186;p14"/>
          <p:cNvSpPr txBox="1"/>
          <p:nvPr/>
        </p:nvSpPr>
        <p:spPr>
          <a:xfrm>
            <a:off x="3348050" y="2033276"/>
            <a:ext cx="13989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Suzi McBride</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Iridium</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COO</a:t>
            </a:r>
            <a:endParaRPr sz="800">
              <a:solidFill>
                <a:schemeClr val="lt1"/>
              </a:solidFill>
            </a:endParaRPr>
          </a:p>
        </p:txBody>
      </p:sp>
      <p:sp>
        <p:nvSpPr>
          <p:cNvPr id="187" name="Google Shape;187;p14"/>
          <p:cNvSpPr txBox="1"/>
          <p:nvPr/>
        </p:nvSpPr>
        <p:spPr>
          <a:xfrm>
            <a:off x="2775650" y="3348346"/>
            <a:ext cx="1398900" cy="50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Pete Worden</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Breakthrough Prize</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Chairman</a:t>
            </a:r>
            <a:endParaRPr sz="800">
              <a:solidFill>
                <a:schemeClr val="lt1"/>
              </a:solidFill>
            </a:endParaRPr>
          </a:p>
        </p:txBody>
      </p:sp>
      <p:sp>
        <p:nvSpPr>
          <p:cNvPr id="188" name="Google Shape;188;p14"/>
          <p:cNvSpPr txBox="1"/>
          <p:nvPr/>
        </p:nvSpPr>
        <p:spPr>
          <a:xfrm>
            <a:off x="3813750" y="3348339"/>
            <a:ext cx="139903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Pam Melroy</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Astronaut</a:t>
            </a:r>
            <a:endParaRPr/>
          </a:p>
        </p:txBody>
      </p:sp>
      <p:sp>
        <p:nvSpPr>
          <p:cNvPr id="189" name="Google Shape;189;p14"/>
          <p:cNvSpPr txBox="1"/>
          <p:nvPr/>
        </p:nvSpPr>
        <p:spPr>
          <a:xfrm>
            <a:off x="4873450" y="3339373"/>
            <a:ext cx="13989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John Gedmark</a:t>
            </a:r>
            <a:endParaRPr sz="8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Astranis</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Co-Founder/CEO</a:t>
            </a:r>
            <a:endParaRPr sz="800">
              <a:solidFill>
                <a:schemeClr val="lt1"/>
              </a:solidFill>
            </a:endParaRPr>
          </a:p>
        </p:txBody>
      </p:sp>
      <p:sp>
        <p:nvSpPr>
          <p:cNvPr id="190" name="Google Shape;190;p14"/>
          <p:cNvSpPr txBox="1"/>
          <p:nvPr/>
        </p:nvSpPr>
        <p:spPr>
          <a:xfrm>
            <a:off x="1804195" y="3349352"/>
            <a:ext cx="139903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Tim Buzza</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Relativity Space</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750">
                <a:solidFill>
                  <a:schemeClr val="lt1"/>
                </a:solidFill>
              </a:rPr>
              <a:t>Distinguished Engineer</a:t>
            </a:r>
            <a:endParaRPr sz="750">
              <a:solidFill>
                <a:schemeClr val="lt1"/>
              </a:solidFill>
            </a:endParaRPr>
          </a:p>
        </p:txBody>
      </p:sp>
      <p:sp>
        <p:nvSpPr>
          <p:cNvPr id="191" name="Google Shape;191;p14"/>
          <p:cNvSpPr txBox="1"/>
          <p:nvPr/>
        </p:nvSpPr>
        <p:spPr>
          <a:xfrm>
            <a:off x="5495050" y="2030776"/>
            <a:ext cx="1470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Joe Landon</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Lockheed Martin</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VP</a:t>
            </a:r>
            <a:endParaRPr sz="800">
              <a:solidFill>
                <a:schemeClr val="lt1"/>
              </a:solidFill>
            </a:endParaRPr>
          </a:p>
        </p:txBody>
      </p:sp>
      <p:pic>
        <p:nvPicPr>
          <p:cNvPr id="192" name="Google Shape;192;p14"/>
          <p:cNvPicPr preferRelativeResize="0"/>
          <p:nvPr/>
        </p:nvPicPr>
        <p:blipFill rotWithShape="1">
          <a:blip r:embed="rId13">
            <a:alphaModFix/>
          </a:blip>
          <a:srcRect t="2930" r="23769" b="23232"/>
          <a:stretch/>
        </p:blipFill>
        <p:spPr>
          <a:xfrm>
            <a:off x="6931573" y="1177091"/>
            <a:ext cx="788348" cy="832170"/>
          </a:xfrm>
          <a:prstGeom prst="rect">
            <a:avLst/>
          </a:prstGeom>
          <a:noFill/>
          <a:ln>
            <a:noFill/>
          </a:ln>
        </p:spPr>
      </p:pic>
      <p:pic>
        <p:nvPicPr>
          <p:cNvPr id="193" name="Google Shape;193;p14"/>
          <p:cNvPicPr preferRelativeResize="0"/>
          <p:nvPr/>
        </p:nvPicPr>
        <p:blipFill rotWithShape="1">
          <a:blip r:embed="rId14">
            <a:alphaModFix/>
          </a:blip>
          <a:srcRect l="10924" t="37354" r="31475"/>
          <a:stretch/>
        </p:blipFill>
        <p:spPr>
          <a:xfrm>
            <a:off x="8013338" y="1165219"/>
            <a:ext cx="807608" cy="838017"/>
          </a:xfrm>
          <a:prstGeom prst="rect">
            <a:avLst/>
          </a:prstGeom>
          <a:noFill/>
          <a:ln>
            <a:noFill/>
          </a:ln>
        </p:spPr>
      </p:pic>
      <p:pic>
        <p:nvPicPr>
          <p:cNvPr id="194" name="Google Shape;194;p14"/>
          <p:cNvPicPr preferRelativeResize="0"/>
          <p:nvPr/>
        </p:nvPicPr>
        <p:blipFill rotWithShape="1">
          <a:blip r:embed="rId15">
            <a:alphaModFix/>
          </a:blip>
          <a:srcRect l="18470" t="8211" r="17091" b="23521"/>
          <a:stretch/>
        </p:blipFill>
        <p:spPr>
          <a:xfrm>
            <a:off x="6160511" y="2494645"/>
            <a:ext cx="824926" cy="873973"/>
          </a:xfrm>
          <a:prstGeom prst="rect">
            <a:avLst/>
          </a:prstGeom>
          <a:noFill/>
          <a:ln>
            <a:noFill/>
          </a:ln>
        </p:spPr>
      </p:pic>
      <p:pic>
        <p:nvPicPr>
          <p:cNvPr id="195" name="Google Shape;195;p14"/>
          <p:cNvPicPr preferRelativeResize="0"/>
          <p:nvPr/>
        </p:nvPicPr>
        <p:blipFill rotWithShape="1">
          <a:blip r:embed="rId16">
            <a:alphaModFix/>
          </a:blip>
          <a:srcRect l="19949" r="17961" b="18568"/>
          <a:stretch/>
        </p:blipFill>
        <p:spPr>
          <a:xfrm>
            <a:off x="6922132" y="3822466"/>
            <a:ext cx="817429" cy="898307"/>
          </a:xfrm>
          <a:prstGeom prst="rect">
            <a:avLst/>
          </a:prstGeom>
          <a:noFill/>
          <a:ln>
            <a:noFill/>
          </a:ln>
        </p:spPr>
      </p:pic>
      <p:pic>
        <p:nvPicPr>
          <p:cNvPr id="196" name="Google Shape;196;p14"/>
          <p:cNvPicPr preferRelativeResize="0"/>
          <p:nvPr/>
        </p:nvPicPr>
        <p:blipFill rotWithShape="1">
          <a:blip r:embed="rId17">
            <a:alphaModFix/>
          </a:blip>
          <a:srcRect l="9212" r="15216" b="28373"/>
          <a:stretch/>
        </p:blipFill>
        <p:spPr>
          <a:xfrm>
            <a:off x="7981939" y="3806943"/>
            <a:ext cx="821017" cy="882434"/>
          </a:xfrm>
          <a:prstGeom prst="rect">
            <a:avLst/>
          </a:prstGeom>
          <a:noFill/>
          <a:ln>
            <a:noFill/>
          </a:ln>
        </p:spPr>
      </p:pic>
      <p:sp>
        <p:nvSpPr>
          <p:cNvPr id="197" name="Google Shape;197;p14"/>
          <p:cNvSpPr txBox="1"/>
          <p:nvPr/>
        </p:nvSpPr>
        <p:spPr>
          <a:xfrm>
            <a:off x="6718400" y="2036123"/>
            <a:ext cx="12405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Anita Sengupta</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ASX</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VP</a:t>
            </a:r>
            <a:endParaRPr sz="800">
              <a:solidFill>
                <a:schemeClr val="lt1"/>
              </a:solidFill>
            </a:endParaRPr>
          </a:p>
        </p:txBody>
      </p:sp>
      <p:sp>
        <p:nvSpPr>
          <p:cNvPr id="198" name="Google Shape;198;p14"/>
          <p:cNvSpPr txBox="1"/>
          <p:nvPr/>
        </p:nvSpPr>
        <p:spPr>
          <a:xfrm>
            <a:off x="7785200" y="2033248"/>
            <a:ext cx="12405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1" i="0" u="none" strike="noStrike" cap="none">
                <a:solidFill>
                  <a:srgbClr val="FFC000"/>
                </a:solidFill>
              </a:rPr>
              <a:t>Lee Rosen</a:t>
            </a:r>
            <a:endParaRPr b="1"/>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SpaceX</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VP</a:t>
            </a:r>
            <a:endParaRPr sz="800">
              <a:solidFill>
                <a:schemeClr val="lt1"/>
              </a:solidFill>
            </a:endParaRPr>
          </a:p>
        </p:txBody>
      </p:sp>
      <p:sp>
        <p:nvSpPr>
          <p:cNvPr id="199" name="Google Shape;199;p14"/>
          <p:cNvSpPr txBox="1"/>
          <p:nvPr/>
        </p:nvSpPr>
        <p:spPr>
          <a:xfrm>
            <a:off x="5983100" y="3328921"/>
            <a:ext cx="1240500" cy="50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Mandy Vaughn</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VOX Space</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President</a:t>
            </a:r>
            <a:endParaRPr sz="800">
              <a:solidFill>
                <a:schemeClr val="lt1"/>
              </a:solidFill>
            </a:endParaRPr>
          </a:p>
        </p:txBody>
      </p:sp>
      <p:sp>
        <p:nvSpPr>
          <p:cNvPr id="200" name="Google Shape;200;p14"/>
          <p:cNvSpPr txBox="1"/>
          <p:nvPr/>
        </p:nvSpPr>
        <p:spPr>
          <a:xfrm>
            <a:off x="6968007" y="3326061"/>
            <a:ext cx="1240496"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Mark Sirangelo</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Entrepreneur</a:t>
            </a:r>
            <a:endParaRPr/>
          </a:p>
        </p:txBody>
      </p:sp>
      <p:pic>
        <p:nvPicPr>
          <p:cNvPr id="201" name="Google Shape;201;p14"/>
          <p:cNvPicPr preferRelativeResize="0"/>
          <p:nvPr/>
        </p:nvPicPr>
        <p:blipFill rotWithShape="1">
          <a:blip r:embed="rId18">
            <a:alphaModFix/>
          </a:blip>
          <a:srcRect l="13262" t="3348" r="13261" b="21609"/>
          <a:stretch/>
        </p:blipFill>
        <p:spPr>
          <a:xfrm>
            <a:off x="316896" y="1218069"/>
            <a:ext cx="829129" cy="823031"/>
          </a:xfrm>
          <a:prstGeom prst="rect">
            <a:avLst/>
          </a:prstGeom>
          <a:noFill/>
          <a:ln>
            <a:noFill/>
          </a:ln>
        </p:spPr>
      </p:pic>
      <p:pic>
        <p:nvPicPr>
          <p:cNvPr id="202" name="Google Shape;202;p14"/>
          <p:cNvPicPr preferRelativeResize="0"/>
          <p:nvPr/>
        </p:nvPicPr>
        <p:blipFill rotWithShape="1">
          <a:blip r:embed="rId19">
            <a:alphaModFix/>
          </a:blip>
          <a:srcRect l="15820" t="6806" r="13386" b="23414"/>
          <a:stretch/>
        </p:blipFill>
        <p:spPr>
          <a:xfrm>
            <a:off x="5146972" y="2538230"/>
            <a:ext cx="829130" cy="817267"/>
          </a:xfrm>
          <a:prstGeom prst="rect">
            <a:avLst/>
          </a:prstGeom>
          <a:noFill/>
          <a:ln>
            <a:noFill/>
          </a:ln>
        </p:spPr>
      </p:pic>
      <p:pic>
        <p:nvPicPr>
          <p:cNvPr id="203" name="Google Shape;203;p14"/>
          <p:cNvPicPr preferRelativeResize="0"/>
          <p:nvPr/>
        </p:nvPicPr>
        <p:blipFill rotWithShape="1">
          <a:blip r:embed="rId20">
            <a:alphaModFix/>
          </a:blip>
          <a:srcRect/>
          <a:stretch/>
        </p:blipFill>
        <p:spPr>
          <a:xfrm>
            <a:off x="2568421" y="1218069"/>
            <a:ext cx="844696" cy="832923"/>
          </a:xfrm>
          <a:prstGeom prst="rect">
            <a:avLst/>
          </a:prstGeom>
          <a:noFill/>
          <a:ln>
            <a:noFill/>
          </a:ln>
        </p:spPr>
      </p:pic>
      <p:pic>
        <p:nvPicPr>
          <p:cNvPr id="204" name="Google Shape;204;p14"/>
          <p:cNvPicPr preferRelativeResize="0"/>
          <p:nvPr/>
        </p:nvPicPr>
        <p:blipFill rotWithShape="1">
          <a:blip r:embed="rId21">
            <a:alphaModFix/>
          </a:blip>
          <a:srcRect l="27043" t="6178" r="25669" b="48865"/>
          <a:stretch/>
        </p:blipFill>
        <p:spPr>
          <a:xfrm>
            <a:off x="4067310" y="2515031"/>
            <a:ext cx="890681" cy="847989"/>
          </a:xfrm>
          <a:prstGeom prst="rect">
            <a:avLst/>
          </a:prstGeom>
          <a:noFill/>
          <a:ln>
            <a:noFill/>
          </a:ln>
        </p:spPr>
      </p:pic>
      <p:pic>
        <p:nvPicPr>
          <p:cNvPr id="205" name="Google Shape;205;p14"/>
          <p:cNvPicPr preferRelativeResize="0"/>
          <p:nvPr/>
        </p:nvPicPr>
        <p:blipFill rotWithShape="1">
          <a:blip r:embed="rId22">
            <a:alphaModFix/>
          </a:blip>
          <a:srcRect/>
          <a:stretch/>
        </p:blipFill>
        <p:spPr>
          <a:xfrm>
            <a:off x="7208468" y="2491726"/>
            <a:ext cx="798163" cy="863435"/>
          </a:xfrm>
          <a:prstGeom prst="rect">
            <a:avLst/>
          </a:prstGeom>
          <a:noFill/>
          <a:ln>
            <a:noFill/>
          </a:ln>
        </p:spPr>
      </p:pic>
      <p:pic>
        <p:nvPicPr>
          <p:cNvPr id="206" name="Google Shape;206;p14"/>
          <p:cNvPicPr preferRelativeResize="0"/>
          <p:nvPr/>
        </p:nvPicPr>
        <p:blipFill rotWithShape="1">
          <a:blip r:embed="rId23">
            <a:alphaModFix/>
          </a:blip>
          <a:srcRect/>
          <a:stretch/>
        </p:blipFill>
        <p:spPr>
          <a:xfrm>
            <a:off x="5809498" y="1177091"/>
            <a:ext cx="847628" cy="832170"/>
          </a:xfrm>
          <a:prstGeom prst="rect">
            <a:avLst/>
          </a:prstGeom>
          <a:noFill/>
          <a:ln>
            <a:noFill/>
          </a:ln>
        </p:spPr>
      </p:pic>
      <p:pic>
        <p:nvPicPr>
          <p:cNvPr id="207" name="Google Shape;207;p14"/>
          <p:cNvPicPr preferRelativeResize="0"/>
          <p:nvPr/>
        </p:nvPicPr>
        <p:blipFill rotWithShape="1">
          <a:blip r:embed="rId24">
            <a:alphaModFix/>
          </a:blip>
          <a:srcRect/>
          <a:stretch/>
        </p:blipFill>
        <p:spPr>
          <a:xfrm>
            <a:off x="309783" y="3901078"/>
            <a:ext cx="839078" cy="846750"/>
          </a:xfrm>
          <a:prstGeom prst="rect">
            <a:avLst/>
          </a:prstGeom>
          <a:noFill/>
          <a:ln>
            <a:noFill/>
          </a:ln>
        </p:spPr>
      </p:pic>
      <p:pic>
        <p:nvPicPr>
          <p:cNvPr id="208" name="Google Shape;208;p14"/>
          <p:cNvPicPr preferRelativeResize="0"/>
          <p:nvPr/>
        </p:nvPicPr>
        <p:blipFill rotWithShape="1">
          <a:blip r:embed="rId25">
            <a:alphaModFix/>
          </a:blip>
          <a:srcRect/>
          <a:stretch/>
        </p:blipFill>
        <p:spPr>
          <a:xfrm>
            <a:off x="3662368" y="1218069"/>
            <a:ext cx="765483" cy="820154"/>
          </a:xfrm>
          <a:prstGeom prst="rect">
            <a:avLst/>
          </a:prstGeom>
          <a:noFill/>
          <a:ln>
            <a:noFill/>
          </a:ln>
        </p:spPr>
      </p:pic>
      <p:pic>
        <p:nvPicPr>
          <p:cNvPr id="209" name="Google Shape;209;p14"/>
          <p:cNvPicPr preferRelativeResize="0"/>
          <p:nvPr/>
        </p:nvPicPr>
        <p:blipFill rotWithShape="1">
          <a:blip r:embed="rId26">
            <a:alphaModFix/>
          </a:blip>
          <a:srcRect l="11079" t="4570" r="21810" b="24862"/>
          <a:stretch/>
        </p:blipFill>
        <p:spPr>
          <a:xfrm>
            <a:off x="2546912" y="3856348"/>
            <a:ext cx="847805" cy="891479"/>
          </a:xfrm>
          <a:prstGeom prst="rect">
            <a:avLst/>
          </a:prstGeom>
          <a:noFill/>
          <a:ln>
            <a:noFill/>
          </a:ln>
        </p:spPr>
      </p:pic>
      <p:pic>
        <p:nvPicPr>
          <p:cNvPr id="210" name="Google Shape;210;p14"/>
          <p:cNvPicPr preferRelativeResize="0"/>
          <p:nvPr/>
        </p:nvPicPr>
        <p:blipFill rotWithShape="1">
          <a:blip r:embed="rId27">
            <a:alphaModFix/>
          </a:blip>
          <a:srcRect l="7036" r="1265" b="11356"/>
          <a:stretch/>
        </p:blipFill>
        <p:spPr>
          <a:xfrm>
            <a:off x="8163234" y="2502038"/>
            <a:ext cx="813034" cy="873973"/>
          </a:xfrm>
          <a:prstGeom prst="rect">
            <a:avLst/>
          </a:prstGeom>
          <a:noFill/>
          <a:ln>
            <a:noFill/>
          </a:ln>
        </p:spPr>
      </p:pic>
      <p:sp>
        <p:nvSpPr>
          <p:cNvPr id="211" name="Google Shape;211;p14"/>
          <p:cNvSpPr txBox="1"/>
          <p:nvPr/>
        </p:nvSpPr>
        <p:spPr>
          <a:xfrm>
            <a:off x="7930177" y="3328336"/>
            <a:ext cx="1240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Stu Witt</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Space Exec</a:t>
            </a:r>
            <a:endParaRPr/>
          </a:p>
        </p:txBody>
      </p:sp>
      <p:sp>
        <p:nvSpPr>
          <p:cNvPr id="212" name="Google Shape;212;p14"/>
          <p:cNvSpPr/>
          <p:nvPr/>
        </p:nvSpPr>
        <p:spPr>
          <a:xfrm>
            <a:off x="-26673" y="1158879"/>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3" name="Google Shape;213;p14"/>
          <p:cNvSpPr/>
          <p:nvPr/>
        </p:nvSpPr>
        <p:spPr>
          <a:xfrm>
            <a:off x="-26673" y="2014681"/>
            <a:ext cx="9002941" cy="45719"/>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4" name="Google Shape;214;p14"/>
          <p:cNvSpPr/>
          <p:nvPr/>
        </p:nvSpPr>
        <p:spPr>
          <a:xfrm>
            <a:off x="71138" y="2489542"/>
            <a:ext cx="8917200" cy="63300"/>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5" name="Google Shape;215;p14"/>
          <p:cNvSpPr/>
          <p:nvPr/>
        </p:nvSpPr>
        <p:spPr>
          <a:xfrm>
            <a:off x="-33495" y="3345344"/>
            <a:ext cx="9002941" cy="45719"/>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6" name="Google Shape;216;p14"/>
          <p:cNvSpPr/>
          <p:nvPr/>
        </p:nvSpPr>
        <p:spPr>
          <a:xfrm>
            <a:off x="22752" y="3814209"/>
            <a:ext cx="8917281" cy="63251"/>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7" name="Google Shape;217;p14"/>
          <p:cNvSpPr/>
          <p:nvPr/>
        </p:nvSpPr>
        <p:spPr>
          <a:xfrm>
            <a:off x="22752" y="4670011"/>
            <a:ext cx="9002941" cy="103281"/>
          </a:xfrm>
          <a:prstGeom prst="rect">
            <a:avLst/>
          </a:prstGeom>
          <a:solidFill>
            <a:schemeClr val="dk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218" name="Google Shape;218;p14"/>
          <p:cNvSpPr txBox="1"/>
          <p:nvPr/>
        </p:nvSpPr>
        <p:spPr>
          <a:xfrm>
            <a:off x="4371975" y="4654552"/>
            <a:ext cx="1510722"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Chris Moran</a:t>
            </a:r>
            <a:endParaRPr sz="8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Lockheed Ventures</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Executive Director</a:t>
            </a:r>
            <a:endParaRPr sz="800">
              <a:solidFill>
                <a:schemeClr val="lt1"/>
              </a:solidFill>
            </a:endParaRPr>
          </a:p>
        </p:txBody>
      </p:sp>
      <p:sp>
        <p:nvSpPr>
          <p:cNvPr id="219" name="Google Shape;219;p14"/>
          <p:cNvSpPr txBox="1"/>
          <p:nvPr/>
        </p:nvSpPr>
        <p:spPr>
          <a:xfrm>
            <a:off x="2195925" y="4667250"/>
            <a:ext cx="15666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Kacy Gerst</a:t>
            </a:r>
            <a:br>
              <a:rPr lang="en-US" sz="800" b="0" i="0" u="none" strike="noStrike" cap="none">
                <a:solidFill>
                  <a:schemeClr val="lt1"/>
                </a:solidFill>
                <a:latin typeface="Arial"/>
                <a:ea typeface="Arial"/>
                <a:cs typeface="Arial"/>
                <a:sym typeface="Arial"/>
              </a:rPr>
            </a:br>
            <a:r>
              <a:rPr lang="en-US" sz="800" b="1" i="0" u="none" strike="noStrike" cap="none">
                <a:solidFill>
                  <a:schemeClr val="lt1"/>
                </a:solidFill>
                <a:latin typeface="Arial"/>
                <a:ea typeface="Arial"/>
                <a:cs typeface="Arial"/>
                <a:sym typeface="Arial"/>
              </a:rPr>
              <a:t>DARPA</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750">
                <a:solidFill>
                  <a:schemeClr val="lt1"/>
                </a:solidFill>
              </a:rPr>
              <a:t>Chief of Commercial Strategy</a:t>
            </a:r>
            <a:endParaRPr sz="750">
              <a:solidFill>
                <a:schemeClr val="lt1"/>
              </a:solidFill>
            </a:endParaRPr>
          </a:p>
        </p:txBody>
      </p:sp>
      <p:sp>
        <p:nvSpPr>
          <p:cNvPr id="220" name="Google Shape;220;p14"/>
          <p:cNvSpPr txBox="1"/>
          <p:nvPr/>
        </p:nvSpPr>
        <p:spPr>
          <a:xfrm>
            <a:off x="-8025" y="4675600"/>
            <a:ext cx="1398900" cy="40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Bulent Altan</a:t>
            </a:r>
            <a:endParaRPr sz="800" b="0" i="0" u="none" strike="noStrike" cap="none">
              <a:solidFill>
                <a:srgbClr val="FFC000"/>
              </a:solidFill>
              <a:latin typeface="Arial"/>
              <a:ea typeface="Arial"/>
              <a:cs typeface="Arial"/>
              <a:sym typeface="Arial"/>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Global Space Ventures</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Co-Founder</a:t>
            </a:r>
            <a:endParaRPr sz="800">
              <a:solidFill>
                <a:schemeClr val="lt1"/>
              </a:solidFill>
            </a:endParaRPr>
          </a:p>
        </p:txBody>
      </p:sp>
      <p:sp>
        <p:nvSpPr>
          <p:cNvPr id="221" name="Google Shape;221;p14"/>
          <p:cNvSpPr txBox="1"/>
          <p:nvPr/>
        </p:nvSpPr>
        <p:spPr>
          <a:xfrm>
            <a:off x="1068450" y="4673600"/>
            <a:ext cx="1470300" cy="40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Bobby Braun</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CU-Boulder</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Dean of Engineering</a:t>
            </a:r>
            <a:endParaRPr sz="800">
              <a:solidFill>
                <a:schemeClr val="lt1"/>
              </a:solidFill>
            </a:endParaRPr>
          </a:p>
        </p:txBody>
      </p:sp>
      <p:sp>
        <p:nvSpPr>
          <p:cNvPr id="222" name="Google Shape;222;p14"/>
          <p:cNvSpPr txBox="1"/>
          <p:nvPr/>
        </p:nvSpPr>
        <p:spPr>
          <a:xfrm>
            <a:off x="3340950" y="4654500"/>
            <a:ext cx="1470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Phil Ingle</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Morgan Stanley</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Managing Director</a:t>
            </a:r>
            <a:endParaRPr sz="800">
              <a:solidFill>
                <a:schemeClr val="lt1"/>
              </a:solidFill>
            </a:endParaRPr>
          </a:p>
        </p:txBody>
      </p:sp>
      <p:sp>
        <p:nvSpPr>
          <p:cNvPr id="223" name="Google Shape;223;p14"/>
          <p:cNvSpPr txBox="1"/>
          <p:nvPr/>
        </p:nvSpPr>
        <p:spPr>
          <a:xfrm>
            <a:off x="5333225" y="4655025"/>
            <a:ext cx="18105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Randy Villahermosa</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Aerospace</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750">
                <a:solidFill>
                  <a:schemeClr val="lt1"/>
                </a:solidFill>
              </a:rPr>
              <a:t>Executive Director, Innovation</a:t>
            </a:r>
            <a:endParaRPr sz="750">
              <a:solidFill>
                <a:schemeClr val="lt1"/>
              </a:solidFill>
            </a:endParaRPr>
          </a:p>
        </p:txBody>
      </p:sp>
      <p:sp>
        <p:nvSpPr>
          <p:cNvPr id="224" name="Google Shape;224;p14"/>
          <p:cNvSpPr txBox="1"/>
          <p:nvPr/>
        </p:nvSpPr>
        <p:spPr>
          <a:xfrm>
            <a:off x="6738525" y="4654051"/>
            <a:ext cx="12405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Jeffrey Manber</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Nanoracks</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CEO</a:t>
            </a:r>
            <a:endParaRPr sz="800">
              <a:solidFill>
                <a:schemeClr val="lt1"/>
              </a:solidFill>
            </a:endParaRPr>
          </a:p>
        </p:txBody>
      </p:sp>
      <p:sp>
        <p:nvSpPr>
          <p:cNvPr id="225" name="Google Shape;225;p14"/>
          <p:cNvSpPr txBox="1"/>
          <p:nvPr/>
        </p:nvSpPr>
        <p:spPr>
          <a:xfrm>
            <a:off x="7736325" y="4659800"/>
            <a:ext cx="12954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800" b="0" i="0" u="none" strike="noStrike" cap="none">
                <a:solidFill>
                  <a:srgbClr val="FFC000"/>
                </a:solidFill>
                <a:latin typeface="Arial"/>
                <a:ea typeface="Arial"/>
                <a:cs typeface="Arial"/>
                <a:sym typeface="Arial"/>
              </a:rPr>
              <a:t>Karina Drees</a:t>
            </a:r>
            <a:endParaRPr/>
          </a:p>
          <a:p>
            <a:pPr marL="0" marR="0" lvl="0" indent="0" algn="ctr" rtl="0">
              <a:lnSpc>
                <a:spcPct val="100000"/>
              </a:lnSpc>
              <a:spcBef>
                <a:spcPts val="0"/>
              </a:spcBef>
              <a:spcAft>
                <a:spcPts val="0"/>
              </a:spcAft>
              <a:buNone/>
            </a:pPr>
            <a:r>
              <a:rPr lang="en-US" sz="800" b="1" i="0" u="none" strike="noStrike" cap="none">
                <a:solidFill>
                  <a:schemeClr val="lt1"/>
                </a:solidFill>
                <a:latin typeface="Arial"/>
                <a:ea typeface="Arial"/>
                <a:cs typeface="Arial"/>
                <a:sym typeface="Arial"/>
              </a:rPr>
              <a:t>Mojave Spaceport</a:t>
            </a:r>
            <a:endParaRPr sz="8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None/>
            </a:pPr>
            <a:r>
              <a:rPr lang="en-US" sz="800">
                <a:solidFill>
                  <a:schemeClr val="lt1"/>
                </a:solidFill>
              </a:rPr>
              <a:t>CEO</a:t>
            </a:r>
            <a:endParaRPr sz="800">
              <a:solidFill>
                <a:schemeClr val="lt1"/>
              </a:solidFill>
            </a:endParaRPr>
          </a:p>
        </p:txBody>
      </p:sp>
      <p:pic>
        <p:nvPicPr>
          <p:cNvPr id="226" name="Google Shape;226;p14"/>
          <p:cNvPicPr preferRelativeResize="0"/>
          <p:nvPr/>
        </p:nvPicPr>
        <p:blipFill rotWithShape="1">
          <a:blip r:embed="rId28">
            <a:alphaModFix/>
          </a:blip>
          <a:srcRect/>
          <a:stretch/>
        </p:blipFill>
        <p:spPr>
          <a:xfrm>
            <a:off x="135650" y="177775"/>
            <a:ext cx="758975" cy="758975"/>
          </a:xfrm>
          <a:prstGeom prst="rect">
            <a:avLst/>
          </a:prstGeom>
          <a:noFill/>
          <a:ln>
            <a:noFill/>
          </a:ln>
        </p:spPr>
      </p:pic>
      <p:sp>
        <p:nvSpPr>
          <p:cNvPr id="227" name="Google Shape;227;p14"/>
          <p:cNvSpPr txBox="1"/>
          <p:nvPr/>
        </p:nvSpPr>
        <p:spPr>
          <a:xfrm>
            <a:off x="1081767" y="248170"/>
            <a:ext cx="6965700" cy="727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b="1" i="0" u="none" strike="noStrike" cap="none" dirty="0">
                <a:solidFill>
                  <a:srgbClr val="FFFFFF"/>
                </a:solidFill>
                <a:latin typeface="Century Gothic"/>
                <a:ea typeface="Century Gothic"/>
                <a:cs typeface="Century Gothic"/>
                <a:sym typeface="Century Gothic"/>
              </a:rPr>
              <a:t>Executive Mentors</a:t>
            </a:r>
            <a:endParaRPr sz="3500" b="0" i="0" u="none" strike="noStrike" cap="none" dirty="0">
              <a:solidFill>
                <a:srgbClr val="000000"/>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2_Corporate Template">
  <a:themeElements>
    <a:clrScheme name="Aerospace New Colors">
      <a:dk1>
        <a:srgbClr val="000000"/>
      </a:dk1>
      <a:lt1>
        <a:srgbClr val="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674</TotalTime>
  <Words>2545</Words>
  <Application>Microsoft Office PowerPoint</Application>
  <PresentationFormat>On-screen Show (16:9)</PresentationFormat>
  <Paragraphs>310</Paragraphs>
  <Slides>19</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Noto Sans Symbols</vt:lpstr>
      <vt:lpstr>Courier New</vt:lpstr>
      <vt:lpstr>Arial</vt:lpstr>
      <vt:lpstr>Century Gothic</vt:lpstr>
      <vt:lpstr>Calibri</vt:lpstr>
      <vt:lpstr>2_Corporate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Sophie Isakowitz</dc:creator>
  <cp:lastModifiedBy>Yash Chandramouli</cp:lastModifiedBy>
  <cp:revision>11</cp:revision>
  <dcterms:modified xsi:type="dcterms:W3CDTF">2019-11-02T11:43:38Z</dcterms:modified>
</cp:coreProperties>
</file>