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1"/>
  </p:sldMasterIdLst>
  <p:sldIdLst>
    <p:sldId id="354" r:id="rId2"/>
    <p:sldId id="360" r:id="rId3"/>
    <p:sldId id="459" r:id="rId4"/>
    <p:sldId id="352" r:id="rId5"/>
    <p:sldId id="460" r:id="rId6"/>
    <p:sldId id="437" r:id="rId7"/>
    <p:sldId id="462" r:id="rId8"/>
    <p:sldId id="430" r:id="rId9"/>
    <p:sldId id="449" r:id="rId10"/>
    <p:sldId id="269" r:id="rId11"/>
    <p:sldId id="442" r:id="rId12"/>
    <p:sldId id="452" r:id="rId13"/>
    <p:sldId id="455" r:id="rId14"/>
    <p:sldId id="456" r:id="rId15"/>
    <p:sldId id="457" r:id="rId16"/>
    <p:sldId id="458" r:id="rId17"/>
    <p:sldId id="450" r:id="rId18"/>
    <p:sldId id="425" r:id="rId19"/>
    <p:sldId id="267" r:id="rId20"/>
    <p:sldId id="444" r:id="rId21"/>
    <p:sldId id="325" r:id="rId22"/>
    <p:sldId id="326" r:id="rId23"/>
    <p:sldId id="328" r:id="rId24"/>
    <p:sldId id="330" r:id="rId25"/>
    <p:sldId id="331" r:id="rId26"/>
    <p:sldId id="448" r:id="rId27"/>
    <p:sldId id="447" r:id="rId28"/>
    <p:sldId id="445" r:id="rId29"/>
    <p:sldId id="305" r:id="rId30"/>
    <p:sldId id="436" r:id="rId31"/>
    <p:sldId id="443" r:id="rId32"/>
    <p:sldId id="461" r:id="rId33"/>
    <p:sldId id="268" r:id="rId34"/>
    <p:sldId id="431" r:id="rId35"/>
    <p:sldId id="434" r:id="rId36"/>
    <p:sldId id="435" r:id="rId37"/>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price" initials="np" lastIdx="2" clrIdx="0">
    <p:extLst>
      <p:ext uri="{19B8F6BF-5375-455C-9EA6-DF929625EA0E}">
        <p15:presenceInfo xmlns:p15="http://schemas.microsoft.com/office/powerpoint/2012/main" userId="5c6f3ba73c762b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4" d="100"/>
          <a:sy n="114" d="100"/>
        </p:scale>
        <p:origin x="1446" y="10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765F-08B4-4DD4-86F4-EE5090E5AF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7AF5F2-9B45-4670-B602-9A077C9FBBB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C9B4CF-B69E-4BE6-B36E-BFF62F5169C0}"/>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5" name="Footer Placeholder 4">
            <a:extLst>
              <a:ext uri="{FF2B5EF4-FFF2-40B4-BE49-F238E27FC236}">
                <a16:creationId xmlns:a16="http://schemas.microsoft.com/office/drawing/2014/main" id="{95EA6414-2759-4B86-8AA7-607CD5930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41DA6-7E55-43A0-A640-85D89E1A72CE}"/>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549165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8B5B-79EA-4679-87DA-3EBE2BF1B0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DC0E6C-830A-43E6-98A8-013C0B393A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E650D-C00F-4A48-A2AE-871175B3E761}"/>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5" name="Footer Placeholder 4">
            <a:extLst>
              <a:ext uri="{FF2B5EF4-FFF2-40B4-BE49-F238E27FC236}">
                <a16:creationId xmlns:a16="http://schemas.microsoft.com/office/drawing/2014/main" id="{60438847-D9FA-4F00-A9F7-C39AF2796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4AF7C-F080-4D59-B9EB-EC67118807A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798455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E3EBC-56F3-4451-89DF-2BC90733A67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43D37C-EA79-4D5B-A590-B02866F89964}"/>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1BFD3-C2DC-4B37-B96C-E8A47CAC20D7}"/>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5" name="Footer Placeholder 4">
            <a:extLst>
              <a:ext uri="{FF2B5EF4-FFF2-40B4-BE49-F238E27FC236}">
                <a16:creationId xmlns:a16="http://schemas.microsoft.com/office/drawing/2014/main" id="{909BBCDD-18A3-4D5B-8538-18F38A7CC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F3763-B795-4DF9-9344-C905283E4794}"/>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401905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F51-E54D-4880-B845-FE3B849D8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ACF354-58EF-4FB2-B011-01599C7AA3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F1AD3-2272-4F53-B191-9597DE0F33A5}"/>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5" name="Footer Placeholder 4">
            <a:extLst>
              <a:ext uri="{FF2B5EF4-FFF2-40B4-BE49-F238E27FC236}">
                <a16:creationId xmlns:a16="http://schemas.microsoft.com/office/drawing/2014/main" id="{26F055A2-2DA7-431E-A133-DC294191D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1AF72-8874-4EA6-AEAE-216C0C49963B}"/>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55470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2E67-F84E-406F-B1CF-48E58445651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5AA396A-2747-4EAC-807B-2F5C439C7C9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DCF6E0-F811-4268-A2B3-06E668DEBE7A}"/>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5" name="Footer Placeholder 4">
            <a:extLst>
              <a:ext uri="{FF2B5EF4-FFF2-40B4-BE49-F238E27FC236}">
                <a16:creationId xmlns:a16="http://schemas.microsoft.com/office/drawing/2014/main" id="{C0B4E454-97D9-4FD7-B6B9-102F8B14A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0F831-025E-4AF6-9BBE-C580BD728B41}"/>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941652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38B9-E687-482B-8306-9D10A7270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413EF-2422-4902-902A-5D4DF69C58A2}"/>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570592-FB3E-46E6-8248-5CF946FA654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D8A46-98B2-4C6B-9B42-7E902FAC07B2}"/>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6" name="Footer Placeholder 5">
            <a:extLst>
              <a:ext uri="{FF2B5EF4-FFF2-40B4-BE49-F238E27FC236}">
                <a16:creationId xmlns:a16="http://schemas.microsoft.com/office/drawing/2014/main" id="{789C6D17-05FF-4E71-A900-DB21E970F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D2D33-F996-454D-87EA-E56E90E330B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1598209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86D6-964D-40D1-A709-BEC63196FE2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53B5CC-50E2-4CFC-9B17-07DED7F8638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E023780-E6BC-4B0F-BFFD-B5C3B6C1D54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FA075-8825-49A8-A41B-267F61ADCBD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7E17C66-610C-4A1C-9B83-023A8D37B21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3126A0-3CF5-4021-A34D-FEEA7D8AEE5E}"/>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8" name="Footer Placeholder 7">
            <a:extLst>
              <a:ext uri="{FF2B5EF4-FFF2-40B4-BE49-F238E27FC236}">
                <a16:creationId xmlns:a16="http://schemas.microsoft.com/office/drawing/2014/main" id="{07CD8495-F3BD-41BC-8CD9-A2D69FE75B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C0E54A-0155-46E9-A5AB-7056E112E20E}"/>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85757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16FB-DC87-4C56-A22F-4E02A60918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B55E2-C737-46EB-8866-7CC88D0651C0}"/>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4" name="Footer Placeholder 3">
            <a:extLst>
              <a:ext uri="{FF2B5EF4-FFF2-40B4-BE49-F238E27FC236}">
                <a16:creationId xmlns:a16="http://schemas.microsoft.com/office/drawing/2014/main" id="{06438673-E8ED-401A-AE45-90EC5F9FF8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05BC65-2CB9-4643-9BC3-D90FC8470511}"/>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792764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72CD8-8934-41A3-A08D-4AC5275032E6}"/>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3" name="Footer Placeholder 2">
            <a:extLst>
              <a:ext uri="{FF2B5EF4-FFF2-40B4-BE49-F238E27FC236}">
                <a16:creationId xmlns:a16="http://schemas.microsoft.com/office/drawing/2014/main" id="{EE3FF633-5509-41C1-8131-B1F25E2566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BBD10-78D2-4A9F-A0F3-0A4CB39234E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38196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3638-F3C8-4862-8C5A-E4A14E6119E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1095047-ACDF-4202-A981-727CE338B4D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191343-A7EE-498F-A0CD-DE3E65A9AF0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024576-9EB4-48A8-9D2B-5F253CF2603B}"/>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6" name="Footer Placeholder 5">
            <a:extLst>
              <a:ext uri="{FF2B5EF4-FFF2-40B4-BE49-F238E27FC236}">
                <a16:creationId xmlns:a16="http://schemas.microsoft.com/office/drawing/2014/main" id="{AD99BA21-DF8D-48E0-BDB7-1DBA24E70F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B3A97-48AE-4340-BCB7-5634D58C1D54}"/>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82657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A227-56CB-46A4-AE7D-0FFFDC1EA1A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A010C6-B173-4C6F-83FD-6A4BFA4B5B6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D9C9098-0312-4050-90DC-8EF39C66EB5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59EC4C-3A06-423E-B227-13E29ABCF17F}"/>
              </a:ext>
            </a:extLst>
          </p:cNvPr>
          <p:cNvSpPr>
            <a:spLocks noGrp="1"/>
          </p:cNvSpPr>
          <p:nvPr>
            <p:ph type="dt" sz="half" idx="10"/>
          </p:nvPr>
        </p:nvSpPr>
        <p:spPr/>
        <p:txBody>
          <a:bodyPr/>
          <a:lstStyle/>
          <a:p>
            <a:fld id="{5BB2F080-22D5-42E0-B8AA-41D992DEED52}" type="datetimeFigureOut">
              <a:rPr lang="en-US" smtClean="0"/>
              <a:t>10/5/2019</a:t>
            </a:fld>
            <a:endParaRPr lang="en-US"/>
          </a:p>
        </p:txBody>
      </p:sp>
      <p:sp>
        <p:nvSpPr>
          <p:cNvPr id="6" name="Footer Placeholder 5">
            <a:extLst>
              <a:ext uri="{FF2B5EF4-FFF2-40B4-BE49-F238E27FC236}">
                <a16:creationId xmlns:a16="http://schemas.microsoft.com/office/drawing/2014/main" id="{FD6CE58D-63E6-4D1D-9F1D-978043B83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90135-D09B-4B9A-AC76-A146F8653450}"/>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650880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EB42A-388B-4B69-8D7D-0BC56C15589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E3BF58-9C5B-4DBC-8A4A-B5109B8D92C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4E3CD-5BC4-4D0C-9EFC-07D677073D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B2F080-22D5-42E0-B8AA-41D992DEED52}" type="datetimeFigureOut">
              <a:rPr lang="en-US" smtClean="0"/>
              <a:t>10/5/2019</a:t>
            </a:fld>
            <a:endParaRPr lang="en-US"/>
          </a:p>
        </p:txBody>
      </p:sp>
      <p:sp>
        <p:nvSpPr>
          <p:cNvPr id="5" name="Footer Placeholder 4">
            <a:extLst>
              <a:ext uri="{FF2B5EF4-FFF2-40B4-BE49-F238E27FC236}">
                <a16:creationId xmlns:a16="http://schemas.microsoft.com/office/drawing/2014/main" id="{B23AA0C8-9615-4F93-A212-15D7660139F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854D08-FF53-4423-9E2D-C15E493DB10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EE2C89-1E8F-4A7F-8464-F7CF3B359E4F}" type="slidenum">
              <a:rPr lang="en-US" smtClean="0"/>
              <a:t>‹#›</a:t>
            </a:fld>
            <a:endParaRPr lang="en-US"/>
          </a:p>
        </p:txBody>
      </p:sp>
      <p:pic>
        <p:nvPicPr>
          <p:cNvPr id="8" name="Picture 7">
            <a:extLst>
              <a:ext uri="{FF2B5EF4-FFF2-40B4-BE49-F238E27FC236}">
                <a16:creationId xmlns:a16="http://schemas.microsoft.com/office/drawing/2014/main" id="{F4538BE7-1515-4DEA-98A7-286AFE9A0C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49440" y="6207361"/>
            <a:ext cx="2194560" cy="639440"/>
          </a:xfrm>
          <a:prstGeom prst="rect">
            <a:avLst/>
          </a:prstGeom>
        </p:spPr>
      </p:pic>
    </p:spTree>
    <p:extLst>
      <p:ext uri="{BB962C8B-B14F-4D97-AF65-F5344CB8AC3E}">
        <p14:creationId xmlns:p14="http://schemas.microsoft.com/office/powerpoint/2010/main" val="41008985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dearmoon.earth/" TargetMode="Externa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highschoolastronaut.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nathan.price@gmail.com"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hyperlink" Target="https://moon.nasa.gov/observ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worldspaceweek.org/"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paceflightnow.com/launch-log/"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B45C-D778-44EC-A441-0AB38F377FEB}"/>
              </a:ext>
            </a:extLst>
          </p:cNvPr>
          <p:cNvSpPr>
            <a:spLocks noGrp="1"/>
          </p:cNvSpPr>
          <p:nvPr>
            <p:ph type="ctrTitle"/>
          </p:nvPr>
        </p:nvSpPr>
        <p:spPr/>
        <p:txBody>
          <a:bodyPr/>
          <a:lstStyle/>
          <a:p>
            <a:r>
              <a:rPr lang="en-US" dirty="0"/>
              <a:t>NSS North Houston Space Society</a:t>
            </a:r>
          </a:p>
        </p:txBody>
      </p:sp>
      <p:sp>
        <p:nvSpPr>
          <p:cNvPr id="5" name="Subtitle 4">
            <a:extLst>
              <a:ext uri="{FF2B5EF4-FFF2-40B4-BE49-F238E27FC236}">
                <a16:creationId xmlns:a16="http://schemas.microsoft.com/office/drawing/2014/main" id="{5E9130A3-621D-43A3-B6CB-A1AB5834B196}"/>
              </a:ext>
            </a:extLst>
          </p:cNvPr>
          <p:cNvSpPr>
            <a:spLocks noGrp="1"/>
          </p:cNvSpPr>
          <p:nvPr>
            <p:ph type="subTitle" idx="1"/>
          </p:nvPr>
        </p:nvSpPr>
        <p:spPr/>
        <p:txBody>
          <a:bodyPr/>
          <a:lstStyle/>
          <a:p>
            <a:r>
              <a:rPr lang="en-US" dirty="0"/>
              <a:t>October 2019</a:t>
            </a:r>
          </a:p>
        </p:txBody>
      </p:sp>
    </p:spTree>
    <p:extLst>
      <p:ext uri="{BB962C8B-B14F-4D97-AF65-F5344CB8AC3E}">
        <p14:creationId xmlns:p14="http://schemas.microsoft.com/office/powerpoint/2010/main" val="3274148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431AE-8644-4703-BC03-061595C8FE46}"/>
              </a:ext>
            </a:extLst>
          </p:cNvPr>
          <p:cNvPicPr>
            <a:picLocks noChangeAspect="1"/>
          </p:cNvPicPr>
          <p:nvPr/>
        </p:nvPicPr>
        <p:blipFill>
          <a:blip r:embed="rId2"/>
          <a:stretch>
            <a:fillRect/>
          </a:stretch>
        </p:blipFill>
        <p:spPr>
          <a:xfrm>
            <a:off x="2238666" y="75693"/>
            <a:ext cx="4666667" cy="1180952"/>
          </a:xfrm>
          <a:prstGeom prst="rect">
            <a:avLst/>
          </a:prstGeom>
        </p:spPr>
      </p:pic>
      <p:sp>
        <p:nvSpPr>
          <p:cNvPr id="3" name="TextBox 2">
            <a:extLst>
              <a:ext uri="{FF2B5EF4-FFF2-40B4-BE49-F238E27FC236}">
                <a16:creationId xmlns:a16="http://schemas.microsoft.com/office/drawing/2014/main" id="{6AD0CAEF-743A-41FC-ABDF-B5791D4D11FC}"/>
              </a:ext>
            </a:extLst>
          </p:cNvPr>
          <p:cNvSpPr txBox="1"/>
          <p:nvPr/>
        </p:nvSpPr>
        <p:spPr>
          <a:xfrm>
            <a:off x="222030" y="5792729"/>
            <a:ext cx="2892728" cy="1077218"/>
          </a:xfrm>
          <a:prstGeom prst="rect">
            <a:avLst/>
          </a:prstGeom>
          <a:noFill/>
        </p:spPr>
        <p:txBody>
          <a:bodyPr wrap="square" rtlCol="0">
            <a:spAutoFit/>
          </a:bodyPr>
          <a:lstStyle/>
          <a:p>
            <a:r>
              <a:rPr lang="en-US" sz="2400" dirty="0"/>
              <a:t>Barbara Bush Library </a:t>
            </a:r>
          </a:p>
          <a:p>
            <a:r>
              <a:rPr lang="en-US" sz="2000" dirty="0"/>
              <a:t>6817 Cypresswood Dr.</a:t>
            </a:r>
          </a:p>
          <a:p>
            <a:r>
              <a:rPr lang="en-US" sz="2000" dirty="0"/>
              <a:t>Spring, TX 77379</a:t>
            </a:r>
          </a:p>
        </p:txBody>
      </p:sp>
      <p:sp>
        <p:nvSpPr>
          <p:cNvPr id="4" name="TextBox 3">
            <a:extLst>
              <a:ext uri="{FF2B5EF4-FFF2-40B4-BE49-F238E27FC236}">
                <a16:creationId xmlns:a16="http://schemas.microsoft.com/office/drawing/2014/main" id="{71E024D4-8A6C-4D3D-B5C8-2BE41BD766AD}"/>
              </a:ext>
            </a:extLst>
          </p:cNvPr>
          <p:cNvSpPr txBox="1"/>
          <p:nvPr/>
        </p:nvSpPr>
        <p:spPr>
          <a:xfrm>
            <a:off x="1497129" y="5087256"/>
            <a:ext cx="6384631" cy="584775"/>
          </a:xfrm>
          <a:prstGeom prst="rect">
            <a:avLst/>
          </a:prstGeom>
          <a:noFill/>
        </p:spPr>
        <p:txBody>
          <a:bodyPr wrap="square" rtlCol="0">
            <a:spAutoFit/>
          </a:bodyPr>
          <a:lstStyle/>
          <a:p>
            <a:r>
              <a:rPr lang="en-US" sz="3200" dirty="0"/>
              <a:t>Saturday, December 14, 2019 - 2 PM</a:t>
            </a:r>
          </a:p>
        </p:txBody>
      </p:sp>
      <p:sp>
        <p:nvSpPr>
          <p:cNvPr id="7" name="TextBox 6">
            <a:extLst>
              <a:ext uri="{FF2B5EF4-FFF2-40B4-BE49-F238E27FC236}">
                <a16:creationId xmlns:a16="http://schemas.microsoft.com/office/drawing/2014/main" id="{2F4026D3-FA9E-4C22-B908-9EB95064C76F}"/>
              </a:ext>
            </a:extLst>
          </p:cNvPr>
          <p:cNvSpPr txBox="1"/>
          <p:nvPr/>
        </p:nvSpPr>
        <p:spPr>
          <a:xfrm>
            <a:off x="222030" y="1488682"/>
            <a:ext cx="5657668" cy="3200876"/>
          </a:xfrm>
          <a:prstGeom prst="rect">
            <a:avLst/>
          </a:prstGeom>
          <a:noFill/>
        </p:spPr>
        <p:txBody>
          <a:bodyPr wrap="square" rtlCol="0">
            <a:spAutoFit/>
          </a:bodyPr>
          <a:lstStyle/>
          <a:p>
            <a:r>
              <a:rPr lang="en-US" sz="4000" dirty="0"/>
              <a:t>Trent Martin</a:t>
            </a:r>
          </a:p>
          <a:p>
            <a:r>
              <a:rPr lang="en-US" dirty="0"/>
              <a:t>VP of Aerospace Services – Intuitive Machines</a:t>
            </a:r>
            <a:endParaRPr lang="en-US" sz="3200" dirty="0"/>
          </a:p>
          <a:p>
            <a:r>
              <a:rPr lang="en-US" sz="1600" dirty="0"/>
              <a:t>Intuitive Machines is one of only two companies currently tasked by NASA to land payloads onto the surface of the moon.   Mr. Martin is responsible for managing this and all other aerospace engineering services and products provided by Intuitive Machines.  Mr. Martin previously served as Assistant Directory of Advanced Development Projects at NASA JSC.</a:t>
            </a:r>
          </a:p>
          <a:p>
            <a:endParaRPr lang="en-US" sz="1600" dirty="0"/>
          </a:p>
          <a:p>
            <a:r>
              <a:rPr lang="en-US" sz="1600" dirty="0"/>
              <a:t>Come learn about the work that Intuitive Machines is doing to get us back to the moon and about Mr. Martin’s career in aerospace.</a:t>
            </a:r>
            <a:endParaRPr lang="en-US" dirty="0"/>
          </a:p>
        </p:txBody>
      </p:sp>
      <p:sp>
        <p:nvSpPr>
          <p:cNvPr id="9" name="TextBox 8">
            <a:extLst>
              <a:ext uri="{FF2B5EF4-FFF2-40B4-BE49-F238E27FC236}">
                <a16:creationId xmlns:a16="http://schemas.microsoft.com/office/drawing/2014/main" id="{D8E194DF-0274-4277-8DAA-F1D75BAD3418}"/>
              </a:ext>
            </a:extLst>
          </p:cNvPr>
          <p:cNvSpPr txBox="1"/>
          <p:nvPr/>
        </p:nvSpPr>
        <p:spPr>
          <a:xfrm>
            <a:off x="3260865" y="5557833"/>
            <a:ext cx="8607994" cy="769441"/>
          </a:xfrm>
          <a:prstGeom prst="rect">
            <a:avLst/>
          </a:prstGeom>
          <a:noFill/>
        </p:spPr>
        <p:txBody>
          <a:bodyPr wrap="square" rtlCol="0">
            <a:spAutoFit/>
          </a:bodyPr>
          <a:lstStyle/>
          <a:p>
            <a:r>
              <a:rPr lang="en-US" sz="4400" dirty="0"/>
              <a:t>NorthHoustonSpace.org</a:t>
            </a:r>
          </a:p>
        </p:txBody>
      </p:sp>
      <p:pic>
        <p:nvPicPr>
          <p:cNvPr id="1026" name="Picture 2" descr="Trent">
            <a:extLst>
              <a:ext uri="{FF2B5EF4-FFF2-40B4-BE49-F238E27FC236}">
                <a16:creationId xmlns:a16="http://schemas.microsoft.com/office/drawing/2014/main" id="{11548031-562C-451B-A0BF-F0A573738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883" y="1488682"/>
            <a:ext cx="2319440" cy="309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31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D9795-4386-4B30-9BCB-E05CE6A581F7}"/>
              </a:ext>
            </a:extLst>
          </p:cNvPr>
          <p:cNvSpPr>
            <a:spLocks noGrp="1"/>
          </p:cNvSpPr>
          <p:nvPr>
            <p:ph type="title"/>
          </p:nvPr>
        </p:nvSpPr>
        <p:spPr>
          <a:xfrm>
            <a:off x="0" y="0"/>
            <a:ext cx="7886700" cy="1325563"/>
          </a:xfrm>
        </p:spPr>
        <p:txBody>
          <a:bodyPr/>
          <a:lstStyle/>
          <a:p>
            <a:r>
              <a:rPr lang="en-US" dirty="0"/>
              <a:t>SpaceX </a:t>
            </a:r>
            <a:r>
              <a:rPr lang="en-US" dirty="0" err="1"/>
              <a:t>StarShip</a:t>
            </a:r>
            <a:r>
              <a:rPr lang="en-US" dirty="0"/>
              <a:t> Update – Sept. 28, 2019 in Boca Chica, TX</a:t>
            </a:r>
          </a:p>
        </p:txBody>
      </p:sp>
      <p:pic>
        <p:nvPicPr>
          <p:cNvPr id="5" name="Picture 4">
            <a:extLst>
              <a:ext uri="{FF2B5EF4-FFF2-40B4-BE49-F238E27FC236}">
                <a16:creationId xmlns:a16="http://schemas.microsoft.com/office/drawing/2014/main" id="{F297A0AB-66DD-4A12-880D-5C332547AB4C}"/>
              </a:ext>
            </a:extLst>
          </p:cNvPr>
          <p:cNvPicPr>
            <a:picLocks noChangeAspect="1"/>
          </p:cNvPicPr>
          <p:nvPr/>
        </p:nvPicPr>
        <p:blipFill>
          <a:blip r:embed="rId2"/>
          <a:stretch>
            <a:fillRect/>
          </a:stretch>
        </p:blipFill>
        <p:spPr>
          <a:xfrm>
            <a:off x="515216" y="1325563"/>
            <a:ext cx="5376950" cy="4140059"/>
          </a:xfrm>
          <a:prstGeom prst="rect">
            <a:avLst/>
          </a:prstGeom>
        </p:spPr>
      </p:pic>
      <p:pic>
        <p:nvPicPr>
          <p:cNvPr id="6" name="Picture 5">
            <a:extLst>
              <a:ext uri="{FF2B5EF4-FFF2-40B4-BE49-F238E27FC236}">
                <a16:creationId xmlns:a16="http://schemas.microsoft.com/office/drawing/2014/main" id="{CB76BA1B-5807-445A-87E7-88476659E9C3}"/>
              </a:ext>
            </a:extLst>
          </p:cNvPr>
          <p:cNvPicPr>
            <a:picLocks noChangeAspect="1"/>
          </p:cNvPicPr>
          <p:nvPr/>
        </p:nvPicPr>
        <p:blipFill>
          <a:blip r:embed="rId3"/>
          <a:stretch>
            <a:fillRect/>
          </a:stretch>
        </p:blipFill>
        <p:spPr>
          <a:xfrm>
            <a:off x="1278901" y="1325563"/>
            <a:ext cx="7123015" cy="4664523"/>
          </a:xfrm>
          <a:prstGeom prst="rect">
            <a:avLst/>
          </a:prstGeom>
        </p:spPr>
      </p:pic>
      <p:sp>
        <p:nvSpPr>
          <p:cNvPr id="7" name="TextBox 6">
            <a:extLst>
              <a:ext uri="{FF2B5EF4-FFF2-40B4-BE49-F238E27FC236}">
                <a16:creationId xmlns:a16="http://schemas.microsoft.com/office/drawing/2014/main" id="{15422858-98D9-4E47-A575-6A1724B57A21}"/>
              </a:ext>
            </a:extLst>
          </p:cNvPr>
          <p:cNvSpPr txBox="1"/>
          <p:nvPr/>
        </p:nvSpPr>
        <p:spPr>
          <a:xfrm>
            <a:off x="5310555" y="5611962"/>
            <a:ext cx="2488223" cy="369332"/>
          </a:xfrm>
          <a:prstGeom prst="rect">
            <a:avLst/>
          </a:prstGeom>
          <a:noFill/>
        </p:spPr>
        <p:txBody>
          <a:bodyPr wrap="square" rtlCol="0">
            <a:spAutoFit/>
          </a:bodyPr>
          <a:lstStyle/>
          <a:p>
            <a:r>
              <a:rPr lang="en-US" dirty="0"/>
              <a:t>September 13, 2019</a:t>
            </a:r>
          </a:p>
        </p:txBody>
      </p:sp>
    </p:spTree>
    <p:extLst>
      <p:ext uri="{BB962C8B-B14F-4D97-AF65-F5344CB8AC3E}">
        <p14:creationId xmlns:p14="http://schemas.microsoft.com/office/powerpoint/2010/main" val="38458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B5F91-1983-4029-82B9-48FD8849E222}"/>
              </a:ext>
            </a:extLst>
          </p:cNvPr>
          <p:cNvPicPr>
            <a:picLocks noChangeAspect="1"/>
          </p:cNvPicPr>
          <p:nvPr/>
        </p:nvPicPr>
        <p:blipFill>
          <a:blip r:embed="rId2"/>
          <a:stretch>
            <a:fillRect/>
          </a:stretch>
        </p:blipFill>
        <p:spPr>
          <a:xfrm>
            <a:off x="0" y="0"/>
            <a:ext cx="1083291" cy="6858000"/>
          </a:xfrm>
          <a:prstGeom prst="rect">
            <a:avLst/>
          </a:prstGeom>
        </p:spPr>
      </p:pic>
      <p:pic>
        <p:nvPicPr>
          <p:cNvPr id="5" name="Picture 4">
            <a:extLst>
              <a:ext uri="{FF2B5EF4-FFF2-40B4-BE49-F238E27FC236}">
                <a16:creationId xmlns:a16="http://schemas.microsoft.com/office/drawing/2014/main" id="{9B789A13-6D6E-43C4-B7FE-BE2DDC5C5548}"/>
              </a:ext>
            </a:extLst>
          </p:cNvPr>
          <p:cNvPicPr>
            <a:picLocks noChangeAspect="1"/>
          </p:cNvPicPr>
          <p:nvPr/>
        </p:nvPicPr>
        <p:blipFill>
          <a:blip r:embed="rId3"/>
          <a:stretch>
            <a:fillRect/>
          </a:stretch>
        </p:blipFill>
        <p:spPr>
          <a:xfrm>
            <a:off x="1083291" y="0"/>
            <a:ext cx="5523809" cy="4419048"/>
          </a:xfrm>
          <a:prstGeom prst="rect">
            <a:avLst/>
          </a:prstGeom>
        </p:spPr>
      </p:pic>
    </p:spTree>
    <p:extLst>
      <p:ext uri="{BB962C8B-B14F-4D97-AF65-F5344CB8AC3E}">
        <p14:creationId xmlns:p14="http://schemas.microsoft.com/office/powerpoint/2010/main" val="3393042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B5F91-1983-4029-82B9-48FD8849E222}"/>
              </a:ext>
            </a:extLst>
          </p:cNvPr>
          <p:cNvPicPr>
            <a:picLocks noChangeAspect="1"/>
          </p:cNvPicPr>
          <p:nvPr/>
        </p:nvPicPr>
        <p:blipFill>
          <a:blip r:embed="rId2"/>
          <a:stretch>
            <a:fillRect/>
          </a:stretch>
        </p:blipFill>
        <p:spPr>
          <a:xfrm>
            <a:off x="0" y="0"/>
            <a:ext cx="1083291" cy="6858000"/>
          </a:xfrm>
          <a:prstGeom prst="rect">
            <a:avLst/>
          </a:prstGeom>
        </p:spPr>
      </p:pic>
      <p:pic>
        <p:nvPicPr>
          <p:cNvPr id="2" name="Picture 1">
            <a:extLst>
              <a:ext uri="{FF2B5EF4-FFF2-40B4-BE49-F238E27FC236}">
                <a16:creationId xmlns:a16="http://schemas.microsoft.com/office/drawing/2014/main" id="{2B2259E7-B334-4BED-B310-D7BAFC6348B9}"/>
              </a:ext>
            </a:extLst>
          </p:cNvPr>
          <p:cNvPicPr>
            <a:picLocks noChangeAspect="1"/>
          </p:cNvPicPr>
          <p:nvPr/>
        </p:nvPicPr>
        <p:blipFill>
          <a:blip r:embed="rId3"/>
          <a:stretch>
            <a:fillRect/>
          </a:stretch>
        </p:blipFill>
        <p:spPr>
          <a:xfrm>
            <a:off x="1083291" y="2772286"/>
            <a:ext cx="5333333" cy="4085714"/>
          </a:xfrm>
          <a:prstGeom prst="rect">
            <a:avLst/>
          </a:prstGeom>
        </p:spPr>
      </p:pic>
    </p:spTree>
    <p:extLst>
      <p:ext uri="{BB962C8B-B14F-4D97-AF65-F5344CB8AC3E}">
        <p14:creationId xmlns:p14="http://schemas.microsoft.com/office/powerpoint/2010/main" val="2983494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E338E-3EF5-4678-AC16-90F7F969D6F8}"/>
              </a:ext>
            </a:extLst>
          </p:cNvPr>
          <p:cNvPicPr>
            <a:picLocks noChangeAspect="1"/>
          </p:cNvPicPr>
          <p:nvPr/>
        </p:nvPicPr>
        <p:blipFill>
          <a:blip r:embed="rId2"/>
          <a:stretch>
            <a:fillRect/>
          </a:stretch>
        </p:blipFill>
        <p:spPr>
          <a:xfrm>
            <a:off x="0" y="0"/>
            <a:ext cx="9144000" cy="5267915"/>
          </a:xfrm>
          <a:prstGeom prst="rect">
            <a:avLst/>
          </a:prstGeom>
        </p:spPr>
      </p:pic>
    </p:spTree>
    <p:extLst>
      <p:ext uri="{BB962C8B-B14F-4D97-AF65-F5344CB8AC3E}">
        <p14:creationId xmlns:p14="http://schemas.microsoft.com/office/powerpoint/2010/main" val="1915282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BE35F-8DF4-4E9C-ADC2-65EEE74289C7}"/>
              </a:ext>
            </a:extLst>
          </p:cNvPr>
          <p:cNvPicPr>
            <a:picLocks noChangeAspect="1"/>
          </p:cNvPicPr>
          <p:nvPr/>
        </p:nvPicPr>
        <p:blipFill>
          <a:blip r:embed="rId2"/>
          <a:stretch>
            <a:fillRect/>
          </a:stretch>
        </p:blipFill>
        <p:spPr>
          <a:xfrm>
            <a:off x="0" y="909330"/>
            <a:ext cx="9144000" cy="3386386"/>
          </a:xfrm>
          <a:prstGeom prst="rect">
            <a:avLst/>
          </a:prstGeom>
        </p:spPr>
      </p:pic>
    </p:spTree>
    <p:extLst>
      <p:ext uri="{BB962C8B-B14F-4D97-AF65-F5344CB8AC3E}">
        <p14:creationId xmlns:p14="http://schemas.microsoft.com/office/powerpoint/2010/main" val="3427954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73B60-1E5B-491D-A737-6E77AF6F8AEE}"/>
              </a:ext>
            </a:extLst>
          </p:cNvPr>
          <p:cNvPicPr>
            <a:picLocks noChangeAspect="1"/>
          </p:cNvPicPr>
          <p:nvPr/>
        </p:nvPicPr>
        <p:blipFill>
          <a:blip r:embed="rId2"/>
          <a:stretch>
            <a:fillRect/>
          </a:stretch>
        </p:blipFill>
        <p:spPr>
          <a:xfrm>
            <a:off x="0" y="1297673"/>
            <a:ext cx="9144000" cy="3172408"/>
          </a:xfrm>
          <a:prstGeom prst="rect">
            <a:avLst/>
          </a:prstGeom>
        </p:spPr>
      </p:pic>
    </p:spTree>
    <p:extLst>
      <p:ext uri="{BB962C8B-B14F-4D97-AF65-F5344CB8AC3E}">
        <p14:creationId xmlns:p14="http://schemas.microsoft.com/office/powerpoint/2010/main" val="9400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E2C278-F0C1-4FD8-B5C1-18C3526B8AD4}"/>
              </a:ext>
            </a:extLst>
          </p:cNvPr>
          <p:cNvPicPr>
            <a:picLocks noChangeAspect="1"/>
          </p:cNvPicPr>
          <p:nvPr/>
        </p:nvPicPr>
        <p:blipFill>
          <a:blip r:embed="rId2"/>
          <a:stretch>
            <a:fillRect/>
          </a:stretch>
        </p:blipFill>
        <p:spPr>
          <a:xfrm>
            <a:off x="0" y="824735"/>
            <a:ext cx="9144000" cy="5208530"/>
          </a:xfrm>
          <a:prstGeom prst="rect">
            <a:avLst/>
          </a:prstGeom>
        </p:spPr>
      </p:pic>
      <p:sp>
        <p:nvSpPr>
          <p:cNvPr id="5" name="TextBox 4">
            <a:extLst>
              <a:ext uri="{FF2B5EF4-FFF2-40B4-BE49-F238E27FC236}">
                <a16:creationId xmlns:a16="http://schemas.microsoft.com/office/drawing/2014/main" id="{4AE3EE50-3DAA-429A-8A32-197158983B31}"/>
              </a:ext>
            </a:extLst>
          </p:cNvPr>
          <p:cNvSpPr txBox="1"/>
          <p:nvPr/>
        </p:nvSpPr>
        <p:spPr>
          <a:xfrm>
            <a:off x="123092" y="105508"/>
            <a:ext cx="8915400" cy="584775"/>
          </a:xfrm>
          <a:prstGeom prst="rect">
            <a:avLst/>
          </a:prstGeom>
          <a:noFill/>
        </p:spPr>
        <p:txBody>
          <a:bodyPr wrap="square" rtlCol="0">
            <a:spAutoFit/>
          </a:bodyPr>
          <a:lstStyle/>
          <a:p>
            <a:r>
              <a:rPr lang="en-US" sz="3200" dirty="0"/>
              <a:t>SpaceX Starship mk1               Boca Chica, TX</a:t>
            </a:r>
          </a:p>
        </p:txBody>
      </p:sp>
    </p:spTree>
    <p:extLst>
      <p:ext uri="{BB962C8B-B14F-4D97-AF65-F5344CB8AC3E}">
        <p14:creationId xmlns:p14="http://schemas.microsoft.com/office/powerpoint/2010/main" val="2499266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C7BD-2316-4634-96B3-299BAADFA465}"/>
              </a:ext>
            </a:extLst>
          </p:cNvPr>
          <p:cNvSpPr>
            <a:spLocks noGrp="1"/>
          </p:cNvSpPr>
          <p:nvPr>
            <p:ph type="title"/>
          </p:nvPr>
        </p:nvSpPr>
        <p:spPr>
          <a:xfrm>
            <a:off x="251460" y="203231"/>
            <a:ext cx="3726180" cy="1797685"/>
          </a:xfrm>
        </p:spPr>
        <p:txBody>
          <a:bodyPr>
            <a:normAutofit fontScale="90000"/>
          </a:bodyPr>
          <a:lstStyle/>
          <a:p>
            <a:r>
              <a:rPr lang="en-US" dirty="0"/>
              <a:t>SpaceX Starship</a:t>
            </a:r>
            <a:br>
              <a:rPr lang="en-US" b="1" dirty="0"/>
            </a:br>
            <a:r>
              <a:rPr lang="en-US" b="1" dirty="0"/>
              <a:t>100% Reusable</a:t>
            </a:r>
            <a:br>
              <a:rPr lang="en-US" b="1" dirty="0"/>
            </a:br>
            <a:r>
              <a:rPr lang="en-US" b="1" dirty="0"/>
              <a:t>Lowest cost of Launch of any Spacecraft</a:t>
            </a:r>
            <a:endParaRPr lang="en-US" dirty="0"/>
          </a:p>
        </p:txBody>
      </p:sp>
      <p:sp>
        <p:nvSpPr>
          <p:cNvPr id="3" name="Content Placeholder 2">
            <a:extLst>
              <a:ext uri="{FF2B5EF4-FFF2-40B4-BE49-F238E27FC236}">
                <a16:creationId xmlns:a16="http://schemas.microsoft.com/office/drawing/2014/main" id="{B6A1B142-8F41-4220-A07C-A3F769D81729}"/>
              </a:ext>
            </a:extLst>
          </p:cNvPr>
          <p:cNvSpPr>
            <a:spLocks noGrp="1"/>
          </p:cNvSpPr>
          <p:nvPr>
            <p:ph idx="1"/>
          </p:nvPr>
        </p:nvSpPr>
        <p:spPr>
          <a:xfrm>
            <a:off x="251460" y="2137666"/>
            <a:ext cx="8085320" cy="1797685"/>
          </a:xfrm>
        </p:spPr>
        <p:txBody>
          <a:bodyPr>
            <a:normAutofit fontScale="92500" lnSpcReduction="10000"/>
          </a:bodyPr>
          <a:lstStyle/>
          <a:p>
            <a:pPr marL="0" indent="0">
              <a:buNone/>
            </a:pPr>
            <a:r>
              <a:rPr lang="en-US" dirty="0"/>
              <a:t>Orbital Test Flights as early as 2020</a:t>
            </a:r>
          </a:p>
          <a:p>
            <a:pPr marL="0" indent="0">
              <a:buNone/>
            </a:pPr>
            <a:r>
              <a:rPr lang="en-US" dirty="0"/>
              <a:t>Unmanned Commercial Flights as early as 2021</a:t>
            </a:r>
          </a:p>
          <a:p>
            <a:pPr marL="0" indent="0">
              <a:buNone/>
            </a:pPr>
            <a:r>
              <a:rPr lang="en-US" dirty="0"/>
              <a:t>Plans to send a group of artists around the moon in 2023 – </a:t>
            </a:r>
            <a:r>
              <a:rPr lang="en-US" dirty="0">
                <a:hlinkClick r:id="rId2"/>
              </a:rPr>
              <a:t>http://DearMoon.earth</a:t>
            </a:r>
            <a:endParaRPr lang="en-US" dirty="0"/>
          </a:p>
          <a:p>
            <a:pPr marL="0" indent="0">
              <a:buNone/>
            </a:pPr>
            <a:r>
              <a:rPr lang="en-US" dirty="0"/>
              <a:t>Also can provide Earth to Earth transport allowing for you to go from Houston to Mumbai in about 30 minutes.</a:t>
            </a:r>
          </a:p>
        </p:txBody>
      </p:sp>
      <p:pic>
        <p:nvPicPr>
          <p:cNvPr id="2050" name="Picture 2" descr="Image result for starship spacex">
            <a:extLst>
              <a:ext uri="{FF2B5EF4-FFF2-40B4-BE49-F238E27FC236}">
                <a16:creationId xmlns:a16="http://schemas.microsoft.com/office/drawing/2014/main" id="{3D825556-E014-4147-89C4-8471A93A3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930" y="0"/>
            <a:ext cx="4942070" cy="21475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slarati.com/wp-content/uploads/2019/04/steel-Starship-Moon-render-SpaceX-1-1024x566.jpg">
            <a:extLst>
              <a:ext uri="{FF2B5EF4-FFF2-40B4-BE49-F238E27FC236}">
                <a16:creationId xmlns:a16="http://schemas.microsoft.com/office/drawing/2014/main" id="{A2768D24-066B-4CAE-9743-78C4AAD13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937925"/>
            <a:ext cx="5282549" cy="29200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C7BFA12-66C0-448E-A083-FF9186479952}"/>
              </a:ext>
            </a:extLst>
          </p:cNvPr>
          <p:cNvPicPr>
            <a:picLocks noChangeAspect="1"/>
          </p:cNvPicPr>
          <p:nvPr/>
        </p:nvPicPr>
        <p:blipFill>
          <a:blip r:embed="rId5"/>
          <a:stretch>
            <a:fillRect/>
          </a:stretch>
        </p:blipFill>
        <p:spPr>
          <a:xfrm>
            <a:off x="5211962" y="3937924"/>
            <a:ext cx="3932038" cy="1545013"/>
          </a:xfrm>
          <a:prstGeom prst="rect">
            <a:avLst/>
          </a:prstGeom>
        </p:spPr>
      </p:pic>
    </p:spTree>
    <p:extLst>
      <p:ext uri="{BB962C8B-B14F-4D97-AF65-F5344CB8AC3E}">
        <p14:creationId xmlns:p14="http://schemas.microsoft.com/office/powerpoint/2010/main" val="2319799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431AE-8644-4703-BC03-061595C8FE46}"/>
              </a:ext>
            </a:extLst>
          </p:cNvPr>
          <p:cNvPicPr>
            <a:picLocks noChangeAspect="1"/>
          </p:cNvPicPr>
          <p:nvPr/>
        </p:nvPicPr>
        <p:blipFill>
          <a:blip r:embed="rId2"/>
          <a:stretch>
            <a:fillRect/>
          </a:stretch>
        </p:blipFill>
        <p:spPr>
          <a:xfrm>
            <a:off x="2238666" y="75693"/>
            <a:ext cx="4666667" cy="1180952"/>
          </a:xfrm>
          <a:prstGeom prst="rect">
            <a:avLst/>
          </a:prstGeom>
        </p:spPr>
      </p:pic>
      <p:sp>
        <p:nvSpPr>
          <p:cNvPr id="11" name="TextBox 10">
            <a:extLst>
              <a:ext uri="{FF2B5EF4-FFF2-40B4-BE49-F238E27FC236}">
                <a16:creationId xmlns:a16="http://schemas.microsoft.com/office/drawing/2014/main" id="{80C9523C-7A8F-4DEB-A08C-11600B982DD8}"/>
              </a:ext>
            </a:extLst>
          </p:cNvPr>
          <p:cNvSpPr txBox="1"/>
          <p:nvPr/>
        </p:nvSpPr>
        <p:spPr>
          <a:xfrm>
            <a:off x="205410" y="1630347"/>
            <a:ext cx="6042990" cy="4216539"/>
          </a:xfrm>
          <a:prstGeom prst="rect">
            <a:avLst/>
          </a:prstGeom>
          <a:noFill/>
        </p:spPr>
        <p:txBody>
          <a:bodyPr wrap="square" rtlCol="0">
            <a:spAutoFit/>
          </a:bodyPr>
          <a:lstStyle/>
          <a:p>
            <a:r>
              <a:rPr lang="en-US" sz="3600" dirty="0"/>
              <a:t>Anastasia </a:t>
            </a:r>
            <a:r>
              <a:rPr lang="en-US" sz="3600" dirty="0" err="1"/>
              <a:t>Prosina</a:t>
            </a:r>
            <a:endParaRPr lang="en-US" sz="2800" dirty="0"/>
          </a:p>
          <a:p>
            <a:endParaRPr lang="en-US" sz="2400" dirty="0"/>
          </a:p>
          <a:p>
            <a:r>
              <a:rPr lang="en-US" sz="2400" dirty="0"/>
              <a:t>Master student of </a:t>
            </a:r>
            <a:r>
              <a:rPr lang="en-US" sz="2400" dirty="0" err="1"/>
              <a:t>Sasakawa</a:t>
            </a:r>
            <a:r>
              <a:rPr lang="en-US" sz="2400" dirty="0"/>
              <a:t> International Center for Space Architecture, University of Houston, will give a talk on why space architecture is a critical point in any space mission. </a:t>
            </a:r>
            <a:r>
              <a:rPr lang="en-US" sz="2800" dirty="0"/>
              <a:t>She will cover projects she has been involved in, in particular, a Mars Analog Habitat commissioned by Mars Society.</a:t>
            </a:r>
            <a:endParaRPr lang="en-US" dirty="0"/>
          </a:p>
        </p:txBody>
      </p:sp>
      <p:pic>
        <p:nvPicPr>
          <p:cNvPr id="5" name="Picture 4">
            <a:extLst>
              <a:ext uri="{FF2B5EF4-FFF2-40B4-BE49-F238E27FC236}">
                <a16:creationId xmlns:a16="http://schemas.microsoft.com/office/drawing/2014/main" id="{2113FDF3-EDAA-4BAA-9173-306A9C9433B0}"/>
              </a:ext>
            </a:extLst>
          </p:cNvPr>
          <p:cNvPicPr>
            <a:picLocks noChangeAspect="1"/>
          </p:cNvPicPr>
          <p:nvPr/>
        </p:nvPicPr>
        <p:blipFill>
          <a:blip r:embed="rId3"/>
          <a:stretch>
            <a:fillRect/>
          </a:stretch>
        </p:blipFill>
        <p:spPr>
          <a:xfrm>
            <a:off x="6440928" y="1630347"/>
            <a:ext cx="2497662" cy="3904642"/>
          </a:xfrm>
          <a:prstGeom prst="rect">
            <a:avLst/>
          </a:prstGeom>
        </p:spPr>
      </p:pic>
    </p:spTree>
    <p:extLst>
      <p:ext uri="{BB962C8B-B14F-4D97-AF65-F5344CB8AC3E}">
        <p14:creationId xmlns:p14="http://schemas.microsoft.com/office/powerpoint/2010/main" val="1965367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628650" y="1605280"/>
            <a:ext cx="7886700" cy="4571683"/>
          </a:xfrm>
        </p:spPr>
        <p:txBody>
          <a:bodyPr>
            <a:normAutofit fontScale="92500" lnSpcReduction="10000"/>
          </a:bodyPr>
          <a:lstStyle/>
          <a:p>
            <a:pPr marL="0" indent="0">
              <a:buNone/>
            </a:pPr>
            <a:r>
              <a:rPr lang="en-US" dirty="0"/>
              <a:t>2:00 Room available.  Get set up</a:t>
            </a:r>
            <a:br>
              <a:rPr lang="en-US" dirty="0"/>
            </a:br>
            <a:endParaRPr lang="en-US" dirty="0"/>
          </a:p>
          <a:p>
            <a:pPr marL="0" indent="0">
              <a:buNone/>
            </a:pPr>
            <a:r>
              <a:rPr lang="en-US" dirty="0"/>
              <a:t>2:05 Introduction/Recent Space News – Nathan Price</a:t>
            </a:r>
            <a:br>
              <a:rPr lang="en-US" dirty="0"/>
            </a:br>
            <a:endParaRPr lang="en-US" dirty="0"/>
          </a:p>
          <a:p>
            <a:pPr marL="0" indent="0">
              <a:buNone/>
            </a:pPr>
            <a:r>
              <a:rPr lang="en-US" dirty="0"/>
              <a:t>2:20 Importance of Space Architecture and the Mars Analog Habitat – Anastasia </a:t>
            </a:r>
            <a:r>
              <a:rPr lang="en-US" dirty="0" err="1"/>
              <a:t>Prosina</a:t>
            </a:r>
            <a:br>
              <a:rPr lang="en-US" dirty="0"/>
            </a:br>
            <a:endParaRPr lang="en-US" dirty="0"/>
          </a:p>
          <a:p>
            <a:pPr marL="0" indent="0">
              <a:buNone/>
            </a:pPr>
            <a:r>
              <a:rPr lang="en-US" dirty="0"/>
              <a:t>3:10 What it is like to be Weightless – </a:t>
            </a:r>
            <a:r>
              <a:rPr lang="en-US" dirty="0" err="1"/>
              <a:t>Mallesh</a:t>
            </a:r>
            <a:r>
              <a:rPr lang="en-US" dirty="0"/>
              <a:t> Maharana – Winner of 2018 Space Vacation Contest</a:t>
            </a:r>
            <a:br>
              <a:rPr lang="en-US" dirty="0"/>
            </a:br>
            <a:endParaRPr lang="en-US" dirty="0"/>
          </a:p>
          <a:p>
            <a:pPr marL="0" indent="0">
              <a:buNone/>
            </a:pPr>
            <a:r>
              <a:rPr lang="en-US" dirty="0"/>
              <a:t>3:30 Closing Comments &amp; Drawing – Nathan Price</a:t>
            </a:r>
            <a:br>
              <a:rPr lang="en-US" dirty="0"/>
            </a:br>
            <a:endParaRPr lang="en-US" dirty="0"/>
          </a:p>
          <a:p>
            <a:pPr marL="0" indent="0">
              <a:buNone/>
            </a:pPr>
            <a:r>
              <a:rPr lang="en-US" dirty="0"/>
              <a:t>3:45 Open Discussion &amp; Socializing</a:t>
            </a:r>
          </a:p>
          <a:p>
            <a:pPr marL="0" indent="0">
              <a:buNone/>
            </a:pPr>
            <a:endParaRPr lang="en-US" dirty="0"/>
          </a:p>
          <a:p>
            <a:pPr marL="0" indent="0">
              <a:buNone/>
            </a:pPr>
            <a:r>
              <a:rPr lang="en-US" dirty="0"/>
              <a:t>4:00 End of Meeting</a:t>
            </a:r>
          </a:p>
        </p:txBody>
      </p:sp>
    </p:spTree>
    <p:extLst>
      <p:ext uri="{BB962C8B-B14F-4D97-AF65-F5344CB8AC3E}">
        <p14:creationId xmlns:p14="http://schemas.microsoft.com/office/powerpoint/2010/main" val="3191735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749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7C61A-DF8E-4D8D-9F1D-1CDF0DFB54E6}"/>
              </a:ext>
            </a:extLst>
          </p:cNvPr>
          <p:cNvSpPr>
            <a:spLocks noGrp="1"/>
          </p:cNvSpPr>
          <p:nvPr>
            <p:ph type="ctrTitle"/>
          </p:nvPr>
        </p:nvSpPr>
        <p:spPr>
          <a:xfrm>
            <a:off x="1143000" y="1699023"/>
            <a:ext cx="6858000" cy="1195372"/>
          </a:xfrm>
        </p:spPr>
        <p:txBody>
          <a:bodyPr>
            <a:normAutofit fontScale="90000"/>
          </a:bodyPr>
          <a:lstStyle/>
          <a:p>
            <a:r>
              <a:rPr lang="en-US" dirty="0"/>
              <a:t>2018</a:t>
            </a:r>
            <a:br>
              <a:rPr lang="en-US" dirty="0"/>
            </a:br>
            <a:r>
              <a:rPr lang="en-US" dirty="0"/>
              <a:t>Space Vacation Idea Contest</a:t>
            </a:r>
          </a:p>
        </p:txBody>
      </p:sp>
      <p:sp>
        <p:nvSpPr>
          <p:cNvPr id="3" name="Subtitle 2">
            <a:extLst>
              <a:ext uri="{FF2B5EF4-FFF2-40B4-BE49-F238E27FC236}">
                <a16:creationId xmlns:a16="http://schemas.microsoft.com/office/drawing/2014/main" id="{E796AFA0-4445-4CA2-A31C-C9BD443D3235}"/>
              </a:ext>
            </a:extLst>
          </p:cNvPr>
          <p:cNvSpPr>
            <a:spLocks noGrp="1"/>
          </p:cNvSpPr>
          <p:nvPr>
            <p:ph type="subTitle" idx="1"/>
          </p:nvPr>
        </p:nvSpPr>
        <p:spPr>
          <a:xfrm>
            <a:off x="1143000" y="3421856"/>
            <a:ext cx="6858000" cy="1378744"/>
          </a:xfrm>
        </p:spPr>
        <p:txBody>
          <a:bodyPr/>
          <a:lstStyle/>
          <a:p>
            <a:r>
              <a:rPr lang="en-US" dirty="0"/>
              <a:t>Greater Houston Area </a:t>
            </a:r>
          </a:p>
          <a:p>
            <a:r>
              <a:rPr lang="en-US" dirty="0"/>
              <a:t>High School Student </a:t>
            </a:r>
          </a:p>
        </p:txBody>
      </p:sp>
    </p:spTree>
    <p:extLst>
      <p:ext uri="{BB962C8B-B14F-4D97-AF65-F5344CB8AC3E}">
        <p14:creationId xmlns:p14="http://schemas.microsoft.com/office/powerpoint/2010/main" val="2324967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93B4-DA7D-4BE4-A458-B43E51E8D5C5}"/>
              </a:ext>
            </a:extLst>
          </p:cNvPr>
          <p:cNvSpPr>
            <a:spLocks noGrp="1"/>
          </p:cNvSpPr>
          <p:nvPr>
            <p:ph type="ctrTitle"/>
          </p:nvPr>
        </p:nvSpPr>
        <p:spPr>
          <a:xfrm>
            <a:off x="317897" y="1699022"/>
            <a:ext cx="8443913" cy="1790700"/>
          </a:xfrm>
        </p:spPr>
        <p:txBody>
          <a:bodyPr/>
          <a:lstStyle/>
          <a:p>
            <a:r>
              <a:rPr lang="en-US" dirty="0"/>
              <a:t>Step 1:  Think of a Space Vacation</a:t>
            </a:r>
          </a:p>
        </p:txBody>
      </p:sp>
      <p:sp>
        <p:nvSpPr>
          <p:cNvPr id="3" name="Content Placeholder 2">
            <a:extLst>
              <a:ext uri="{FF2B5EF4-FFF2-40B4-BE49-F238E27FC236}">
                <a16:creationId xmlns:a16="http://schemas.microsoft.com/office/drawing/2014/main" id="{E53A7916-5A6C-4897-850A-FCBCC78D1A0C}"/>
              </a:ext>
            </a:extLst>
          </p:cNvPr>
          <p:cNvSpPr>
            <a:spLocks noGrp="1"/>
          </p:cNvSpPr>
          <p:nvPr>
            <p:ph type="subTitle" idx="1"/>
          </p:nvPr>
        </p:nvSpPr>
        <p:spPr/>
        <p:txBody>
          <a:bodyPr/>
          <a:lstStyle/>
          <a:p>
            <a:r>
              <a:rPr lang="en-US" dirty="0"/>
              <a:t>Needs to be possible in the next 50 years</a:t>
            </a:r>
          </a:p>
        </p:txBody>
      </p:sp>
    </p:spTree>
    <p:extLst>
      <p:ext uri="{BB962C8B-B14F-4D97-AF65-F5344CB8AC3E}">
        <p14:creationId xmlns:p14="http://schemas.microsoft.com/office/powerpoint/2010/main" val="3291534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35FC-364C-4420-83A2-FE57569E5A3C}"/>
              </a:ext>
            </a:extLst>
          </p:cNvPr>
          <p:cNvSpPr>
            <a:spLocks noGrp="1"/>
          </p:cNvSpPr>
          <p:nvPr>
            <p:ph type="title"/>
          </p:nvPr>
        </p:nvSpPr>
        <p:spPr>
          <a:xfrm>
            <a:off x="486697" y="1329200"/>
            <a:ext cx="4939868" cy="1257452"/>
          </a:xfrm>
        </p:spPr>
        <p:txBody>
          <a:bodyPr>
            <a:normAutofit/>
          </a:bodyPr>
          <a:lstStyle/>
          <a:p>
            <a:r>
              <a:rPr lang="en-US" sz="2775" dirty="0"/>
              <a:t>Step 2: </a:t>
            </a:r>
            <a:br>
              <a:rPr lang="en-US" sz="2775" dirty="0"/>
            </a:br>
            <a:r>
              <a:rPr lang="en-US" sz="2775" dirty="0"/>
              <a:t>Write a Page Explaining the Space Vacation</a:t>
            </a:r>
          </a:p>
        </p:txBody>
      </p:sp>
      <p:sp>
        <p:nvSpPr>
          <p:cNvPr id="3" name="Content Placeholder 2">
            <a:extLst>
              <a:ext uri="{FF2B5EF4-FFF2-40B4-BE49-F238E27FC236}">
                <a16:creationId xmlns:a16="http://schemas.microsoft.com/office/drawing/2014/main" id="{6B295318-4847-4D89-83E7-78BC840ADAA2}"/>
              </a:ext>
            </a:extLst>
          </p:cNvPr>
          <p:cNvSpPr>
            <a:spLocks noGrp="1"/>
          </p:cNvSpPr>
          <p:nvPr>
            <p:ph idx="1"/>
          </p:nvPr>
        </p:nvSpPr>
        <p:spPr>
          <a:xfrm>
            <a:off x="486698" y="2686051"/>
            <a:ext cx="4939867" cy="2839064"/>
          </a:xfrm>
        </p:spPr>
        <p:txBody>
          <a:bodyPr>
            <a:normAutofit/>
          </a:bodyPr>
          <a:lstStyle/>
          <a:p>
            <a:pPr marL="0" indent="0">
              <a:buNone/>
            </a:pPr>
            <a:r>
              <a:rPr lang="en-US" sz="1800" dirty="0"/>
              <a:t>Create a one page summary of the idea.</a:t>
            </a:r>
          </a:p>
          <a:p>
            <a:pPr marL="0" indent="0">
              <a:buNone/>
            </a:pPr>
            <a:r>
              <a:rPr lang="en-US" sz="1800" dirty="0"/>
              <a:t>How does it work?</a:t>
            </a:r>
          </a:p>
          <a:p>
            <a:pPr marL="0" indent="0">
              <a:buNone/>
            </a:pPr>
            <a:r>
              <a:rPr lang="en-US" sz="1800" dirty="0"/>
              <a:t>What technologies do you need?</a:t>
            </a:r>
          </a:p>
          <a:p>
            <a:pPr marL="0" indent="0">
              <a:buNone/>
            </a:pPr>
            <a:endParaRPr lang="en-US" sz="1800" dirty="0"/>
          </a:p>
          <a:p>
            <a:pPr marL="0" indent="0">
              <a:buNone/>
            </a:pPr>
            <a:endParaRPr lang="en-US" sz="1800" dirty="0"/>
          </a:p>
        </p:txBody>
      </p:sp>
      <p:pic>
        <p:nvPicPr>
          <p:cNvPr id="11" name="Picture 10">
            <a:extLst>
              <a:ext uri="{FF2B5EF4-FFF2-40B4-BE49-F238E27FC236}">
                <a16:creationId xmlns:a16="http://schemas.microsoft.com/office/drawing/2014/main" id="{2AC103F2-DA1B-407C-B61A-04CDEB1C904B}"/>
              </a:ext>
            </a:extLst>
          </p:cNvPr>
          <p:cNvPicPr>
            <a:picLocks noChangeAspect="1"/>
          </p:cNvPicPr>
          <p:nvPr/>
        </p:nvPicPr>
        <p:blipFill>
          <a:blip r:embed="rId2"/>
          <a:stretch>
            <a:fillRect/>
          </a:stretch>
        </p:blipFill>
        <p:spPr>
          <a:xfrm>
            <a:off x="5717350" y="1514108"/>
            <a:ext cx="3286370" cy="4394564"/>
          </a:xfrm>
          <a:prstGeom prst="rect">
            <a:avLst/>
          </a:prstGeom>
          <a:ln>
            <a:solidFill>
              <a:schemeClr val="tx1"/>
            </a:solidFill>
          </a:ln>
        </p:spPr>
      </p:pic>
      <p:sp>
        <p:nvSpPr>
          <p:cNvPr id="5" name="TextBox 4">
            <a:extLst>
              <a:ext uri="{FF2B5EF4-FFF2-40B4-BE49-F238E27FC236}">
                <a16:creationId xmlns:a16="http://schemas.microsoft.com/office/drawing/2014/main" id="{E56A1B88-9A5A-45C6-AAAF-E49FFC2D9E43}"/>
              </a:ext>
            </a:extLst>
          </p:cNvPr>
          <p:cNvSpPr txBox="1"/>
          <p:nvPr/>
        </p:nvSpPr>
        <p:spPr>
          <a:xfrm>
            <a:off x="6472551" y="1040659"/>
            <a:ext cx="1821332" cy="600164"/>
          </a:xfrm>
          <a:prstGeom prst="rect">
            <a:avLst/>
          </a:prstGeom>
          <a:noFill/>
        </p:spPr>
        <p:txBody>
          <a:bodyPr wrap="none" rtlCol="0">
            <a:spAutoFit/>
          </a:bodyPr>
          <a:lstStyle/>
          <a:p>
            <a:r>
              <a:rPr lang="en-US" sz="3300" dirty="0">
                <a:solidFill>
                  <a:srgbClr val="FF0000"/>
                </a:solidFill>
              </a:rPr>
              <a:t>EXAMPLE</a:t>
            </a:r>
            <a:endParaRPr lang="en-US" sz="750" dirty="0">
              <a:solidFill>
                <a:srgbClr val="FF0000"/>
              </a:solidFill>
            </a:endParaRPr>
          </a:p>
        </p:txBody>
      </p:sp>
    </p:spTree>
    <p:extLst>
      <p:ext uri="{BB962C8B-B14F-4D97-AF65-F5344CB8AC3E}">
        <p14:creationId xmlns:p14="http://schemas.microsoft.com/office/powerpoint/2010/main" val="3802860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C9DC0-E070-473C-8F6D-C9DD08A64D65}"/>
              </a:ext>
            </a:extLst>
          </p:cNvPr>
          <p:cNvPicPr>
            <a:picLocks noChangeAspect="1"/>
          </p:cNvPicPr>
          <p:nvPr/>
        </p:nvPicPr>
        <p:blipFill rotWithShape="1">
          <a:blip r:embed="rId2"/>
          <a:srcRect l="4318" r="5557"/>
          <a:stretch/>
        </p:blipFill>
        <p:spPr>
          <a:xfrm>
            <a:off x="302575" y="1371600"/>
            <a:ext cx="3138104" cy="4524935"/>
          </a:xfrm>
          <a:prstGeom prst="rect">
            <a:avLst/>
          </a:prstGeom>
          <a:ln w="25400">
            <a:solidFill>
              <a:schemeClr val="tx1"/>
            </a:solidFill>
          </a:ln>
          <a:effectLst/>
        </p:spPr>
      </p:pic>
      <p:sp>
        <p:nvSpPr>
          <p:cNvPr id="2" name="Title 1">
            <a:extLst>
              <a:ext uri="{FF2B5EF4-FFF2-40B4-BE49-F238E27FC236}">
                <a16:creationId xmlns:a16="http://schemas.microsoft.com/office/drawing/2014/main" id="{6F7BC4BE-C817-45B5-BDF3-9460DA75C0FB}"/>
              </a:ext>
            </a:extLst>
          </p:cNvPr>
          <p:cNvSpPr>
            <a:spLocks noGrp="1"/>
          </p:cNvSpPr>
          <p:nvPr>
            <p:ph type="title"/>
          </p:nvPr>
        </p:nvSpPr>
        <p:spPr>
          <a:xfrm>
            <a:off x="3724073" y="1329201"/>
            <a:ext cx="4939868" cy="1285412"/>
          </a:xfrm>
        </p:spPr>
        <p:txBody>
          <a:bodyPr anchor="b">
            <a:normAutofit fontScale="90000"/>
          </a:bodyPr>
          <a:lstStyle/>
          <a:p>
            <a:r>
              <a:rPr lang="en-US" sz="3075" dirty="0"/>
              <a:t>Step 3: </a:t>
            </a:r>
            <a:br>
              <a:rPr lang="en-US" sz="3075" dirty="0"/>
            </a:br>
            <a:r>
              <a:rPr lang="en-US" sz="3075" dirty="0"/>
              <a:t>Create a Flyer Advertising the Vacation to Future Tourists</a:t>
            </a:r>
          </a:p>
        </p:txBody>
      </p:sp>
      <p:sp>
        <p:nvSpPr>
          <p:cNvPr id="3" name="Content Placeholder 2">
            <a:extLst>
              <a:ext uri="{FF2B5EF4-FFF2-40B4-BE49-F238E27FC236}">
                <a16:creationId xmlns:a16="http://schemas.microsoft.com/office/drawing/2014/main" id="{EF863D80-E632-4468-85F4-CEA3F9015235}"/>
              </a:ext>
            </a:extLst>
          </p:cNvPr>
          <p:cNvSpPr>
            <a:spLocks noGrp="1"/>
          </p:cNvSpPr>
          <p:nvPr>
            <p:ph idx="1"/>
          </p:nvPr>
        </p:nvSpPr>
        <p:spPr>
          <a:xfrm>
            <a:off x="3724074" y="2686051"/>
            <a:ext cx="4939867" cy="2839064"/>
          </a:xfrm>
        </p:spPr>
        <p:txBody>
          <a:bodyPr>
            <a:normAutofit/>
          </a:bodyPr>
          <a:lstStyle/>
          <a:p>
            <a:pPr marL="0" indent="0">
              <a:buNone/>
            </a:pPr>
            <a:r>
              <a:rPr lang="en-US" sz="1500" dirty="0"/>
              <a:t>Imagine you now have to create a one page advertisement for a magazine.</a:t>
            </a:r>
          </a:p>
          <a:p>
            <a:pPr marL="0" indent="0">
              <a:buNone/>
            </a:pPr>
            <a:endParaRPr lang="en-US" sz="1500" dirty="0"/>
          </a:p>
          <a:p>
            <a:pPr marL="0" indent="0">
              <a:buNone/>
            </a:pPr>
            <a:r>
              <a:rPr lang="en-US" sz="1500" dirty="0"/>
              <a:t>How would you present the idea so that future space tourists would want to go.</a:t>
            </a:r>
          </a:p>
        </p:txBody>
      </p:sp>
      <p:sp>
        <p:nvSpPr>
          <p:cNvPr id="6" name="TextBox 5">
            <a:extLst>
              <a:ext uri="{FF2B5EF4-FFF2-40B4-BE49-F238E27FC236}">
                <a16:creationId xmlns:a16="http://schemas.microsoft.com/office/drawing/2014/main" id="{BD0CADF6-441C-4FD7-ABE6-2721D6FA0986}"/>
              </a:ext>
            </a:extLst>
          </p:cNvPr>
          <p:cNvSpPr txBox="1"/>
          <p:nvPr/>
        </p:nvSpPr>
        <p:spPr>
          <a:xfrm>
            <a:off x="838234" y="828029"/>
            <a:ext cx="1821332" cy="600164"/>
          </a:xfrm>
          <a:prstGeom prst="rect">
            <a:avLst/>
          </a:prstGeom>
          <a:noFill/>
        </p:spPr>
        <p:txBody>
          <a:bodyPr wrap="none" rtlCol="0">
            <a:spAutoFit/>
          </a:bodyPr>
          <a:lstStyle/>
          <a:p>
            <a:r>
              <a:rPr lang="en-US" sz="3300" dirty="0">
                <a:solidFill>
                  <a:srgbClr val="FF0000"/>
                </a:solidFill>
              </a:rPr>
              <a:t>EXAMPLE</a:t>
            </a:r>
            <a:endParaRPr lang="en-US" sz="750" dirty="0">
              <a:solidFill>
                <a:srgbClr val="FF0000"/>
              </a:solidFill>
            </a:endParaRPr>
          </a:p>
        </p:txBody>
      </p:sp>
    </p:spTree>
    <p:extLst>
      <p:ext uri="{BB962C8B-B14F-4D97-AF65-F5344CB8AC3E}">
        <p14:creationId xmlns:p14="http://schemas.microsoft.com/office/powerpoint/2010/main" val="3431381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1D07-055A-444D-AB2E-43D1A6F5E9C1}"/>
              </a:ext>
            </a:extLst>
          </p:cNvPr>
          <p:cNvSpPr>
            <a:spLocks noGrp="1"/>
          </p:cNvSpPr>
          <p:nvPr>
            <p:ph type="title"/>
          </p:nvPr>
        </p:nvSpPr>
        <p:spPr/>
        <p:txBody>
          <a:bodyPr/>
          <a:lstStyle/>
          <a:p>
            <a:pPr algn="ctr"/>
            <a:r>
              <a:rPr lang="en-US" dirty="0"/>
              <a:t>Step 4:  Submit Your Entry</a:t>
            </a:r>
          </a:p>
        </p:txBody>
      </p:sp>
      <p:sp>
        <p:nvSpPr>
          <p:cNvPr id="3" name="Content Placeholder 2">
            <a:extLst>
              <a:ext uri="{FF2B5EF4-FFF2-40B4-BE49-F238E27FC236}">
                <a16:creationId xmlns:a16="http://schemas.microsoft.com/office/drawing/2014/main" id="{89F68C77-98A4-4697-8E2B-747710F2448D}"/>
              </a:ext>
            </a:extLst>
          </p:cNvPr>
          <p:cNvSpPr>
            <a:spLocks noGrp="1"/>
          </p:cNvSpPr>
          <p:nvPr>
            <p:ph idx="1"/>
          </p:nvPr>
        </p:nvSpPr>
        <p:spPr/>
        <p:txBody>
          <a:bodyPr>
            <a:normAutofit lnSpcReduction="10000"/>
          </a:bodyPr>
          <a:lstStyle/>
          <a:p>
            <a:pPr marL="0" indent="0" algn="ctr">
              <a:buNone/>
            </a:pPr>
            <a:r>
              <a:rPr lang="en-US" sz="3000" dirty="0"/>
              <a:t>Go to </a:t>
            </a:r>
          </a:p>
          <a:p>
            <a:pPr marL="0" indent="0" algn="ctr">
              <a:buNone/>
            </a:pPr>
            <a:r>
              <a:rPr lang="en-US" sz="3000" dirty="0">
                <a:hlinkClick r:id="rId2"/>
              </a:rPr>
              <a:t>http://www.HighSchoolAstronaut.org</a:t>
            </a:r>
            <a:r>
              <a:rPr lang="en-US" sz="3000" dirty="0"/>
              <a:t> </a:t>
            </a:r>
          </a:p>
          <a:p>
            <a:pPr marL="0" indent="0" algn="ctr">
              <a:buNone/>
            </a:pPr>
            <a:r>
              <a:rPr lang="en-US" sz="3000" dirty="0"/>
              <a:t>Due by July 31</a:t>
            </a:r>
            <a:r>
              <a:rPr lang="en-US" sz="3000" baseline="30000" dirty="0"/>
              <a:t>st, </a:t>
            </a:r>
            <a:r>
              <a:rPr lang="en-US" sz="2625" dirty="0"/>
              <a:t>2018 </a:t>
            </a:r>
          </a:p>
          <a:p>
            <a:pPr marL="0" indent="0" algn="ctr">
              <a:buNone/>
            </a:pPr>
            <a:r>
              <a:rPr lang="en-US" sz="2625" dirty="0"/>
              <a:t>(Judging Criteria: Creativity, Realism, Clarity, General Appeal)</a:t>
            </a:r>
          </a:p>
          <a:p>
            <a:pPr marL="0" indent="0" algn="ctr">
              <a:buNone/>
            </a:pPr>
            <a:r>
              <a:rPr lang="en-US" sz="3000" dirty="0"/>
              <a:t>ZERO-G Experience®</a:t>
            </a:r>
          </a:p>
          <a:p>
            <a:pPr marL="0" indent="0" algn="ctr">
              <a:buNone/>
            </a:pPr>
            <a:r>
              <a:rPr lang="en-US" sz="3000" dirty="0"/>
              <a:t>September 22, 2018</a:t>
            </a:r>
          </a:p>
          <a:p>
            <a:pPr marL="0" indent="0" algn="ctr">
              <a:buNone/>
            </a:pPr>
            <a:endParaRPr lang="en-US" sz="3000" dirty="0"/>
          </a:p>
          <a:p>
            <a:pPr marL="0" indent="0" algn="ctr">
              <a:buNone/>
            </a:pPr>
            <a:r>
              <a:rPr lang="en-US" sz="3000" dirty="0"/>
              <a:t>Nathan.Price@HighSchoolAstronaut.org</a:t>
            </a:r>
          </a:p>
        </p:txBody>
      </p:sp>
    </p:spTree>
    <p:extLst>
      <p:ext uri="{BB962C8B-B14F-4D97-AF65-F5344CB8AC3E}">
        <p14:creationId xmlns:p14="http://schemas.microsoft.com/office/powerpoint/2010/main" val="3731601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qhE-AmD3CRJ1VSP-3dzQqb_-C-kpmikJQwfvYoz1DBUrgv-JdS21GS7nc-tDLfs6kq8qKbufGuqDXaR1_433QInT9hfGwsulg5rQJ68qXfCcry_phOX1Gsht6cn8WxD-MgX44j681hj_CXYPoKo4tqU6qqMdgcdq2Ga9JmeAgGkCpq79TS9QPdNH7f1FUYNdmKW8nz46wDU6abFSXQDbUjUU_redFkkzw2lZ-KOdIN6Nd2cTNKatzT4DTcQH_NHmW63lSOMe7oATqJ2VjI3v8BdFIjCcfLfKoveRrAVKVMDG4iJVCpHS3VaR4Z1cVnJvw_TWIm5o2CqH4Ldqszc-kjuyXetQoo4JtvlqQZ7gLu_aWlOR2hcqHWh6P2G9IBfnNbYTOfRNyRh7v8yv33LPuEqDtEA-11xvvoAEmRgVsSt61W_KzN3raEKcxpS6TMb2m_woZwoWVZbXotdXIO9GuSBwCYIpx34g65H7z5ko_dcU1Z_0oLX2eSIIshIZGqQyXF8PT8GNbXHWQFdiGH0e0-n86wCRZFN6p_zbAFAbWOkg1XFc0HopygG2ZeEX61pkP7fj65vw_7cmNZ6yNYieBD0WBOO6RcrVL1-sMorfJ6v2wOARNPAj6iofqDjyrKRMTiUFNduQ3nkEGwMFkkKYHsGUUA7XL_ysk81J2ZNBmlwgGkeVjnfhMwU=w1129-h846-no">
            <a:extLst>
              <a:ext uri="{FF2B5EF4-FFF2-40B4-BE49-F238E27FC236}">
                <a16:creationId xmlns:a16="http://schemas.microsoft.com/office/drawing/2014/main" id="{A8587FAB-676B-444B-8F61-87CEB8508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299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12F1F-16B6-42B5-BE02-9A9D16F589C1}"/>
              </a:ext>
            </a:extLst>
          </p:cNvPr>
          <p:cNvPicPr>
            <a:picLocks noChangeAspect="1"/>
          </p:cNvPicPr>
          <p:nvPr/>
        </p:nvPicPr>
        <p:blipFill>
          <a:blip r:embed="rId2"/>
          <a:stretch>
            <a:fillRect/>
          </a:stretch>
        </p:blipFill>
        <p:spPr>
          <a:xfrm>
            <a:off x="-1" y="0"/>
            <a:ext cx="4304979" cy="5580527"/>
          </a:xfrm>
          <a:prstGeom prst="rect">
            <a:avLst/>
          </a:prstGeom>
        </p:spPr>
      </p:pic>
      <p:pic>
        <p:nvPicPr>
          <p:cNvPr id="5" name="Picture 4">
            <a:extLst>
              <a:ext uri="{FF2B5EF4-FFF2-40B4-BE49-F238E27FC236}">
                <a16:creationId xmlns:a16="http://schemas.microsoft.com/office/drawing/2014/main" id="{5258A07B-9509-49F3-9DD3-4DC36532B74C}"/>
              </a:ext>
            </a:extLst>
          </p:cNvPr>
          <p:cNvPicPr>
            <a:picLocks noChangeAspect="1"/>
          </p:cNvPicPr>
          <p:nvPr/>
        </p:nvPicPr>
        <p:blipFill>
          <a:blip r:embed="rId3"/>
          <a:stretch>
            <a:fillRect/>
          </a:stretch>
        </p:blipFill>
        <p:spPr>
          <a:xfrm>
            <a:off x="4304978" y="0"/>
            <a:ext cx="4839021" cy="5188582"/>
          </a:xfrm>
          <a:prstGeom prst="rect">
            <a:avLst/>
          </a:prstGeom>
        </p:spPr>
      </p:pic>
      <p:pic>
        <p:nvPicPr>
          <p:cNvPr id="6" name="Picture 5">
            <a:extLst>
              <a:ext uri="{FF2B5EF4-FFF2-40B4-BE49-F238E27FC236}">
                <a16:creationId xmlns:a16="http://schemas.microsoft.com/office/drawing/2014/main" id="{4CB23739-F6A5-455A-B8ED-ECC4D071708E}"/>
              </a:ext>
            </a:extLst>
          </p:cNvPr>
          <p:cNvPicPr>
            <a:picLocks noChangeAspect="1"/>
          </p:cNvPicPr>
          <p:nvPr/>
        </p:nvPicPr>
        <p:blipFill>
          <a:blip r:embed="rId4"/>
          <a:stretch>
            <a:fillRect/>
          </a:stretch>
        </p:blipFill>
        <p:spPr>
          <a:xfrm>
            <a:off x="4323058" y="5188582"/>
            <a:ext cx="4820942" cy="471837"/>
          </a:xfrm>
          <a:prstGeom prst="rect">
            <a:avLst/>
          </a:prstGeom>
        </p:spPr>
      </p:pic>
    </p:spTree>
    <p:extLst>
      <p:ext uri="{BB962C8B-B14F-4D97-AF65-F5344CB8AC3E}">
        <p14:creationId xmlns:p14="http://schemas.microsoft.com/office/powerpoint/2010/main" val="2120342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431AE-8644-4703-BC03-061595C8FE46}"/>
              </a:ext>
            </a:extLst>
          </p:cNvPr>
          <p:cNvPicPr>
            <a:picLocks noChangeAspect="1"/>
          </p:cNvPicPr>
          <p:nvPr/>
        </p:nvPicPr>
        <p:blipFill>
          <a:blip r:embed="rId2"/>
          <a:stretch>
            <a:fillRect/>
          </a:stretch>
        </p:blipFill>
        <p:spPr>
          <a:xfrm>
            <a:off x="2238666" y="75693"/>
            <a:ext cx="4666667" cy="1180952"/>
          </a:xfrm>
          <a:prstGeom prst="rect">
            <a:avLst/>
          </a:prstGeom>
        </p:spPr>
      </p:pic>
      <p:pic>
        <p:nvPicPr>
          <p:cNvPr id="12" name="Picture 11">
            <a:extLst>
              <a:ext uri="{FF2B5EF4-FFF2-40B4-BE49-F238E27FC236}">
                <a16:creationId xmlns:a16="http://schemas.microsoft.com/office/drawing/2014/main" id="{D748244C-EF9E-42A7-90F8-4EE61E8EACE6}"/>
              </a:ext>
            </a:extLst>
          </p:cNvPr>
          <p:cNvPicPr>
            <a:picLocks noChangeAspect="1"/>
          </p:cNvPicPr>
          <p:nvPr/>
        </p:nvPicPr>
        <p:blipFill>
          <a:blip r:embed="rId3"/>
          <a:stretch>
            <a:fillRect/>
          </a:stretch>
        </p:blipFill>
        <p:spPr>
          <a:xfrm>
            <a:off x="390846" y="2036397"/>
            <a:ext cx="3338192" cy="2470263"/>
          </a:xfrm>
          <a:prstGeom prst="rect">
            <a:avLst/>
          </a:prstGeom>
        </p:spPr>
      </p:pic>
      <p:sp>
        <p:nvSpPr>
          <p:cNvPr id="13" name="TextBox 12">
            <a:extLst>
              <a:ext uri="{FF2B5EF4-FFF2-40B4-BE49-F238E27FC236}">
                <a16:creationId xmlns:a16="http://schemas.microsoft.com/office/drawing/2014/main" id="{B827C5C3-5E6A-4ADE-B75C-FABF89E85336}"/>
              </a:ext>
            </a:extLst>
          </p:cNvPr>
          <p:cNvSpPr txBox="1"/>
          <p:nvPr/>
        </p:nvSpPr>
        <p:spPr>
          <a:xfrm>
            <a:off x="4056465" y="2331919"/>
            <a:ext cx="4094005" cy="2677656"/>
          </a:xfrm>
          <a:prstGeom prst="rect">
            <a:avLst/>
          </a:prstGeom>
          <a:noFill/>
        </p:spPr>
        <p:txBody>
          <a:bodyPr wrap="square" rtlCol="0">
            <a:spAutoFit/>
          </a:bodyPr>
          <a:lstStyle/>
          <a:p>
            <a:r>
              <a:rPr lang="en-US" sz="2400" dirty="0"/>
              <a:t>As the winner of the 2018 Space Vacation Contest, he was able to experience weightlessness on a ZERO-G flight.  </a:t>
            </a:r>
            <a:br>
              <a:rPr lang="en-US" sz="2400" dirty="0"/>
            </a:br>
            <a:r>
              <a:rPr lang="en-US" sz="2400" dirty="0"/>
              <a:t>(Scott Kelly also was on that flight)</a:t>
            </a:r>
          </a:p>
        </p:txBody>
      </p:sp>
      <p:sp>
        <p:nvSpPr>
          <p:cNvPr id="15" name="TextBox 14">
            <a:extLst>
              <a:ext uri="{FF2B5EF4-FFF2-40B4-BE49-F238E27FC236}">
                <a16:creationId xmlns:a16="http://schemas.microsoft.com/office/drawing/2014/main" id="{B3B60DF1-A401-49E4-9F35-538D37565451}"/>
              </a:ext>
            </a:extLst>
          </p:cNvPr>
          <p:cNvSpPr txBox="1"/>
          <p:nvPr/>
        </p:nvSpPr>
        <p:spPr>
          <a:xfrm>
            <a:off x="4056465" y="1854865"/>
            <a:ext cx="4352429" cy="954107"/>
          </a:xfrm>
          <a:prstGeom prst="rect">
            <a:avLst/>
          </a:prstGeom>
          <a:noFill/>
        </p:spPr>
        <p:txBody>
          <a:bodyPr wrap="square" rtlCol="0">
            <a:spAutoFit/>
          </a:bodyPr>
          <a:lstStyle/>
          <a:p>
            <a:r>
              <a:rPr lang="en-US" sz="2800" dirty="0" err="1"/>
              <a:t>Mallesh</a:t>
            </a:r>
            <a:r>
              <a:rPr lang="en-US" sz="2800" dirty="0"/>
              <a:t> Maharana</a:t>
            </a:r>
          </a:p>
          <a:p>
            <a:endParaRPr lang="en-US" sz="2800" dirty="0"/>
          </a:p>
        </p:txBody>
      </p:sp>
    </p:spTree>
    <p:extLst>
      <p:ext uri="{BB962C8B-B14F-4D97-AF65-F5344CB8AC3E}">
        <p14:creationId xmlns:p14="http://schemas.microsoft.com/office/powerpoint/2010/main" val="325191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2BD3A-9BDB-4F4C-9949-9C0F82C30324}"/>
              </a:ext>
            </a:extLst>
          </p:cNvPr>
          <p:cNvSpPr>
            <a:spLocks noGrp="1"/>
          </p:cNvSpPr>
          <p:nvPr>
            <p:ph type="title"/>
          </p:nvPr>
        </p:nvSpPr>
        <p:spPr>
          <a:xfrm>
            <a:off x="5059971" y="2195219"/>
            <a:ext cx="4084014" cy="2166836"/>
          </a:xfrm>
        </p:spPr>
        <p:txBody>
          <a:bodyPr vert="horz" lIns="68580" tIns="34290" rIns="68580" bIns="34290" rtlCol="0" anchor="b">
            <a:normAutofit fontScale="90000"/>
          </a:bodyPr>
          <a:lstStyle/>
          <a:p>
            <a:r>
              <a:rPr lang="en-US" sz="4500" dirty="0"/>
              <a:t>Thank you!!</a:t>
            </a:r>
            <a:br>
              <a:rPr lang="en-US" sz="4500" dirty="0"/>
            </a:br>
            <a:br>
              <a:rPr lang="en-US" sz="4500" dirty="0"/>
            </a:br>
            <a:br>
              <a:rPr lang="en-US" sz="4500" dirty="0"/>
            </a:br>
            <a:br>
              <a:rPr lang="en-US" sz="4500" dirty="0"/>
            </a:br>
            <a:endParaRPr lang="en-US" sz="4500" dirty="0"/>
          </a:p>
        </p:txBody>
      </p:sp>
      <p:pic>
        <p:nvPicPr>
          <p:cNvPr id="18437" name="Picture 2" descr="https://lh3.googleusercontent.com/R6QfRaDKcA3IMU_qLLp3uwpCc9nOk5wta6wnG1JeF-A2sVj1CqATyGJNFnMOb45M3erNp4t5XOS4awY-PdiyG6ARDA9MSt_QV87esW4EnGQ_PvOU_Eof3T68STpCo_oTAspiQPcKv2C6ovXda92Mcaj_Xwy4DQSnFhz_eU3Ujany9-Mmll6gzLlpPLFn0EjKOR6HoNxXWDLTJ_LH8YJu2rmdyWbM_sjmjkoZLl-obVvMg_WxARIqJjfq0wqJEFKm3C-FGiOXNb8lP0DzJrC7FGrRbdLa9TViKpygp7DIlylE6wQP93OXEpGag61cGgGXffJCAxIeFBM6H9GttWpYYcZunY7ooP50XljA7qcZaLpIJaHiMDwiU4As701d019zI2lpXoTNq3UWXVeokMqd1nVFpc6sPyI-GuhkXHFJE3UhG0yg4JBaHM8J1gE8czoWenHfBJcnLsqFWWlGFcQXxagx-ut52iuAUz4EzWgK0fldjBoWxRf30bojHIPhatXW4xR0PcPRN_XOhuCVUixiSxQ3-XsWr6F_foXkjYYLFwxow2szo6QSOUFhKVVcvL8VohCVMe3kFP00kuHSK-fZSbr6EuyFfNTHErAjQDTCSZEU7YObAouVqvaf0PZ78ngSBvK4j6Qh8D5gZshMpGoExuJe02vziup4=w662-h882-no">
            <a:extLst>
              <a:ext uri="{FF2B5EF4-FFF2-40B4-BE49-F238E27FC236}">
                <a16:creationId xmlns:a16="http://schemas.microsoft.com/office/drawing/2014/main" id="{B3542035-DC1E-404F-B2E0-FC168397CA4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336" r="-2" b="6281"/>
          <a:stretch/>
        </p:blipFill>
        <p:spPr bwMode="auto">
          <a:xfrm>
            <a:off x="15" y="857257"/>
            <a:ext cx="4518101" cy="5143493"/>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98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CC17B7-A44B-46DF-8765-17129E4F355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8003" y="1256983"/>
            <a:ext cx="2797419" cy="3385356"/>
          </a:xfrm>
          <a:prstGeom prst="rect">
            <a:avLst/>
          </a:prstGeom>
        </p:spPr>
      </p:pic>
      <p:sp>
        <p:nvSpPr>
          <p:cNvPr id="5" name="Rectangle 4">
            <a:extLst>
              <a:ext uri="{FF2B5EF4-FFF2-40B4-BE49-F238E27FC236}">
                <a16:creationId xmlns:a16="http://schemas.microsoft.com/office/drawing/2014/main" id="{D1888A29-5C0A-425F-8A5F-422D133D0B13}"/>
              </a:ext>
            </a:extLst>
          </p:cNvPr>
          <p:cNvSpPr/>
          <p:nvPr/>
        </p:nvSpPr>
        <p:spPr>
          <a:xfrm>
            <a:off x="3033346" y="1256983"/>
            <a:ext cx="6110654" cy="3693319"/>
          </a:xfrm>
          <a:prstGeom prst="rect">
            <a:avLst/>
          </a:prstGeom>
        </p:spPr>
        <p:txBody>
          <a:bodyPr wrap="square">
            <a:spAutoFit/>
          </a:bodyPr>
          <a:lstStyle/>
          <a:p>
            <a:r>
              <a:rPr lang="en-US" b="1" u="sng" dirty="0">
                <a:solidFill>
                  <a:srgbClr val="000000"/>
                </a:solidFill>
                <a:latin typeface="Arial" panose="020B0604020202020204" pitchFamily="34" charset="0"/>
                <a:ea typeface="Calibri" panose="020F0502020204030204" pitchFamily="34" charset="0"/>
              </a:rPr>
              <a:t>Nathan Price</a:t>
            </a:r>
            <a:r>
              <a:rPr lang="en-US" dirty="0">
                <a:solidFill>
                  <a:srgbClr val="000000"/>
                </a:solidFill>
                <a:latin typeface="Arial" panose="020B0604020202020204" pitchFamily="34" charset="0"/>
                <a:ea typeface="Calibri" panose="020F0502020204030204" pitchFamily="34" charset="0"/>
              </a:rPr>
              <a:t> </a:t>
            </a:r>
            <a:br>
              <a:rPr lang="en-US" dirty="0">
                <a:solidFill>
                  <a:srgbClr val="000000"/>
                </a:solidFill>
                <a:latin typeface="Arial" panose="020B0604020202020204" pitchFamily="34" charset="0"/>
                <a:ea typeface="Calibri" panose="020F0502020204030204" pitchFamily="34" charset="0"/>
              </a:rPr>
            </a:br>
            <a:endParaRPr lang="en-US" dirty="0">
              <a:solidFill>
                <a:srgbClr val="000000"/>
              </a:solidFill>
              <a:latin typeface="Arial" panose="020B0604020202020204" pitchFamily="34" charset="0"/>
              <a:ea typeface="Calibri" panose="020F0502020204030204" pitchFamily="34" charset="0"/>
            </a:endParaRPr>
          </a:p>
          <a:p>
            <a:r>
              <a:rPr lang="en-US" dirty="0">
                <a:solidFill>
                  <a:srgbClr val="000000"/>
                </a:solidFill>
                <a:latin typeface="Arial" panose="020B0604020202020204" pitchFamily="34" charset="0"/>
                <a:ea typeface="Calibri" panose="020F0502020204030204" pitchFamily="34" charset="0"/>
              </a:rPr>
              <a:t>(</a:t>
            </a:r>
            <a:r>
              <a:rPr lang="en-US" dirty="0">
                <a:solidFill>
                  <a:srgbClr val="000000"/>
                </a:solidFill>
                <a:latin typeface="Arial" panose="020B0604020202020204" pitchFamily="34" charset="0"/>
                <a:ea typeface="Calibri" panose="020F0502020204030204" pitchFamily="34" charset="0"/>
                <a:hlinkClick r:id="rId3"/>
              </a:rPr>
              <a:t>nathan.price@gmail.com</a:t>
            </a:r>
            <a:r>
              <a:rPr lang="en-US" dirty="0">
                <a:solidFill>
                  <a:srgbClr val="000000"/>
                </a:solidFill>
                <a:latin typeface="Arial" panose="020B0604020202020204" pitchFamily="34" charset="0"/>
                <a:ea typeface="Calibri" panose="020F0502020204030204" pitchFamily="34" charset="0"/>
              </a:rPr>
              <a:t> – 832-620-6385)</a:t>
            </a:r>
            <a:br>
              <a:rPr lang="en-US" dirty="0">
                <a:solidFill>
                  <a:srgbClr val="000000"/>
                </a:solidFill>
                <a:latin typeface="Arial" panose="020B0604020202020204" pitchFamily="34" charset="0"/>
                <a:ea typeface="Calibri" panose="020F0502020204030204" pitchFamily="34" charset="0"/>
              </a:rPr>
            </a:br>
            <a:endParaRPr lang="en-US" dirty="0">
              <a:solidFill>
                <a:srgbClr val="000000"/>
              </a:solidFill>
              <a:latin typeface="Arial" panose="020B0604020202020204" pitchFamily="34" charset="0"/>
              <a:ea typeface="Calibri" panose="020F0502020204030204" pitchFamily="34" charset="0"/>
            </a:endParaRPr>
          </a:p>
          <a:p>
            <a:r>
              <a:rPr lang="en-US" dirty="0">
                <a:solidFill>
                  <a:srgbClr val="000000"/>
                </a:solidFill>
                <a:latin typeface="Arial" panose="020B0604020202020204" pitchFamily="34" charset="0"/>
                <a:ea typeface="Calibri" panose="020F0502020204030204" pitchFamily="34" charset="0"/>
              </a:rPr>
              <a:t>NSS North Houston Space Society President and Founder.  Nathan works for a software company but has a lifelong passion for space exploration.  He has attended space conferences including the International Astronautical Congress (IAC), New Worlds Conference (in Austin, TX),  and International Space Development Conference (ISDC).   He has experienced weightlessness on a ZERO-G flight.  He dreams of the day that humanity branches out into the stars. </a:t>
            </a:r>
            <a:endParaRPr lang="en-US" dirty="0"/>
          </a:p>
        </p:txBody>
      </p:sp>
    </p:spTree>
    <p:extLst>
      <p:ext uri="{BB962C8B-B14F-4D97-AF65-F5344CB8AC3E}">
        <p14:creationId xmlns:p14="http://schemas.microsoft.com/office/powerpoint/2010/main" val="222560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D577CA-781B-4475-8261-950FB5431585}"/>
              </a:ext>
            </a:extLst>
          </p:cNvPr>
          <p:cNvPicPr>
            <a:picLocks noChangeAspect="1"/>
          </p:cNvPicPr>
          <p:nvPr/>
        </p:nvPicPr>
        <p:blipFill>
          <a:blip r:embed="rId2"/>
          <a:stretch>
            <a:fillRect/>
          </a:stretch>
        </p:blipFill>
        <p:spPr>
          <a:xfrm>
            <a:off x="0" y="-1"/>
            <a:ext cx="9154670" cy="1960685"/>
          </a:xfrm>
          <a:prstGeom prst="rect">
            <a:avLst/>
          </a:prstGeom>
        </p:spPr>
      </p:pic>
      <p:pic>
        <p:nvPicPr>
          <p:cNvPr id="5" name="Picture 4">
            <a:extLst>
              <a:ext uri="{FF2B5EF4-FFF2-40B4-BE49-F238E27FC236}">
                <a16:creationId xmlns:a16="http://schemas.microsoft.com/office/drawing/2014/main" id="{14EFB34A-961D-4D43-978C-3D76765EEEA5}"/>
              </a:ext>
            </a:extLst>
          </p:cNvPr>
          <p:cNvPicPr>
            <a:picLocks noChangeAspect="1"/>
          </p:cNvPicPr>
          <p:nvPr/>
        </p:nvPicPr>
        <p:blipFill>
          <a:blip r:embed="rId3"/>
          <a:stretch>
            <a:fillRect/>
          </a:stretch>
        </p:blipFill>
        <p:spPr>
          <a:xfrm>
            <a:off x="3173892" y="3147758"/>
            <a:ext cx="3780952" cy="3514286"/>
          </a:xfrm>
          <a:prstGeom prst="rect">
            <a:avLst/>
          </a:prstGeom>
        </p:spPr>
      </p:pic>
      <p:sp>
        <p:nvSpPr>
          <p:cNvPr id="2" name="TextBox 1">
            <a:extLst>
              <a:ext uri="{FF2B5EF4-FFF2-40B4-BE49-F238E27FC236}">
                <a16:creationId xmlns:a16="http://schemas.microsoft.com/office/drawing/2014/main" id="{88F1B740-8241-49DA-A981-8220CAB55537}"/>
              </a:ext>
            </a:extLst>
          </p:cNvPr>
          <p:cNvSpPr txBox="1"/>
          <p:nvPr/>
        </p:nvSpPr>
        <p:spPr>
          <a:xfrm>
            <a:off x="219808" y="2039762"/>
            <a:ext cx="8519746" cy="1107996"/>
          </a:xfrm>
          <a:prstGeom prst="rect">
            <a:avLst/>
          </a:prstGeom>
          <a:noFill/>
        </p:spPr>
        <p:txBody>
          <a:bodyPr wrap="square" rtlCol="0">
            <a:spAutoFit/>
          </a:bodyPr>
          <a:lstStyle/>
          <a:p>
            <a:r>
              <a:rPr lang="en-US" sz="4800" dirty="0">
                <a:hlinkClick r:id="rId4"/>
              </a:rPr>
              <a:t>https://moon.nasa.gov/observe</a:t>
            </a:r>
            <a:endParaRPr lang="en-US" sz="4800" dirty="0"/>
          </a:p>
          <a:p>
            <a:endParaRPr lang="en-US" dirty="0"/>
          </a:p>
        </p:txBody>
      </p:sp>
      <p:sp>
        <p:nvSpPr>
          <p:cNvPr id="3" name="TextBox 2">
            <a:extLst>
              <a:ext uri="{FF2B5EF4-FFF2-40B4-BE49-F238E27FC236}">
                <a16:creationId xmlns:a16="http://schemas.microsoft.com/office/drawing/2014/main" id="{D2C3112A-DD92-48E3-A46F-48432D904876}"/>
              </a:ext>
            </a:extLst>
          </p:cNvPr>
          <p:cNvSpPr txBox="1"/>
          <p:nvPr/>
        </p:nvSpPr>
        <p:spPr>
          <a:xfrm>
            <a:off x="404446" y="3147758"/>
            <a:ext cx="2505808" cy="369332"/>
          </a:xfrm>
          <a:prstGeom prst="rect">
            <a:avLst/>
          </a:prstGeom>
          <a:noFill/>
        </p:spPr>
        <p:txBody>
          <a:bodyPr wrap="square" rtlCol="0">
            <a:spAutoFit/>
          </a:bodyPr>
          <a:lstStyle/>
          <a:p>
            <a:r>
              <a:rPr lang="en-US" dirty="0"/>
              <a:t>October 5, 2019</a:t>
            </a:r>
          </a:p>
        </p:txBody>
      </p:sp>
    </p:spTree>
    <p:extLst>
      <p:ext uri="{BB962C8B-B14F-4D97-AF65-F5344CB8AC3E}">
        <p14:creationId xmlns:p14="http://schemas.microsoft.com/office/powerpoint/2010/main" val="1964980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489F82-E034-4985-9E8A-7FEDFEE86C86}"/>
              </a:ext>
            </a:extLst>
          </p:cNvPr>
          <p:cNvPicPr>
            <a:picLocks noChangeAspect="1"/>
          </p:cNvPicPr>
          <p:nvPr/>
        </p:nvPicPr>
        <p:blipFill>
          <a:blip r:embed="rId2"/>
          <a:stretch>
            <a:fillRect/>
          </a:stretch>
        </p:blipFill>
        <p:spPr>
          <a:xfrm>
            <a:off x="0" y="0"/>
            <a:ext cx="3923809" cy="4161905"/>
          </a:xfrm>
          <a:prstGeom prst="rect">
            <a:avLst/>
          </a:prstGeom>
        </p:spPr>
      </p:pic>
      <p:sp>
        <p:nvSpPr>
          <p:cNvPr id="3" name="Rectangle 2">
            <a:extLst>
              <a:ext uri="{FF2B5EF4-FFF2-40B4-BE49-F238E27FC236}">
                <a16:creationId xmlns:a16="http://schemas.microsoft.com/office/drawing/2014/main" id="{058D5421-90B9-4C2C-97C7-5BAC92C20D2A}"/>
              </a:ext>
            </a:extLst>
          </p:cNvPr>
          <p:cNvSpPr/>
          <p:nvPr/>
        </p:nvSpPr>
        <p:spPr>
          <a:xfrm>
            <a:off x="4211515" y="191587"/>
            <a:ext cx="4712677" cy="3970318"/>
          </a:xfrm>
          <a:prstGeom prst="rect">
            <a:avLst/>
          </a:prstGeom>
        </p:spPr>
        <p:txBody>
          <a:bodyPr wrap="square">
            <a:spAutoFit/>
          </a:bodyPr>
          <a:lstStyle/>
          <a:p>
            <a:pPr algn="ctr" fontAlgn="base"/>
            <a:r>
              <a:rPr lang="en-US" dirty="0">
                <a:solidFill>
                  <a:srgbClr val="443E3C"/>
                </a:solidFill>
                <a:latin typeface="Roboto"/>
              </a:rPr>
              <a:t>World Space Week, October 4-10 annually, is the largest space event on Earth. </a:t>
            </a:r>
          </a:p>
          <a:p>
            <a:pPr algn="ctr" fontAlgn="base"/>
            <a:endParaRPr lang="en-US" dirty="0">
              <a:solidFill>
                <a:srgbClr val="443E3C"/>
              </a:solidFill>
              <a:latin typeface="Roboto"/>
            </a:endParaRPr>
          </a:p>
          <a:p>
            <a:pPr algn="ctr" fontAlgn="base"/>
            <a:r>
              <a:rPr lang="en-US" dirty="0">
                <a:solidFill>
                  <a:srgbClr val="443E3C"/>
                </a:solidFill>
                <a:latin typeface="Roboto"/>
              </a:rPr>
              <a:t>“The Moon:  Gateway to the Stars.”</a:t>
            </a:r>
          </a:p>
          <a:p>
            <a:pPr algn="ctr" fontAlgn="base"/>
            <a:endParaRPr lang="en-US" dirty="0">
              <a:solidFill>
                <a:srgbClr val="443E3C"/>
              </a:solidFill>
              <a:latin typeface="Roboto"/>
            </a:endParaRPr>
          </a:p>
          <a:p>
            <a:pPr algn="ctr" fontAlgn="base"/>
            <a:endParaRPr lang="en-US" dirty="0">
              <a:solidFill>
                <a:srgbClr val="443E3C"/>
              </a:solidFill>
              <a:latin typeface="Roboto"/>
            </a:endParaRPr>
          </a:p>
          <a:p>
            <a:pPr algn="ctr" fontAlgn="base"/>
            <a:r>
              <a:rPr lang="en-US" dirty="0">
                <a:solidFill>
                  <a:srgbClr val="443E3C"/>
                </a:solidFill>
                <a:latin typeface="Roboto"/>
              </a:rPr>
              <a:t>“The General Assembly declares 4 to 10 October World Space Week to celebrate each year at the international level the contributions of space science and technology to the betterment of the human condition”</a:t>
            </a:r>
          </a:p>
          <a:p>
            <a:pPr algn="ctr" fontAlgn="base"/>
            <a:r>
              <a:rPr lang="en-US" i="1" dirty="0">
                <a:solidFill>
                  <a:srgbClr val="443E3C"/>
                </a:solidFill>
                <a:latin typeface="Roboto"/>
              </a:rPr>
              <a:t>UN General Assembly resolution, </a:t>
            </a:r>
            <a:br>
              <a:rPr lang="en-US" i="1" dirty="0">
                <a:solidFill>
                  <a:srgbClr val="443E3C"/>
                </a:solidFill>
                <a:latin typeface="Roboto"/>
              </a:rPr>
            </a:br>
            <a:r>
              <a:rPr lang="en-US" i="1" dirty="0">
                <a:solidFill>
                  <a:srgbClr val="443E3C"/>
                </a:solidFill>
                <a:latin typeface="Roboto"/>
              </a:rPr>
              <a:t>6 December 1999</a:t>
            </a:r>
            <a:endParaRPr lang="en-US" b="0" i="0" dirty="0">
              <a:solidFill>
                <a:srgbClr val="443E3C"/>
              </a:solidFill>
              <a:effectLst/>
              <a:latin typeface="Roboto"/>
            </a:endParaRPr>
          </a:p>
        </p:txBody>
      </p:sp>
      <p:sp>
        <p:nvSpPr>
          <p:cNvPr id="4" name="Rectangle 3">
            <a:extLst>
              <a:ext uri="{FF2B5EF4-FFF2-40B4-BE49-F238E27FC236}">
                <a16:creationId xmlns:a16="http://schemas.microsoft.com/office/drawing/2014/main" id="{FCCD73E4-F546-4321-8702-468385C5F700}"/>
              </a:ext>
            </a:extLst>
          </p:cNvPr>
          <p:cNvSpPr/>
          <p:nvPr/>
        </p:nvSpPr>
        <p:spPr>
          <a:xfrm>
            <a:off x="732918" y="4721442"/>
            <a:ext cx="7659982" cy="707886"/>
          </a:xfrm>
          <a:prstGeom prst="rect">
            <a:avLst/>
          </a:prstGeom>
        </p:spPr>
        <p:txBody>
          <a:bodyPr wrap="none">
            <a:spAutoFit/>
          </a:bodyPr>
          <a:lstStyle/>
          <a:p>
            <a:r>
              <a:rPr lang="en-US" sz="4000" dirty="0">
                <a:hlinkClick r:id="rId3"/>
              </a:rPr>
              <a:t>https://www.WorldSpaceWeek.org/</a:t>
            </a:r>
            <a:endParaRPr lang="en-US" sz="4000" dirty="0"/>
          </a:p>
        </p:txBody>
      </p:sp>
    </p:spTree>
    <p:extLst>
      <p:ext uri="{BB962C8B-B14F-4D97-AF65-F5344CB8AC3E}">
        <p14:creationId xmlns:p14="http://schemas.microsoft.com/office/powerpoint/2010/main" val="3468541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43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311DBF6-89FB-4BEE-BFC6-4401005175A8}"/>
              </a:ext>
            </a:extLst>
          </p:cNvPr>
          <p:cNvPicPr>
            <a:picLocks noChangeAspect="1"/>
          </p:cNvPicPr>
          <p:nvPr/>
        </p:nvPicPr>
        <p:blipFill>
          <a:blip r:embed="rId2"/>
          <a:stretch>
            <a:fillRect/>
          </a:stretch>
        </p:blipFill>
        <p:spPr>
          <a:xfrm>
            <a:off x="482600" y="1778933"/>
            <a:ext cx="8178799" cy="4355210"/>
          </a:xfrm>
          <a:prstGeom prst="rect">
            <a:avLst/>
          </a:prstGeom>
        </p:spPr>
      </p:pic>
      <p:sp>
        <p:nvSpPr>
          <p:cNvPr id="3" name="TextBox 2">
            <a:extLst>
              <a:ext uri="{FF2B5EF4-FFF2-40B4-BE49-F238E27FC236}">
                <a16:creationId xmlns:a16="http://schemas.microsoft.com/office/drawing/2014/main" id="{AD675148-1964-4EF1-BD69-EEDD0CA472D8}"/>
              </a:ext>
            </a:extLst>
          </p:cNvPr>
          <p:cNvSpPr txBox="1"/>
          <p:nvPr/>
        </p:nvSpPr>
        <p:spPr>
          <a:xfrm>
            <a:off x="571499" y="828407"/>
            <a:ext cx="7921869" cy="523220"/>
          </a:xfrm>
          <a:prstGeom prst="rect">
            <a:avLst/>
          </a:prstGeom>
          <a:noFill/>
        </p:spPr>
        <p:txBody>
          <a:bodyPr wrap="square" rtlCol="0">
            <a:spAutoFit/>
          </a:bodyPr>
          <a:lstStyle/>
          <a:p>
            <a:pPr algn="ctr"/>
            <a:r>
              <a:rPr lang="en-US" sz="2800" dirty="0"/>
              <a:t>NASA is planning for five spacewalks in October. </a:t>
            </a:r>
          </a:p>
        </p:txBody>
      </p:sp>
    </p:spTree>
    <p:extLst>
      <p:ext uri="{BB962C8B-B14F-4D97-AF65-F5344CB8AC3E}">
        <p14:creationId xmlns:p14="http://schemas.microsoft.com/office/powerpoint/2010/main" val="1508852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431AE-8644-4703-BC03-061595C8FE46}"/>
              </a:ext>
            </a:extLst>
          </p:cNvPr>
          <p:cNvPicPr>
            <a:picLocks noChangeAspect="1"/>
          </p:cNvPicPr>
          <p:nvPr/>
        </p:nvPicPr>
        <p:blipFill>
          <a:blip r:embed="rId2"/>
          <a:stretch>
            <a:fillRect/>
          </a:stretch>
        </p:blipFill>
        <p:spPr>
          <a:xfrm>
            <a:off x="2238666" y="75693"/>
            <a:ext cx="4666667" cy="1180952"/>
          </a:xfrm>
          <a:prstGeom prst="rect">
            <a:avLst/>
          </a:prstGeom>
        </p:spPr>
      </p:pic>
      <p:sp>
        <p:nvSpPr>
          <p:cNvPr id="3" name="TextBox 2">
            <a:extLst>
              <a:ext uri="{FF2B5EF4-FFF2-40B4-BE49-F238E27FC236}">
                <a16:creationId xmlns:a16="http://schemas.microsoft.com/office/drawing/2014/main" id="{6AD0CAEF-743A-41FC-ABDF-B5791D4D11FC}"/>
              </a:ext>
            </a:extLst>
          </p:cNvPr>
          <p:cNvSpPr txBox="1"/>
          <p:nvPr/>
        </p:nvSpPr>
        <p:spPr>
          <a:xfrm>
            <a:off x="222030" y="5792729"/>
            <a:ext cx="2892728" cy="1077218"/>
          </a:xfrm>
          <a:prstGeom prst="rect">
            <a:avLst/>
          </a:prstGeom>
          <a:noFill/>
        </p:spPr>
        <p:txBody>
          <a:bodyPr wrap="square" rtlCol="0">
            <a:spAutoFit/>
          </a:bodyPr>
          <a:lstStyle/>
          <a:p>
            <a:r>
              <a:rPr lang="en-US" sz="2400" dirty="0"/>
              <a:t>Barbara Bush Library </a:t>
            </a:r>
          </a:p>
          <a:p>
            <a:r>
              <a:rPr lang="en-US" sz="2000" dirty="0"/>
              <a:t>6817 Cypresswood Dr.</a:t>
            </a:r>
          </a:p>
          <a:p>
            <a:r>
              <a:rPr lang="en-US" sz="2000" dirty="0"/>
              <a:t>Spring, TX 77379</a:t>
            </a:r>
          </a:p>
        </p:txBody>
      </p:sp>
      <p:sp>
        <p:nvSpPr>
          <p:cNvPr id="4" name="TextBox 3">
            <a:extLst>
              <a:ext uri="{FF2B5EF4-FFF2-40B4-BE49-F238E27FC236}">
                <a16:creationId xmlns:a16="http://schemas.microsoft.com/office/drawing/2014/main" id="{71E024D4-8A6C-4D3D-B5C8-2BE41BD766AD}"/>
              </a:ext>
            </a:extLst>
          </p:cNvPr>
          <p:cNvSpPr txBox="1"/>
          <p:nvPr/>
        </p:nvSpPr>
        <p:spPr>
          <a:xfrm>
            <a:off x="2435107" y="5428773"/>
            <a:ext cx="6384631" cy="584775"/>
          </a:xfrm>
          <a:prstGeom prst="rect">
            <a:avLst/>
          </a:prstGeom>
          <a:noFill/>
        </p:spPr>
        <p:txBody>
          <a:bodyPr wrap="square" rtlCol="0">
            <a:spAutoFit/>
          </a:bodyPr>
          <a:lstStyle/>
          <a:p>
            <a:r>
              <a:rPr lang="en-US" sz="3200" dirty="0"/>
              <a:t>Saturday, November 2, 2019 - 2 PM</a:t>
            </a:r>
          </a:p>
        </p:txBody>
      </p:sp>
      <p:sp>
        <p:nvSpPr>
          <p:cNvPr id="7" name="TextBox 6">
            <a:extLst>
              <a:ext uri="{FF2B5EF4-FFF2-40B4-BE49-F238E27FC236}">
                <a16:creationId xmlns:a16="http://schemas.microsoft.com/office/drawing/2014/main" id="{2F4026D3-FA9E-4C22-B908-9EB95064C76F}"/>
              </a:ext>
            </a:extLst>
          </p:cNvPr>
          <p:cNvSpPr txBox="1"/>
          <p:nvPr/>
        </p:nvSpPr>
        <p:spPr>
          <a:xfrm>
            <a:off x="376236" y="1256645"/>
            <a:ext cx="5255880" cy="2154436"/>
          </a:xfrm>
          <a:prstGeom prst="rect">
            <a:avLst/>
          </a:prstGeom>
          <a:noFill/>
        </p:spPr>
        <p:txBody>
          <a:bodyPr wrap="square" rtlCol="0">
            <a:spAutoFit/>
          </a:bodyPr>
          <a:lstStyle/>
          <a:p>
            <a:r>
              <a:rPr lang="en-US" sz="3200" dirty="0"/>
              <a:t>Featured Speaker: Tom Rowan </a:t>
            </a:r>
          </a:p>
          <a:p>
            <a:r>
              <a:rPr lang="en-US" dirty="0"/>
              <a:t>Mechanical Engineer</a:t>
            </a:r>
          </a:p>
          <a:p>
            <a:r>
              <a:rPr lang="en-US" sz="1400" dirty="0"/>
              <a:t>Tom Rowan designed the actuator for the radar disc on the Lunar Lander used on Apollo 11 which landed Buzz Aldrin and Neil Armstrong on the moon on July 24, 1969.  He also invented the hermetically sealed DC motors that were used by the NASA Viking Lander on Mars in 1976.  And he has over 50 years of engineering experience.  </a:t>
            </a:r>
          </a:p>
        </p:txBody>
      </p:sp>
      <p:sp>
        <p:nvSpPr>
          <p:cNvPr id="9" name="TextBox 8">
            <a:extLst>
              <a:ext uri="{FF2B5EF4-FFF2-40B4-BE49-F238E27FC236}">
                <a16:creationId xmlns:a16="http://schemas.microsoft.com/office/drawing/2014/main" id="{D8E194DF-0274-4277-8DAA-F1D75BAD3418}"/>
              </a:ext>
            </a:extLst>
          </p:cNvPr>
          <p:cNvSpPr txBox="1"/>
          <p:nvPr/>
        </p:nvSpPr>
        <p:spPr>
          <a:xfrm>
            <a:off x="2231190" y="6303026"/>
            <a:ext cx="4819372" cy="646331"/>
          </a:xfrm>
          <a:prstGeom prst="rect">
            <a:avLst/>
          </a:prstGeom>
          <a:noFill/>
        </p:spPr>
        <p:txBody>
          <a:bodyPr wrap="square" rtlCol="0">
            <a:spAutoFit/>
          </a:bodyPr>
          <a:lstStyle/>
          <a:p>
            <a:r>
              <a:rPr lang="en-US" sz="3600" dirty="0"/>
              <a:t>NorthHoustonSpace.org</a:t>
            </a:r>
          </a:p>
        </p:txBody>
      </p:sp>
      <p:pic>
        <p:nvPicPr>
          <p:cNvPr id="8" name="Picture 7">
            <a:extLst>
              <a:ext uri="{FF2B5EF4-FFF2-40B4-BE49-F238E27FC236}">
                <a16:creationId xmlns:a16="http://schemas.microsoft.com/office/drawing/2014/main" id="{125FBE06-FF21-4E0C-B9AB-14966BE397DA}"/>
              </a:ext>
            </a:extLst>
          </p:cNvPr>
          <p:cNvPicPr>
            <a:picLocks noChangeAspect="1"/>
          </p:cNvPicPr>
          <p:nvPr/>
        </p:nvPicPr>
        <p:blipFill>
          <a:blip r:embed="rId3"/>
          <a:stretch>
            <a:fillRect/>
          </a:stretch>
        </p:blipFill>
        <p:spPr>
          <a:xfrm>
            <a:off x="7304703" y="1410751"/>
            <a:ext cx="1463061" cy="1171429"/>
          </a:xfrm>
          <a:prstGeom prst="rect">
            <a:avLst/>
          </a:prstGeom>
        </p:spPr>
      </p:pic>
      <p:pic>
        <p:nvPicPr>
          <p:cNvPr id="10" name="Picture 9">
            <a:extLst>
              <a:ext uri="{FF2B5EF4-FFF2-40B4-BE49-F238E27FC236}">
                <a16:creationId xmlns:a16="http://schemas.microsoft.com/office/drawing/2014/main" id="{D6D62E34-C02E-468D-9165-5C76A0420FAE}"/>
              </a:ext>
            </a:extLst>
          </p:cNvPr>
          <p:cNvPicPr>
            <a:picLocks noChangeAspect="1"/>
          </p:cNvPicPr>
          <p:nvPr/>
        </p:nvPicPr>
        <p:blipFill>
          <a:blip r:embed="rId4"/>
          <a:stretch>
            <a:fillRect/>
          </a:stretch>
        </p:blipFill>
        <p:spPr>
          <a:xfrm>
            <a:off x="5771196" y="1405990"/>
            <a:ext cx="1279366" cy="1180953"/>
          </a:xfrm>
          <a:prstGeom prst="rect">
            <a:avLst/>
          </a:prstGeom>
        </p:spPr>
      </p:pic>
      <p:sp>
        <p:nvSpPr>
          <p:cNvPr id="12" name="TextBox 11">
            <a:extLst>
              <a:ext uri="{FF2B5EF4-FFF2-40B4-BE49-F238E27FC236}">
                <a16:creationId xmlns:a16="http://schemas.microsoft.com/office/drawing/2014/main" id="{6772209C-B706-4DBD-82B9-2AAF21E71D79}"/>
              </a:ext>
            </a:extLst>
          </p:cNvPr>
          <p:cNvSpPr txBox="1"/>
          <p:nvPr/>
        </p:nvSpPr>
        <p:spPr>
          <a:xfrm>
            <a:off x="299323" y="3091002"/>
            <a:ext cx="8784855" cy="1015663"/>
          </a:xfrm>
          <a:prstGeom prst="rect">
            <a:avLst/>
          </a:prstGeom>
          <a:noFill/>
        </p:spPr>
        <p:txBody>
          <a:bodyPr wrap="square" rtlCol="0">
            <a:spAutoFit/>
          </a:bodyPr>
          <a:lstStyle/>
          <a:p>
            <a:endParaRPr lang="en-US" dirty="0"/>
          </a:p>
          <a:p>
            <a:r>
              <a:rPr lang="en-US" sz="2400" dirty="0"/>
              <a:t>Featured Speaker: Yash </a:t>
            </a:r>
            <a:r>
              <a:rPr lang="en-US" sz="2400" dirty="0" err="1"/>
              <a:t>Chandramouli</a:t>
            </a:r>
            <a:r>
              <a:rPr lang="en-US" sz="2400" dirty="0"/>
              <a:t> – </a:t>
            </a:r>
            <a:r>
              <a:rPr lang="en-US" sz="2000" dirty="0"/>
              <a:t>2018 Matthew </a:t>
            </a:r>
            <a:r>
              <a:rPr lang="en-US" sz="2000" dirty="0" err="1"/>
              <a:t>Isakowitz</a:t>
            </a:r>
            <a:r>
              <a:rPr lang="en-US" sz="2000" dirty="0"/>
              <a:t> Fellow</a:t>
            </a:r>
            <a:endParaRPr lang="en-US" sz="2400" dirty="0"/>
          </a:p>
          <a:p>
            <a:endParaRPr lang="en-US" dirty="0"/>
          </a:p>
        </p:txBody>
      </p:sp>
      <p:pic>
        <p:nvPicPr>
          <p:cNvPr id="13" name="Picture 12">
            <a:extLst>
              <a:ext uri="{FF2B5EF4-FFF2-40B4-BE49-F238E27FC236}">
                <a16:creationId xmlns:a16="http://schemas.microsoft.com/office/drawing/2014/main" id="{D9F0CFF0-7309-41BC-BEF5-D767362D4665}"/>
              </a:ext>
            </a:extLst>
          </p:cNvPr>
          <p:cNvPicPr>
            <a:picLocks noChangeAspect="1"/>
          </p:cNvPicPr>
          <p:nvPr/>
        </p:nvPicPr>
        <p:blipFill>
          <a:blip r:embed="rId5"/>
          <a:stretch>
            <a:fillRect/>
          </a:stretch>
        </p:blipFill>
        <p:spPr>
          <a:xfrm>
            <a:off x="376236" y="3774327"/>
            <a:ext cx="1862430" cy="1776068"/>
          </a:xfrm>
          <a:prstGeom prst="rect">
            <a:avLst/>
          </a:prstGeom>
        </p:spPr>
      </p:pic>
      <p:sp>
        <p:nvSpPr>
          <p:cNvPr id="14" name="TextBox 13">
            <a:extLst>
              <a:ext uri="{FF2B5EF4-FFF2-40B4-BE49-F238E27FC236}">
                <a16:creationId xmlns:a16="http://schemas.microsoft.com/office/drawing/2014/main" id="{041CCE97-02E1-49E4-AE32-631AEEAC29E5}"/>
              </a:ext>
            </a:extLst>
          </p:cNvPr>
          <p:cNvSpPr txBox="1"/>
          <p:nvPr/>
        </p:nvSpPr>
        <p:spPr>
          <a:xfrm>
            <a:off x="2300070" y="3774327"/>
            <a:ext cx="6768599" cy="1938992"/>
          </a:xfrm>
          <a:prstGeom prst="rect">
            <a:avLst/>
          </a:prstGeom>
          <a:noFill/>
        </p:spPr>
        <p:txBody>
          <a:bodyPr wrap="square" rtlCol="0">
            <a:spAutoFit/>
          </a:bodyPr>
          <a:lstStyle/>
          <a:p>
            <a:r>
              <a:rPr lang="en-US" sz="1600" dirty="0"/>
              <a:t>MS/PhD student studying Aeronautics and Astronautics at Stanford University.  His research interests include spacecraft formation-flying, reinforcement learning, and spacecraft pose estimation from images.</a:t>
            </a:r>
          </a:p>
          <a:p>
            <a:r>
              <a:rPr lang="en-US" dirty="0"/>
              <a:t>The Matthew </a:t>
            </a:r>
            <a:r>
              <a:rPr lang="en-US" dirty="0" err="1"/>
              <a:t>Isakowitz</a:t>
            </a:r>
            <a:r>
              <a:rPr lang="en-US" dirty="0"/>
              <a:t> Fellowship Program made an immense impact on his life and career path and he is excited to talk about his experience!  </a:t>
            </a:r>
          </a:p>
          <a:p>
            <a:endParaRPr lang="en-US" dirty="0"/>
          </a:p>
        </p:txBody>
      </p:sp>
    </p:spTree>
    <p:extLst>
      <p:ext uri="{BB962C8B-B14F-4D97-AF65-F5344CB8AC3E}">
        <p14:creationId xmlns:p14="http://schemas.microsoft.com/office/powerpoint/2010/main" val="2728763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55ACD1-5387-4CC7-93EE-E4E844048754}"/>
              </a:ext>
            </a:extLst>
          </p:cNvPr>
          <p:cNvPicPr>
            <a:picLocks noChangeAspect="1"/>
          </p:cNvPicPr>
          <p:nvPr/>
        </p:nvPicPr>
        <p:blipFill>
          <a:blip r:embed="rId2"/>
          <a:stretch>
            <a:fillRect/>
          </a:stretch>
        </p:blipFill>
        <p:spPr>
          <a:xfrm>
            <a:off x="2314461" y="940774"/>
            <a:ext cx="2257539" cy="2602524"/>
          </a:xfrm>
          <a:prstGeom prst="rect">
            <a:avLst/>
          </a:prstGeom>
        </p:spPr>
      </p:pic>
      <p:pic>
        <p:nvPicPr>
          <p:cNvPr id="8" name="Picture 7">
            <a:extLst>
              <a:ext uri="{FF2B5EF4-FFF2-40B4-BE49-F238E27FC236}">
                <a16:creationId xmlns:a16="http://schemas.microsoft.com/office/drawing/2014/main" id="{42E88F5D-9BBC-4423-B7A1-CBC599AD989B}"/>
              </a:ext>
            </a:extLst>
          </p:cNvPr>
          <p:cNvPicPr>
            <a:picLocks noChangeAspect="1"/>
          </p:cNvPicPr>
          <p:nvPr/>
        </p:nvPicPr>
        <p:blipFill>
          <a:blip r:embed="rId3"/>
          <a:stretch>
            <a:fillRect/>
          </a:stretch>
        </p:blipFill>
        <p:spPr>
          <a:xfrm>
            <a:off x="4892746" y="3543299"/>
            <a:ext cx="4288202" cy="2602523"/>
          </a:xfrm>
          <a:prstGeom prst="rect">
            <a:avLst/>
          </a:prstGeom>
        </p:spPr>
      </p:pic>
      <p:pic>
        <p:nvPicPr>
          <p:cNvPr id="9" name="Picture 8">
            <a:extLst>
              <a:ext uri="{FF2B5EF4-FFF2-40B4-BE49-F238E27FC236}">
                <a16:creationId xmlns:a16="http://schemas.microsoft.com/office/drawing/2014/main" id="{722F93CD-9702-48E4-91FA-35E56A9FAAB0}"/>
              </a:ext>
            </a:extLst>
          </p:cNvPr>
          <p:cNvPicPr>
            <a:picLocks noChangeAspect="1"/>
          </p:cNvPicPr>
          <p:nvPr/>
        </p:nvPicPr>
        <p:blipFill>
          <a:blip r:embed="rId4"/>
          <a:stretch>
            <a:fillRect/>
          </a:stretch>
        </p:blipFill>
        <p:spPr>
          <a:xfrm>
            <a:off x="0" y="3543299"/>
            <a:ext cx="4892746" cy="2602524"/>
          </a:xfrm>
          <a:prstGeom prst="rect">
            <a:avLst/>
          </a:prstGeom>
        </p:spPr>
      </p:pic>
      <p:pic>
        <p:nvPicPr>
          <p:cNvPr id="10" name="Picture 9">
            <a:extLst>
              <a:ext uri="{FF2B5EF4-FFF2-40B4-BE49-F238E27FC236}">
                <a16:creationId xmlns:a16="http://schemas.microsoft.com/office/drawing/2014/main" id="{9AF88CEE-B284-44D5-9667-E0C57A68C67E}"/>
              </a:ext>
            </a:extLst>
          </p:cNvPr>
          <p:cNvPicPr>
            <a:picLocks noChangeAspect="1"/>
          </p:cNvPicPr>
          <p:nvPr/>
        </p:nvPicPr>
        <p:blipFill>
          <a:blip r:embed="rId5"/>
          <a:stretch>
            <a:fillRect/>
          </a:stretch>
        </p:blipFill>
        <p:spPr>
          <a:xfrm>
            <a:off x="4572000" y="931950"/>
            <a:ext cx="4571999" cy="2611348"/>
          </a:xfrm>
          <a:prstGeom prst="rect">
            <a:avLst/>
          </a:prstGeom>
        </p:spPr>
      </p:pic>
      <p:sp>
        <p:nvSpPr>
          <p:cNvPr id="11" name="TextBox 10">
            <a:extLst>
              <a:ext uri="{FF2B5EF4-FFF2-40B4-BE49-F238E27FC236}">
                <a16:creationId xmlns:a16="http://schemas.microsoft.com/office/drawing/2014/main" id="{1317D50C-6475-4F9D-9F7A-A0D685BF2102}"/>
              </a:ext>
            </a:extLst>
          </p:cNvPr>
          <p:cNvSpPr txBox="1"/>
          <p:nvPr/>
        </p:nvSpPr>
        <p:spPr>
          <a:xfrm>
            <a:off x="105508" y="0"/>
            <a:ext cx="9038491" cy="584775"/>
          </a:xfrm>
          <a:prstGeom prst="rect">
            <a:avLst/>
          </a:prstGeom>
          <a:noFill/>
        </p:spPr>
        <p:txBody>
          <a:bodyPr wrap="square" rtlCol="0">
            <a:spAutoFit/>
          </a:bodyPr>
          <a:lstStyle/>
          <a:p>
            <a:pPr algn="ctr"/>
            <a:r>
              <a:rPr lang="en-US" sz="3200" dirty="0"/>
              <a:t>Upcoming Events</a:t>
            </a:r>
          </a:p>
        </p:txBody>
      </p:sp>
      <p:sp>
        <p:nvSpPr>
          <p:cNvPr id="12" name="TextBox 11">
            <a:extLst>
              <a:ext uri="{FF2B5EF4-FFF2-40B4-BE49-F238E27FC236}">
                <a16:creationId xmlns:a16="http://schemas.microsoft.com/office/drawing/2014/main" id="{47FBF89F-95BF-45BC-B504-DB4E8E3F02F5}"/>
              </a:ext>
            </a:extLst>
          </p:cNvPr>
          <p:cNvSpPr txBox="1"/>
          <p:nvPr/>
        </p:nvSpPr>
        <p:spPr>
          <a:xfrm>
            <a:off x="28461" y="1788972"/>
            <a:ext cx="2314461" cy="1754326"/>
          </a:xfrm>
          <a:prstGeom prst="rect">
            <a:avLst/>
          </a:prstGeom>
          <a:noFill/>
        </p:spPr>
        <p:txBody>
          <a:bodyPr wrap="square" rtlCol="0">
            <a:spAutoFit/>
          </a:bodyPr>
          <a:lstStyle/>
          <a:p>
            <a:r>
              <a:rPr lang="en-US" dirty="0"/>
              <a:t>Saturday</a:t>
            </a:r>
          </a:p>
          <a:p>
            <a:r>
              <a:rPr lang="en-US" dirty="0"/>
              <a:t>Nov 2, 2019</a:t>
            </a:r>
          </a:p>
          <a:p>
            <a:r>
              <a:rPr lang="en-US" dirty="0"/>
              <a:t>2 PM</a:t>
            </a:r>
          </a:p>
          <a:p>
            <a:r>
              <a:rPr lang="en-US" dirty="0"/>
              <a:t>Barbara Bush Library</a:t>
            </a:r>
          </a:p>
          <a:p>
            <a:endParaRPr lang="en-US" dirty="0"/>
          </a:p>
          <a:p>
            <a:r>
              <a:rPr lang="en-US" dirty="0"/>
              <a:t>Monthly Meeting</a:t>
            </a:r>
          </a:p>
        </p:txBody>
      </p:sp>
      <p:pic>
        <p:nvPicPr>
          <p:cNvPr id="13" name="Picture 12">
            <a:extLst>
              <a:ext uri="{FF2B5EF4-FFF2-40B4-BE49-F238E27FC236}">
                <a16:creationId xmlns:a16="http://schemas.microsoft.com/office/drawing/2014/main" id="{594F775F-19CE-4AE9-BF12-0AD0EA892E9E}"/>
              </a:ext>
            </a:extLst>
          </p:cNvPr>
          <p:cNvPicPr>
            <a:picLocks noChangeAspect="1"/>
          </p:cNvPicPr>
          <p:nvPr/>
        </p:nvPicPr>
        <p:blipFill>
          <a:blip r:embed="rId6"/>
          <a:stretch>
            <a:fillRect/>
          </a:stretch>
        </p:blipFill>
        <p:spPr>
          <a:xfrm>
            <a:off x="3376" y="931930"/>
            <a:ext cx="2311085" cy="729816"/>
          </a:xfrm>
          <a:prstGeom prst="rect">
            <a:avLst/>
          </a:prstGeom>
        </p:spPr>
      </p:pic>
      <p:sp>
        <p:nvSpPr>
          <p:cNvPr id="14" name="TextBox 13">
            <a:extLst>
              <a:ext uri="{FF2B5EF4-FFF2-40B4-BE49-F238E27FC236}">
                <a16:creationId xmlns:a16="http://schemas.microsoft.com/office/drawing/2014/main" id="{127856CA-5CD4-4C64-8575-6D416AFE8CBF}"/>
              </a:ext>
            </a:extLst>
          </p:cNvPr>
          <p:cNvSpPr txBox="1"/>
          <p:nvPr/>
        </p:nvSpPr>
        <p:spPr>
          <a:xfrm>
            <a:off x="105508" y="6268915"/>
            <a:ext cx="6690946" cy="523220"/>
          </a:xfrm>
          <a:prstGeom prst="rect">
            <a:avLst/>
          </a:prstGeom>
          <a:noFill/>
        </p:spPr>
        <p:txBody>
          <a:bodyPr wrap="square" rtlCol="0">
            <a:spAutoFit/>
          </a:bodyPr>
          <a:lstStyle/>
          <a:p>
            <a:r>
              <a:rPr lang="en-US" sz="2800" dirty="0"/>
              <a:t>http://NorthHoustonSpace.org</a:t>
            </a:r>
          </a:p>
        </p:txBody>
      </p:sp>
    </p:spTree>
    <p:extLst>
      <p:ext uri="{BB962C8B-B14F-4D97-AF65-F5344CB8AC3E}">
        <p14:creationId xmlns:p14="http://schemas.microsoft.com/office/powerpoint/2010/main" val="4237468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A4436-9B74-48A0-B858-080AE4B793BA}"/>
              </a:ext>
            </a:extLst>
          </p:cNvPr>
          <p:cNvPicPr>
            <a:picLocks noChangeAspect="1"/>
          </p:cNvPicPr>
          <p:nvPr/>
        </p:nvPicPr>
        <p:blipFill>
          <a:blip r:embed="rId2"/>
          <a:stretch>
            <a:fillRect/>
          </a:stretch>
        </p:blipFill>
        <p:spPr>
          <a:xfrm>
            <a:off x="0" y="207818"/>
            <a:ext cx="9144000" cy="6650182"/>
          </a:xfrm>
          <a:prstGeom prst="rect">
            <a:avLst/>
          </a:prstGeom>
        </p:spPr>
      </p:pic>
    </p:spTree>
    <p:extLst>
      <p:ext uri="{BB962C8B-B14F-4D97-AF65-F5344CB8AC3E}">
        <p14:creationId xmlns:p14="http://schemas.microsoft.com/office/powerpoint/2010/main" val="1483565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A3889F-62B2-428E-8C80-9DDC9B508A0D}"/>
              </a:ext>
            </a:extLst>
          </p:cNvPr>
          <p:cNvPicPr>
            <a:picLocks noChangeAspect="1"/>
          </p:cNvPicPr>
          <p:nvPr/>
        </p:nvPicPr>
        <p:blipFill>
          <a:blip r:embed="rId2"/>
          <a:stretch>
            <a:fillRect/>
          </a:stretch>
        </p:blipFill>
        <p:spPr>
          <a:xfrm>
            <a:off x="0" y="0"/>
            <a:ext cx="4476190" cy="3485714"/>
          </a:xfrm>
          <a:prstGeom prst="rect">
            <a:avLst/>
          </a:prstGeom>
        </p:spPr>
      </p:pic>
      <p:pic>
        <p:nvPicPr>
          <p:cNvPr id="3" name="Picture 2">
            <a:extLst>
              <a:ext uri="{FF2B5EF4-FFF2-40B4-BE49-F238E27FC236}">
                <a16:creationId xmlns:a16="http://schemas.microsoft.com/office/drawing/2014/main" id="{719DFB61-433D-4630-B852-0129BE1C917D}"/>
              </a:ext>
            </a:extLst>
          </p:cNvPr>
          <p:cNvPicPr>
            <a:picLocks noChangeAspect="1"/>
          </p:cNvPicPr>
          <p:nvPr/>
        </p:nvPicPr>
        <p:blipFill>
          <a:blip r:embed="rId3"/>
          <a:stretch>
            <a:fillRect/>
          </a:stretch>
        </p:blipFill>
        <p:spPr>
          <a:xfrm>
            <a:off x="3732068" y="3723951"/>
            <a:ext cx="5053185" cy="2122934"/>
          </a:xfrm>
          <a:prstGeom prst="rect">
            <a:avLst/>
          </a:prstGeom>
        </p:spPr>
      </p:pic>
    </p:spTree>
    <p:extLst>
      <p:ext uri="{BB962C8B-B14F-4D97-AF65-F5344CB8AC3E}">
        <p14:creationId xmlns:p14="http://schemas.microsoft.com/office/powerpoint/2010/main" val="1899655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4CDB-D01F-4B10-A6C7-313FB4E4B255}"/>
              </a:ext>
            </a:extLst>
          </p:cNvPr>
          <p:cNvSpPr>
            <a:spLocks noGrp="1"/>
          </p:cNvSpPr>
          <p:nvPr>
            <p:ph type="title"/>
          </p:nvPr>
        </p:nvSpPr>
        <p:spPr>
          <a:xfrm>
            <a:off x="2261339" y="6929"/>
            <a:ext cx="4409343" cy="1614984"/>
          </a:xfrm>
        </p:spPr>
        <p:txBody>
          <a:bodyPr>
            <a:normAutofit/>
          </a:bodyPr>
          <a:lstStyle/>
          <a:p>
            <a:pPr algn="ctr"/>
            <a:r>
              <a:rPr lang="en-US" sz="4000" dirty="0"/>
              <a:t>National Space Society Vision</a:t>
            </a:r>
          </a:p>
        </p:txBody>
      </p:sp>
      <p:sp>
        <p:nvSpPr>
          <p:cNvPr id="3" name="Content Placeholder 2">
            <a:extLst>
              <a:ext uri="{FF2B5EF4-FFF2-40B4-BE49-F238E27FC236}">
                <a16:creationId xmlns:a16="http://schemas.microsoft.com/office/drawing/2014/main" id="{A10E38FE-C0E5-487E-9E67-E1024EE97CFE}"/>
              </a:ext>
            </a:extLst>
          </p:cNvPr>
          <p:cNvSpPr>
            <a:spLocks noGrp="1"/>
          </p:cNvSpPr>
          <p:nvPr>
            <p:ph idx="1"/>
          </p:nvPr>
        </p:nvSpPr>
        <p:spPr>
          <a:xfrm>
            <a:off x="2171700" y="1905000"/>
            <a:ext cx="5067300" cy="3417226"/>
          </a:xfrm>
        </p:spPr>
        <p:txBody>
          <a:bodyPr>
            <a:normAutofit/>
          </a:bodyPr>
          <a:lstStyle/>
          <a:p>
            <a:pPr marL="0" indent="0">
              <a:buNone/>
            </a:pPr>
            <a:r>
              <a:rPr lang="en-US" sz="3200" dirty="0"/>
              <a:t>People living and working in thriving communities beyond the Earth, and the use of the vast resources of space for the dramatic betterment of humanity.</a:t>
            </a:r>
          </a:p>
          <a:p>
            <a:pPr marL="0" indent="0">
              <a:buNone/>
            </a:pPr>
            <a:endParaRPr lang="en-US" sz="32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1" y="2280189"/>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188087"/>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51" y="49530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448"/>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1010" y="49530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5320" y="4946071"/>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226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A08AB-E298-463C-95C5-8F2D8034E694}"/>
              </a:ext>
            </a:extLst>
          </p:cNvPr>
          <p:cNvSpPr>
            <a:spLocks noGrp="1"/>
          </p:cNvSpPr>
          <p:nvPr>
            <p:ph idx="1"/>
          </p:nvPr>
        </p:nvSpPr>
        <p:spPr>
          <a:xfrm>
            <a:off x="628650" y="1236540"/>
            <a:ext cx="7886700" cy="3361837"/>
          </a:xfrm>
        </p:spPr>
        <p:txBody>
          <a:bodyPr anchor="ctr">
            <a:normAutofit/>
          </a:bodyPr>
          <a:lstStyle/>
          <a:p>
            <a:pPr marL="0" indent="0" algn="ctr">
              <a:buNone/>
            </a:pPr>
            <a:r>
              <a:rPr lang="en-US" sz="4400" dirty="0"/>
              <a:t>How many launches where there since the last meeting?</a:t>
            </a:r>
          </a:p>
        </p:txBody>
      </p:sp>
    </p:spTree>
    <p:extLst>
      <p:ext uri="{BB962C8B-B14F-4D97-AF65-F5344CB8AC3E}">
        <p14:creationId xmlns:p14="http://schemas.microsoft.com/office/powerpoint/2010/main" val="169209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8C36-DBD3-4EEE-B5E3-3D011E763F6A}"/>
              </a:ext>
            </a:extLst>
          </p:cNvPr>
          <p:cNvSpPr>
            <a:spLocks noGrp="1"/>
          </p:cNvSpPr>
          <p:nvPr>
            <p:ph type="title"/>
          </p:nvPr>
        </p:nvSpPr>
        <p:spPr>
          <a:xfrm>
            <a:off x="505558" y="35048"/>
            <a:ext cx="7886700" cy="645989"/>
          </a:xfrm>
        </p:spPr>
        <p:txBody>
          <a:bodyPr/>
          <a:lstStyle/>
          <a:p>
            <a:r>
              <a:rPr lang="en-US" dirty="0"/>
              <a:t>Events Since Last Meeting - Launches</a:t>
            </a:r>
          </a:p>
        </p:txBody>
      </p:sp>
      <p:sp>
        <p:nvSpPr>
          <p:cNvPr id="3" name="Content Placeholder 2">
            <a:extLst>
              <a:ext uri="{FF2B5EF4-FFF2-40B4-BE49-F238E27FC236}">
                <a16:creationId xmlns:a16="http://schemas.microsoft.com/office/drawing/2014/main" id="{A1D86E7C-3372-422E-A7CB-7586DEAD0748}"/>
              </a:ext>
            </a:extLst>
          </p:cNvPr>
          <p:cNvSpPr>
            <a:spLocks noGrp="1"/>
          </p:cNvSpPr>
          <p:nvPr>
            <p:ph idx="1"/>
          </p:nvPr>
        </p:nvSpPr>
        <p:spPr>
          <a:xfrm>
            <a:off x="298938" y="597877"/>
            <a:ext cx="8669216" cy="5579086"/>
          </a:xfrm>
        </p:spPr>
        <p:txBody>
          <a:bodyPr>
            <a:normAutofit fontScale="85000" lnSpcReduction="20000"/>
          </a:bodyPr>
          <a:lstStyle/>
          <a:p>
            <a:pPr marL="0" indent="0">
              <a:buNone/>
            </a:pPr>
            <a:r>
              <a:rPr lang="en-US" dirty="0"/>
              <a:t>7 Rocket Launches Since Last Meeting </a:t>
            </a:r>
            <a:r>
              <a:rPr lang="en-US" sz="1800" dirty="0"/>
              <a:t>(</a:t>
            </a:r>
            <a:r>
              <a:rPr lang="en-US" sz="1800" dirty="0">
                <a:hlinkClick r:id="rId2"/>
              </a:rPr>
              <a:t>https://spaceflightnow.com/launch-log/</a:t>
            </a:r>
            <a:r>
              <a:rPr lang="en-US" sz="1800" dirty="0"/>
              <a:t>)</a:t>
            </a:r>
            <a:r>
              <a:rPr lang="en-US" dirty="0"/>
              <a:t>:</a:t>
            </a:r>
          </a:p>
          <a:p>
            <a:pPr marL="0" indent="0">
              <a:buNone/>
            </a:pPr>
            <a:endParaRPr lang="en-US" dirty="0"/>
          </a:p>
          <a:p>
            <a:pPr lvl="1"/>
            <a:r>
              <a:rPr lang="en-US" dirty="0"/>
              <a:t>Sept. 11 - Long March 4B • </a:t>
            </a:r>
            <a:r>
              <a:rPr lang="en-US" dirty="0" err="1"/>
              <a:t>Ziyuan</a:t>
            </a:r>
            <a:r>
              <a:rPr lang="en-US" dirty="0"/>
              <a:t> 1-2D - h observation satellite, the Ice Pathfinder microsatellite for polar ice observations, and the Taurus 1 CubeSat to test solar sail technology. </a:t>
            </a:r>
          </a:p>
          <a:p>
            <a:pPr marL="342900" lvl="1" indent="0">
              <a:buNone/>
            </a:pPr>
            <a:endParaRPr lang="en-US" dirty="0"/>
          </a:p>
          <a:p>
            <a:pPr lvl="1"/>
            <a:r>
              <a:rPr lang="en-US" dirty="0"/>
              <a:t>Sept. 19 - Long March 11 • Zhuhai 1 Group 3 - A Chinese Long March 11 rocket launched a third group of five Zhuhai 1 remote sensing satellites for a commercial constellation of Earth-imaging craft for Zhuhai </a:t>
            </a:r>
            <a:r>
              <a:rPr lang="en-US" dirty="0" err="1"/>
              <a:t>Orbita</a:t>
            </a:r>
            <a:r>
              <a:rPr lang="en-US" dirty="0"/>
              <a:t> Aerospace Science and Technology Co. </a:t>
            </a:r>
          </a:p>
          <a:p>
            <a:pPr marL="342900" lvl="1" indent="0">
              <a:buNone/>
            </a:pPr>
            <a:endParaRPr lang="en-US" dirty="0"/>
          </a:p>
          <a:p>
            <a:pPr lvl="1"/>
            <a:r>
              <a:rPr lang="nl-NL" dirty="0"/>
              <a:t>Sept. 22, 2019Long March 3B • Beidou - A Chinese Long March 3B rocket and Yuanzheng upper stage launched two satellites into Medium Earth Orbit for the Beidou navigation constellation</a:t>
            </a:r>
          </a:p>
          <a:p>
            <a:pPr lvl="1"/>
            <a:endParaRPr lang="nl-NL" dirty="0"/>
          </a:p>
          <a:p>
            <a:pPr lvl="1"/>
            <a:r>
              <a:rPr lang="en-US" dirty="0"/>
              <a:t>Sept. 24, 2019H-2B • HTV 8 - A Japanese H-2B rocket launched the eighth H-2 Transfer Vehicle. The HTV serves as an automated cargo vehicle to deliver equipment and supplies to the International Space Station. Delayed from July. Scrubbed by a launch pad fire on Sept. 10. Delayed from Sept. 23. </a:t>
            </a:r>
          </a:p>
          <a:p>
            <a:pPr lvl="1"/>
            <a:endParaRPr lang="en-US" dirty="0"/>
          </a:p>
          <a:p>
            <a:pPr lvl="1"/>
            <a:r>
              <a:rPr lang="en-US" dirty="0"/>
              <a:t>Sept. 24, 2019 - Long March 2D • </a:t>
            </a:r>
            <a:r>
              <a:rPr lang="en-US" dirty="0" err="1"/>
              <a:t>Yunhai</a:t>
            </a:r>
            <a:r>
              <a:rPr lang="en-US" dirty="0"/>
              <a:t> 1-02 - A Chinese Long March 2D rocket launched the </a:t>
            </a:r>
            <a:r>
              <a:rPr lang="en-US" dirty="0" err="1"/>
              <a:t>Yunhai</a:t>
            </a:r>
            <a:r>
              <a:rPr lang="en-US" dirty="0"/>
              <a:t> 1-02 environmental monitoring satellite</a:t>
            </a:r>
          </a:p>
          <a:p>
            <a:pPr lvl="1"/>
            <a:endParaRPr lang="en-US" dirty="0"/>
          </a:p>
          <a:p>
            <a:pPr lvl="1"/>
            <a:r>
              <a:rPr lang="en-US" dirty="0"/>
              <a:t>Sept. 25, 2019 - Soyuz • ISS 61S - A Russian government Soyuz rocket launched the crewed Soyuz MS-15 spacecraft to the International Space Station with members of the next Expedition crew. The capsule will remain at the station for about six months, providing an escape pod for the residents. The rocket flew in the Soyuz-FG configuration. </a:t>
            </a:r>
          </a:p>
          <a:p>
            <a:pPr marL="342900" lvl="1" indent="0">
              <a:buNone/>
            </a:pPr>
            <a:endParaRPr lang="en-US" dirty="0"/>
          </a:p>
          <a:p>
            <a:pPr lvl="1"/>
            <a:r>
              <a:rPr lang="en-US" dirty="0"/>
              <a:t>Sept. 26, 2019 - Soyuz • EKS 3 - A Russian government Soyuz rocket launched the EKS 3 early warning satellite for the Russian military. The EKS, or Tundra, satellites fly in highly elliptical tundra orbits. The rocket flew in the Soyuz-2.1b configuration with a Fregat upper stage.</a:t>
            </a:r>
          </a:p>
          <a:p>
            <a:pPr marL="0" indent="0">
              <a:buNone/>
            </a:pPr>
            <a:endParaRPr lang="en-US" dirty="0"/>
          </a:p>
        </p:txBody>
      </p:sp>
      <p:pic>
        <p:nvPicPr>
          <p:cNvPr id="1026" name="Picture 2" descr="Image result for chinese flag">
            <a:extLst>
              <a:ext uri="{FF2B5EF4-FFF2-40B4-BE49-F238E27FC236}">
                <a16:creationId xmlns:a16="http://schemas.microsoft.com/office/drawing/2014/main" id="{D25431AF-D773-4221-A345-DC9DB8986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6" y="1211873"/>
            <a:ext cx="534498" cy="353972"/>
          </a:xfrm>
          <a:prstGeom prst="rect">
            <a:avLst/>
          </a:prstGeom>
          <a:solidFill>
            <a:schemeClr val="tx1"/>
          </a:solidFill>
          <a:ln>
            <a:solidFill>
              <a:schemeClr val="tx1"/>
            </a:solidFill>
          </a:ln>
          <a:extLst/>
        </p:spPr>
      </p:pic>
      <p:pic>
        <p:nvPicPr>
          <p:cNvPr id="5" name="Picture 2" descr="Image result for chinese flag">
            <a:extLst>
              <a:ext uri="{FF2B5EF4-FFF2-40B4-BE49-F238E27FC236}">
                <a16:creationId xmlns:a16="http://schemas.microsoft.com/office/drawing/2014/main" id="{DA491D78-A4A7-49BC-9899-9497EC15A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6" y="1889695"/>
            <a:ext cx="534498" cy="353972"/>
          </a:xfrm>
          <a:prstGeom prst="rect">
            <a:avLst/>
          </a:prstGeom>
          <a:solidFill>
            <a:schemeClr val="tx1"/>
          </a:solidFill>
          <a:ln>
            <a:solidFill>
              <a:schemeClr val="tx1"/>
            </a:solidFill>
          </a:ln>
          <a:extLst/>
        </p:spPr>
      </p:pic>
      <p:pic>
        <p:nvPicPr>
          <p:cNvPr id="6" name="Picture 2" descr="Image result for chinese flag">
            <a:extLst>
              <a:ext uri="{FF2B5EF4-FFF2-40B4-BE49-F238E27FC236}">
                <a16:creationId xmlns:a16="http://schemas.microsoft.com/office/drawing/2014/main" id="{8F0D9DE7-3B7A-4B2F-8097-684AEFCA6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6" y="2567517"/>
            <a:ext cx="534498" cy="353972"/>
          </a:xfrm>
          <a:prstGeom prst="rect">
            <a:avLst/>
          </a:prstGeom>
          <a:solidFill>
            <a:schemeClr val="tx1"/>
          </a:solidFill>
          <a:ln>
            <a:solidFill>
              <a:schemeClr val="tx1"/>
            </a:solidFill>
          </a:ln>
          <a:extLst/>
        </p:spPr>
      </p:pic>
      <p:pic>
        <p:nvPicPr>
          <p:cNvPr id="7" name="Picture 2" descr="Image result for chinese flag">
            <a:extLst>
              <a:ext uri="{FF2B5EF4-FFF2-40B4-BE49-F238E27FC236}">
                <a16:creationId xmlns:a16="http://schemas.microsoft.com/office/drawing/2014/main" id="{CDDE090D-C5F5-4D9A-9D36-5AD7B8784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46" y="3852496"/>
            <a:ext cx="534498" cy="353972"/>
          </a:xfrm>
          <a:prstGeom prst="rect">
            <a:avLst/>
          </a:prstGeom>
          <a:solidFill>
            <a:schemeClr val="tx1"/>
          </a:solidFill>
          <a:ln>
            <a:solidFill>
              <a:schemeClr val="tx1"/>
            </a:solidFill>
          </a:ln>
          <a:extLst/>
        </p:spPr>
      </p:pic>
      <p:pic>
        <p:nvPicPr>
          <p:cNvPr id="1028" name="Picture 4" descr="Image result for japanese flag">
            <a:extLst>
              <a:ext uri="{FF2B5EF4-FFF2-40B4-BE49-F238E27FC236}">
                <a16:creationId xmlns:a16="http://schemas.microsoft.com/office/drawing/2014/main" id="{4286E83F-498E-4DC9-8BBD-AC106659A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46" y="3219940"/>
            <a:ext cx="534499" cy="353973"/>
          </a:xfrm>
          <a:prstGeom prst="rect">
            <a:avLst/>
          </a:prstGeom>
          <a:solidFill>
            <a:schemeClr val="tx1"/>
          </a:solidFill>
          <a:ln>
            <a:solidFill>
              <a:schemeClr val="tx1"/>
            </a:solidFill>
          </a:ln>
          <a:extLst/>
        </p:spPr>
      </p:pic>
      <p:pic>
        <p:nvPicPr>
          <p:cNvPr id="1030" name="Picture 6" descr="Image result for russian flag">
            <a:extLst>
              <a:ext uri="{FF2B5EF4-FFF2-40B4-BE49-F238E27FC236}">
                <a16:creationId xmlns:a16="http://schemas.microsoft.com/office/drawing/2014/main" id="{86223ACE-9C70-4F07-BA2D-5C95678582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46" y="4533575"/>
            <a:ext cx="534499" cy="355442"/>
          </a:xfrm>
          <a:prstGeom prst="rect">
            <a:avLst/>
          </a:prstGeom>
          <a:solidFill>
            <a:schemeClr val="tx1"/>
          </a:solidFill>
          <a:ln>
            <a:solidFill>
              <a:schemeClr val="tx1"/>
            </a:solidFill>
          </a:ln>
        </p:spPr>
      </p:pic>
      <p:pic>
        <p:nvPicPr>
          <p:cNvPr id="10" name="Picture 6" descr="Image result for russian flag">
            <a:extLst>
              <a:ext uri="{FF2B5EF4-FFF2-40B4-BE49-F238E27FC236}">
                <a16:creationId xmlns:a16="http://schemas.microsoft.com/office/drawing/2014/main" id="{3746D06F-930F-4D90-AD24-4D6163FA9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598" y="5290685"/>
            <a:ext cx="534499" cy="355442"/>
          </a:xfrm>
          <a:prstGeom prst="rect">
            <a:avLst/>
          </a:prstGeom>
          <a:solidFill>
            <a:schemeClr val="tx1"/>
          </a:solidFill>
          <a:ln>
            <a:solidFill>
              <a:schemeClr val="tx1"/>
            </a:solidFill>
          </a:ln>
          <a:extLst/>
        </p:spPr>
      </p:pic>
    </p:spTree>
    <p:extLst>
      <p:ext uri="{BB962C8B-B14F-4D97-AF65-F5344CB8AC3E}">
        <p14:creationId xmlns:p14="http://schemas.microsoft.com/office/powerpoint/2010/main" val="181528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nasaspaceflight.com/wp-content/uploads/2019/10/NSF-2019-10-03-18-04-59-949-1170x756.jpg">
            <a:extLst>
              <a:ext uri="{FF2B5EF4-FFF2-40B4-BE49-F238E27FC236}">
                <a16:creationId xmlns:a16="http://schemas.microsoft.com/office/drawing/2014/main" id="{037B579F-C5E7-4965-BA4A-430F95320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5" y="457201"/>
            <a:ext cx="9171025" cy="592613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atch: International Space Station Astronauts Parachute Down The Kazakhstan Steppes!">
            <a:extLst>
              <a:ext uri="{FF2B5EF4-FFF2-40B4-BE49-F238E27FC236}">
                <a16:creationId xmlns:a16="http://schemas.microsoft.com/office/drawing/2014/main" id="{A7B027FB-050A-4218-B287-14F336C1E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839789"/>
            <a:ext cx="8667750" cy="5543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578C2E-756B-40CE-B877-0882D41947E3}"/>
              </a:ext>
            </a:extLst>
          </p:cNvPr>
          <p:cNvSpPr txBox="1"/>
          <p:nvPr/>
        </p:nvSpPr>
        <p:spPr>
          <a:xfrm>
            <a:off x="-27025" y="120757"/>
            <a:ext cx="9144000" cy="923330"/>
          </a:xfrm>
          <a:prstGeom prst="rect">
            <a:avLst/>
          </a:prstGeom>
          <a:solidFill>
            <a:schemeClr val="bg1"/>
          </a:solidFill>
        </p:spPr>
        <p:txBody>
          <a:bodyPr wrap="square" rtlCol="0">
            <a:spAutoFit/>
          </a:bodyPr>
          <a:lstStyle/>
          <a:p>
            <a:r>
              <a:rPr lang="en-US" dirty="0"/>
              <a:t>October 3, 2019 - NASA astronaut Nick Hague, Russian cosmonaut Alexey </a:t>
            </a:r>
            <a:r>
              <a:rPr lang="en-US" dirty="0" err="1"/>
              <a:t>Ovchinin</a:t>
            </a:r>
            <a:r>
              <a:rPr lang="en-US" dirty="0"/>
              <a:t> and United Arab Emirates space agency astronaut </a:t>
            </a:r>
            <a:r>
              <a:rPr lang="en-US" dirty="0" err="1"/>
              <a:t>Hazza</a:t>
            </a:r>
            <a:r>
              <a:rPr lang="en-US" dirty="0"/>
              <a:t> </a:t>
            </a:r>
            <a:r>
              <a:rPr lang="en-US" dirty="0" err="1"/>
              <a:t>AlMansoori</a:t>
            </a:r>
            <a:r>
              <a:rPr lang="en-US" dirty="0"/>
              <a:t> return safely to earth in a  Russian Soyuz MS-12 capsule from the International Space Stations (ISS).</a:t>
            </a:r>
          </a:p>
        </p:txBody>
      </p:sp>
    </p:spTree>
    <p:extLst>
      <p:ext uri="{BB962C8B-B14F-4D97-AF65-F5344CB8AC3E}">
        <p14:creationId xmlns:p14="http://schemas.microsoft.com/office/powerpoint/2010/main" val="362606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8C36-DBD3-4EEE-B5E3-3D011E763F6A}"/>
              </a:ext>
            </a:extLst>
          </p:cNvPr>
          <p:cNvSpPr>
            <a:spLocks noGrp="1"/>
          </p:cNvSpPr>
          <p:nvPr>
            <p:ph type="title"/>
          </p:nvPr>
        </p:nvSpPr>
        <p:spPr>
          <a:xfrm>
            <a:off x="505558" y="35048"/>
            <a:ext cx="7886700" cy="645989"/>
          </a:xfrm>
        </p:spPr>
        <p:txBody>
          <a:bodyPr/>
          <a:lstStyle/>
          <a:p>
            <a:r>
              <a:rPr lang="en-US" dirty="0"/>
              <a:t>Events Since Last Meeting - Artemis</a:t>
            </a:r>
          </a:p>
        </p:txBody>
      </p:sp>
      <p:sp>
        <p:nvSpPr>
          <p:cNvPr id="3" name="Content Placeholder 2">
            <a:extLst>
              <a:ext uri="{FF2B5EF4-FFF2-40B4-BE49-F238E27FC236}">
                <a16:creationId xmlns:a16="http://schemas.microsoft.com/office/drawing/2014/main" id="{A1D86E7C-3372-422E-A7CB-7586DEAD0748}"/>
              </a:ext>
            </a:extLst>
          </p:cNvPr>
          <p:cNvSpPr>
            <a:spLocks noGrp="1"/>
          </p:cNvSpPr>
          <p:nvPr>
            <p:ph idx="1"/>
          </p:nvPr>
        </p:nvSpPr>
        <p:spPr>
          <a:xfrm>
            <a:off x="114300" y="629459"/>
            <a:ext cx="8669216" cy="5288940"/>
          </a:xfrm>
        </p:spPr>
        <p:txBody>
          <a:bodyPr>
            <a:normAutofit/>
          </a:bodyPr>
          <a:lstStyle/>
          <a:p>
            <a:pPr marL="0" indent="0">
              <a:buNone/>
            </a:pPr>
            <a:r>
              <a:rPr lang="en-US" dirty="0"/>
              <a:t>NASA Continues to make progress with the Artemis Program – First Woman and Next Man to land on the moon in 2024 </a:t>
            </a:r>
          </a:p>
          <a:p>
            <a:pPr marL="0" indent="0">
              <a:buNone/>
            </a:pPr>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8DBB2252-29B3-497C-915C-DDCC0DF23C99}"/>
              </a:ext>
            </a:extLst>
          </p:cNvPr>
          <p:cNvPicPr>
            <a:picLocks noChangeAspect="1"/>
          </p:cNvPicPr>
          <p:nvPr/>
        </p:nvPicPr>
        <p:blipFill>
          <a:blip r:embed="rId2"/>
          <a:stretch>
            <a:fillRect/>
          </a:stretch>
        </p:blipFill>
        <p:spPr>
          <a:xfrm>
            <a:off x="298938" y="1603287"/>
            <a:ext cx="6943368" cy="5219665"/>
          </a:xfrm>
          <a:prstGeom prst="rect">
            <a:avLst/>
          </a:prstGeom>
        </p:spPr>
      </p:pic>
      <p:pic>
        <p:nvPicPr>
          <p:cNvPr id="4" name="Picture 3">
            <a:extLst>
              <a:ext uri="{FF2B5EF4-FFF2-40B4-BE49-F238E27FC236}">
                <a16:creationId xmlns:a16="http://schemas.microsoft.com/office/drawing/2014/main" id="{E07FBD7F-DF79-46F1-B565-41D75FD4FE88}"/>
              </a:ext>
            </a:extLst>
          </p:cNvPr>
          <p:cNvPicPr>
            <a:picLocks noChangeAspect="1"/>
          </p:cNvPicPr>
          <p:nvPr/>
        </p:nvPicPr>
        <p:blipFill>
          <a:blip r:embed="rId3"/>
          <a:stretch>
            <a:fillRect/>
          </a:stretch>
        </p:blipFill>
        <p:spPr>
          <a:xfrm>
            <a:off x="1225099" y="2154864"/>
            <a:ext cx="6693801" cy="4703136"/>
          </a:xfrm>
          <a:prstGeom prst="rect">
            <a:avLst/>
          </a:prstGeom>
        </p:spPr>
      </p:pic>
      <p:pic>
        <p:nvPicPr>
          <p:cNvPr id="6" name="Picture 5">
            <a:extLst>
              <a:ext uri="{FF2B5EF4-FFF2-40B4-BE49-F238E27FC236}">
                <a16:creationId xmlns:a16="http://schemas.microsoft.com/office/drawing/2014/main" id="{08A8807E-DD0D-438D-9E00-AFA336BCFA42}"/>
              </a:ext>
            </a:extLst>
          </p:cNvPr>
          <p:cNvPicPr>
            <a:picLocks noChangeAspect="1"/>
          </p:cNvPicPr>
          <p:nvPr/>
        </p:nvPicPr>
        <p:blipFill>
          <a:blip r:embed="rId4"/>
          <a:stretch>
            <a:fillRect/>
          </a:stretch>
        </p:blipFill>
        <p:spPr>
          <a:xfrm>
            <a:off x="1840147" y="2899156"/>
            <a:ext cx="9144000" cy="5397623"/>
          </a:xfrm>
          <a:prstGeom prst="rect">
            <a:avLst/>
          </a:prstGeom>
        </p:spPr>
      </p:pic>
    </p:spTree>
    <p:extLst>
      <p:ext uri="{BB962C8B-B14F-4D97-AF65-F5344CB8AC3E}">
        <p14:creationId xmlns:p14="http://schemas.microsoft.com/office/powerpoint/2010/main" val="218321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va-C lander">
            <a:extLst>
              <a:ext uri="{FF2B5EF4-FFF2-40B4-BE49-F238E27FC236}">
                <a16:creationId xmlns:a16="http://schemas.microsoft.com/office/drawing/2014/main" id="{4C17C6D7-1884-45C6-9C24-0EE80665A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753" y="0"/>
            <a:ext cx="5816247" cy="3209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FE30D4-A76A-4672-A464-EBBE7A197D82}"/>
              </a:ext>
            </a:extLst>
          </p:cNvPr>
          <p:cNvSpPr txBox="1"/>
          <p:nvPr/>
        </p:nvSpPr>
        <p:spPr>
          <a:xfrm>
            <a:off x="2022230" y="3402623"/>
            <a:ext cx="6031523" cy="2585323"/>
          </a:xfrm>
          <a:prstGeom prst="rect">
            <a:avLst/>
          </a:prstGeom>
          <a:noFill/>
        </p:spPr>
        <p:txBody>
          <a:bodyPr wrap="square" rtlCol="0">
            <a:spAutoFit/>
          </a:bodyPr>
          <a:lstStyle/>
          <a:p>
            <a:r>
              <a:rPr lang="en-US" dirty="0"/>
              <a:t>Intuitive Machines announced it would launch it’s Nova-C lander on a SpaceX Flacon 9 Rocket in 2021 which will carry 100 kilograms to the surface of the moon.</a:t>
            </a:r>
          </a:p>
          <a:p>
            <a:endParaRPr lang="en-US" dirty="0"/>
          </a:p>
          <a:p>
            <a:r>
              <a:rPr lang="en-US" dirty="0"/>
              <a:t>Intuitive Machines is one of 9 companies in N</a:t>
            </a:r>
            <a:r>
              <a:rPr lang="fr-FR" dirty="0" err="1"/>
              <a:t>ASA’s</a:t>
            </a:r>
            <a:r>
              <a:rPr lang="fr-FR" dirty="0"/>
              <a:t> Commercial Lunar </a:t>
            </a:r>
            <a:r>
              <a:rPr lang="fr-FR" dirty="0" err="1"/>
              <a:t>Payload</a:t>
            </a:r>
            <a:r>
              <a:rPr lang="fr-FR" dirty="0"/>
              <a:t> Services (CLPS) program.</a:t>
            </a:r>
          </a:p>
          <a:p>
            <a:endParaRPr lang="fr-FR" dirty="0"/>
          </a:p>
          <a:p>
            <a:r>
              <a:rPr lang="fr-FR" dirty="0"/>
              <a:t>Intuitive Machines </a:t>
            </a:r>
            <a:r>
              <a:rPr lang="fr-FR" dirty="0" err="1"/>
              <a:t>is</a:t>
            </a:r>
            <a:r>
              <a:rPr lang="fr-FR" dirty="0"/>
              <a:t> one of </a:t>
            </a:r>
            <a:r>
              <a:rPr lang="fr-FR" dirty="0" err="1"/>
              <a:t>two</a:t>
            </a:r>
            <a:r>
              <a:rPr lang="fr-FR" dirty="0"/>
              <a:t> </a:t>
            </a:r>
            <a:r>
              <a:rPr lang="fr-FR" dirty="0" err="1"/>
              <a:t>companies</a:t>
            </a:r>
            <a:r>
              <a:rPr lang="fr-FR" dirty="0"/>
              <a:t> </a:t>
            </a:r>
            <a:r>
              <a:rPr lang="fr-FR" dirty="0" err="1"/>
              <a:t>under</a:t>
            </a:r>
            <a:r>
              <a:rPr lang="fr-FR" dirty="0"/>
              <a:t> a NASA </a:t>
            </a:r>
            <a:r>
              <a:rPr lang="fr-FR" dirty="0" err="1"/>
              <a:t>task</a:t>
            </a:r>
            <a:r>
              <a:rPr lang="fr-FR" dirty="0"/>
              <a:t> </a:t>
            </a:r>
            <a:r>
              <a:rPr lang="fr-FR" dirty="0" err="1"/>
              <a:t>order</a:t>
            </a:r>
            <a:r>
              <a:rPr lang="fr-FR" dirty="0"/>
              <a:t> to </a:t>
            </a:r>
            <a:r>
              <a:rPr lang="fr-FR" dirty="0" err="1"/>
              <a:t>deliver</a:t>
            </a:r>
            <a:r>
              <a:rPr lang="fr-FR" dirty="0"/>
              <a:t> </a:t>
            </a:r>
            <a:r>
              <a:rPr lang="fr-FR" dirty="0" err="1"/>
              <a:t>experiments</a:t>
            </a:r>
            <a:r>
              <a:rPr lang="fr-FR" dirty="0"/>
              <a:t> to the surface of the </a:t>
            </a:r>
            <a:r>
              <a:rPr lang="fr-FR" dirty="0" err="1"/>
              <a:t>moon</a:t>
            </a:r>
            <a:r>
              <a:rPr lang="fr-FR" dirty="0"/>
              <a:t>.</a:t>
            </a:r>
            <a:endParaRPr lang="en-US" dirty="0"/>
          </a:p>
        </p:txBody>
      </p:sp>
      <p:pic>
        <p:nvPicPr>
          <p:cNvPr id="6" name="Picture 5">
            <a:extLst>
              <a:ext uri="{FF2B5EF4-FFF2-40B4-BE49-F238E27FC236}">
                <a16:creationId xmlns:a16="http://schemas.microsoft.com/office/drawing/2014/main" id="{1EE89D66-D1B5-4B2D-AF2B-4142523531FD}"/>
              </a:ext>
            </a:extLst>
          </p:cNvPr>
          <p:cNvPicPr>
            <a:picLocks noChangeAspect="1"/>
          </p:cNvPicPr>
          <p:nvPr/>
        </p:nvPicPr>
        <p:blipFill>
          <a:blip r:embed="rId3"/>
          <a:stretch>
            <a:fillRect/>
          </a:stretch>
        </p:blipFill>
        <p:spPr>
          <a:xfrm>
            <a:off x="0" y="-1"/>
            <a:ext cx="3343423" cy="1617785"/>
          </a:xfrm>
          <a:prstGeom prst="rect">
            <a:avLst/>
          </a:prstGeom>
        </p:spPr>
      </p:pic>
      <p:pic>
        <p:nvPicPr>
          <p:cNvPr id="7" name="Picture 6">
            <a:extLst>
              <a:ext uri="{FF2B5EF4-FFF2-40B4-BE49-F238E27FC236}">
                <a16:creationId xmlns:a16="http://schemas.microsoft.com/office/drawing/2014/main" id="{79053FFA-0F49-40C8-BC9B-6613BDFBD4C5}"/>
              </a:ext>
            </a:extLst>
          </p:cNvPr>
          <p:cNvPicPr>
            <a:picLocks noChangeAspect="1"/>
          </p:cNvPicPr>
          <p:nvPr/>
        </p:nvPicPr>
        <p:blipFill>
          <a:blip r:embed="rId4"/>
          <a:stretch>
            <a:fillRect/>
          </a:stretch>
        </p:blipFill>
        <p:spPr>
          <a:xfrm>
            <a:off x="0" y="1903486"/>
            <a:ext cx="3327753" cy="1213434"/>
          </a:xfrm>
          <a:prstGeom prst="rect">
            <a:avLst/>
          </a:prstGeom>
        </p:spPr>
      </p:pic>
      <p:pic>
        <p:nvPicPr>
          <p:cNvPr id="8" name="Picture 7">
            <a:extLst>
              <a:ext uri="{FF2B5EF4-FFF2-40B4-BE49-F238E27FC236}">
                <a16:creationId xmlns:a16="http://schemas.microsoft.com/office/drawing/2014/main" id="{C57571AB-5984-4B2A-A7BC-F09DA90359DB}"/>
              </a:ext>
            </a:extLst>
          </p:cNvPr>
          <p:cNvPicPr>
            <a:picLocks noChangeAspect="1"/>
          </p:cNvPicPr>
          <p:nvPr/>
        </p:nvPicPr>
        <p:blipFill>
          <a:blip r:embed="rId5"/>
          <a:stretch>
            <a:fillRect/>
          </a:stretch>
        </p:blipFill>
        <p:spPr>
          <a:xfrm>
            <a:off x="0" y="3209192"/>
            <a:ext cx="1819048" cy="3676190"/>
          </a:xfrm>
          <a:prstGeom prst="rect">
            <a:avLst/>
          </a:prstGeom>
        </p:spPr>
      </p:pic>
    </p:spTree>
    <p:extLst>
      <p:ext uri="{BB962C8B-B14F-4D97-AF65-F5344CB8AC3E}">
        <p14:creationId xmlns:p14="http://schemas.microsoft.com/office/powerpoint/2010/main" val="17895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841</Words>
  <Application>Microsoft Office PowerPoint</Application>
  <PresentationFormat>On-screen Show (4:3)</PresentationFormat>
  <Paragraphs>121</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Roboto</vt:lpstr>
      <vt:lpstr>Office Theme</vt:lpstr>
      <vt:lpstr>NSS North Houston Space Society</vt:lpstr>
      <vt:lpstr>Agenda</vt:lpstr>
      <vt:lpstr>PowerPoint Presentation</vt:lpstr>
      <vt:lpstr>National Space Society Vision</vt:lpstr>
      <vt:lpstr>PowerPoint Presentation</vt:lpstr>
      <vt:lpstr>Events Since Last Meeting - Launches</vt:lpstr>
      <vt:lpstr>PowerPoint Presentation</vt:lpstr>
      <vt:lpstr>Events Since Last Meeting - Artemis</vt:lpstr>
      <vt:lpstr>PowerPoint Presentation</vt:lpstr>
      <vt:lpstr>PowerPoint Presentation</vt:lpstr>
      <vt:lpstr>SpaceX StarShip Update – Sept. 28, 2019 in Boca Chica, TX</vt:lpstr>
      <vt:lpstr>PowerPoint Presentation</vt:lpstr>
      <vt:lpstr>PowerPoint Presentation</vt:lpstr>
      <vt:lpstr>PowerPoint Presentation</vt:lpstr>
      <vt:lpstr>PowerPoint Presentation</vt:lpstr>
      <vt:lpstr>PowerPoint Presentation</vt:lpstr>
      <vt:lpstr>PowerPoint Presentation</vt:lpstr>
      <vt:lpstr>SpaceX Starship 100% Reusable Lowest cost of Launch of any Spacecraft</vt:lpstr>
      <vt:lpstr>PowerPoint Presentation</vt:lpstr>
      <vt:lpstr>PowerPoint Presentation</vt:lpstr>
      <vt:lpstr>2018 Space Vacation Idea Contest</vt:lpstr>
      <vt:lpstr>Step 1:  Think of a Space Vacation</vt:lpstr>
      <vt:lpstr>Step 2:  Write a Page Explaining the Space Vacation</vt:lpstr>
      <vt:lpstr>Step 3:  Create a Flyer Advertising the Vacation to Future Tourists</vt:lpstr>
      <vt:lpstr>Step 4:  Submit Your Entry</vt:lpstr>
      <vt:lpstr>PowerPoint Presentation</vt:lpstr>
      <vt:lpstr>PowerPoint Presentation</vt:lpstr>
      <vt:lpstr>PowerPoint Presentation</vt:lpstr>
      <vt:lpstr>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NSS North Houston Space Society</dc:title>
  <dc:creator>nathan price</dc:creator>
  <cp:lastModifiedBy>nathan price</cp:lastModifiedBy>
  <cp:revision>10</cp:revision>
  <dcterms:created xsi:type="dcterms:W3CDTF">2019-10-05T13:16:17Z</dcterms:created>
  <dcterms:modified xsi:type="dcterms:W3CDTF">2019-10-06T01:24:50Z</dcterms:modified>
</cp:coreProperties>
</file>