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sldIdLst>
    <p:sldId id="354" r:id="rId2"/>
    <p:sldId id="352" r:id="rId3"/>
    <p:sldId id="360" r:id="rId4"/>
    <p:sldId id="424" r:id="rId5"/>
    <p:sldId id="425" r:id="rId6"/>
    <p:sldId id="398" r:id="rId7"/>
    <p:sldId id="397" r:id="rId8"/>
    <p:sldId id="382" r:id="rId9"/>
    <p:sldId id="399" r:id="rId10"/>
    <p:sldId id="401" r:id="rId11"/>
    <p:sldId id="402" r:id="rId12"/>
    <p:sldId id="400" r:id="rId13"/>
    <p:sldId id="388" r:id="rId14"/>
    <p:sldId id="403" r:id="rId15"/>
    <p:sldId id="404" r:id="rId16"/>
    <p:sldId id="406" r:id="rId17"/>
    <p:sldId id="405" r:id="rId18"/>
    <p:sldId id="390" r:id="rId19"/>
    <p:sldId id="385" r:id="rId20"/>
    <p:sldId id="387" r:id="rId21"/>
    <p:sldId id="407" r:id="rId22"/>
    <p:sldId id="410" r:id="rId23"/>
    <p:sldId id="420" r:id="rId24"/>
    <p:sldId id="408" r:id="rId25"/>
    <p:sldId id="412" r:id="rId26"/>
    <p:sldId id="421" r:id="rId27"/>
    <p:sldId id="409" r:id="rId28"/>
    <p:sldId id="411" r:id="rId29"/>
    <p:sldId id="413" r:id="rId30"/>
    <p:sldId id="414" r:id="rId31"/>
    <p:sldId id="415" r:id="rId32"/>
    <p:sldId id="416" r:id="rId33"/>
    <p:sldId id="418" r:id="rId34"/>
    <p:sldId id="417" r:id="rId35"/>
    <p:sldId id="419" r:id="rId36"/>
    <p:sldId id="423" r:id="rId37"/>
    <p:sldId id="389" r:id="rId38"/>
    <p:sldId id="422" r:id="rId39"/>
    <p:sldId id="357" r:id="rId40"/>
    <p:sldId id="356" r:id="rId41"/>
    <p:sldId id="379" r:id="rId42"/>
    <p:sldId id="392" r:id="rId43"/>
    <p:sldId id="394" r:id="rId44"/>
    <p:sldId id="395" r:id="rId45"/>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14" d="100"/>
          <a:sy n="114" d="100"/>
        </p:scale>
        <p:origin x="912" y="11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8765F-08B4-4DD4-86F4-EE5090E5AF4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07AF5F2-9B45-4670-B602-9A077C9FBBB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C9B4CF-B69E-4BE6-B36E-BFF62F5169C0}"/>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5" name="Footer Placeholder 4">
            <a:extLst>
              <a:ext uri="{FF2B5EF4-FFF2-40B4-BE49-F238E27FC236}">
                <a16:creationId xmlns:a16="http://schemas.microsoft.com/office/drawing/2014/main" id="{95EA6414-2759-4B86-8AA7-607CD5930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41DA6-7E55-43A0-A640-85D89E1A72C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54916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8B5B-79EA-4679-87DA-3EBE2BF1B0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DC0E6C-830A-43E6-98A8-013C0B393A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E650D-C00F-4A48-A2AE-871175B3E761}"/>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5" name="Footer Placeholder 4">
            <a:extLst>
              <a:ext uri="{FF2B5EF4-FFF2-40B4-BE49-F238E27FC236}">
                <a16:creationId xmlns:a16="http://schemas.microsoft.com/office/drawing/2014/main" id="{60438847-D9FA-4F00-A9F7-C39AF2796C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4AF7C-F080-4D59-B9EB-EC67118807A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379845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E3EBC-56F3-4451-89DF-2BC90733A67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43D37C-EA79-4D5B-A590-B02866F89964}"/>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B1BFD3-C2DC-4B37-B96C-E8A47CAC20D7}"/>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5" name="Footer Placeholder 4">
            <a:extLst>
              <a:ext uri="{FF2B5EF4-FFF2-40B4-BE49-F238E27FC236}">
                <a16:creationId xmlns:a16="http://schemas.microsoft.com/office/drawing/2014/main" id="{909BBCDD-18A3-4D5B-8538-18F38A7C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8F3763-B795-4DF9-9344-C905283E479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4019051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F51-E54D-4880-B845-FE3B849D8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ACF354-58EF-4FB2-B011-01599C7AA3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F1AD3-2272-4F53-B191-9597DE0F33A5}"/>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5" name="Footer Placeholder 4">
            <a:extLst>
              <a:ext uri="{FF2B5EF4-FFF2-40B4-BE49-F238E27FC236}">
                <a16:creationId xmlns:a16="http://schemas.microsoft.com/office/drawing/2014/main" id="{26F055A2-2DA7-431E-A133-DC294191D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81AF72-8874-4EA6-AEAE-216C0C49963B}"/>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5547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2E67-F84E-406F-B1CF-48E58445651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5AA396A-2747-4EAC-807B-2F5C439C7C9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CDCF6E0-F811-4268-A2B3-06E668DEBE7A}"/>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5" name="Footer Placeholder 4">
            <a:extLst>
              <a:ext uri="{FF2B5EF4-FFF2-40B4-BE49-F238E27FC236}">
                <a16:creationId xmlns:a16="http://schemas.microsoft.com/office/drawing/2014/main" id="{C0B4E454-97D9-4FD7-B6B9-102F8B14A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50F831-025E-4AF6-9BBE-C580BD728B4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941652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38B9-E687-482B-8306-9D10A72707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2413EF-2422-4902-902A-5D4DF69C58A2}"/>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70592-FB3E-46E6-8248-5CF946FA654D}"/>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D8A46-98B2-4C6B-9B42-7E902FAC07B2}"/>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6" name="Footer Placeholder 5">
            <a:extLst>
              <a:ext uri="{FF2B5EF4-FFF2-40B4-BE49-F238E27FC236}">
                <a16:creationId xmlns:a16="http://schemas.microsoft.com/office/drawing/2014/main" id="{789C6D17-05FF-4E71-A900-DB21E970FE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AD2D33-F996-454D-87EA-E56E90E330B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1598209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A86D6-964D-40D1-A709-BEC63196FE21}"/>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3B5CC-50E2-4CFC-9B17-07DED7F86387}"/>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E023780-E6BC-4B0F-BFFD-B5C3B6C1D54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1FA075-8825-49A8-A41B-267F61ADCBD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7E17C66-610C-4A1C-9B83-023A8D37B21E}"/>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3126A0-3CF5-4021-A34D-FEEA7D8AEE5E}"/>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8" name="Footer Placeholder 7">
            <a:extLst>
              <a:ext uri="{FF2B5EF4-FFF2-40B4-BE49-F238E27FC236}">
                <a16:creationId xmlns:a16="http://schemas.microsoft.com/office/drawing/2014/main" id="{07CD8495-F3BD-41BC-8CD9-A2D69FE75B3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C0E54A-0155-46E9-A5AB-7056E112E20E}"/>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857579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16FB-DC87-4C56-A22F-4E02A6091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EB55E2-C737-46EB-8866-7CC88D0651C0}"/>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4" name="Footer Placeholder 3">
            <a:extLst>
              <a:ext uri="{FF2B5EF4-FFF2-40B4-BE49-F238E27FC236}">
                <a16:creationId xmlns:a16="http://schemas.microsoft.com/office/drawing/2014/main" id="{06438673-E8ED-401A-AE45-90EC5F9FF8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05BC65-2CB9-4643-9BC3-D90FC8470511}"/>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792764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72CD8-8934-41A3-A08D-4AC5275032E6}"/>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3" name="Footer Placeholder 2">
            <a:extLst>
              <a:ext uri="{FF2B5EF4-FFF2-40B4-BE49-F238E27FC236}">
                <a16:creationId xmlns:a16="http://schemas.microsoft.com/office/drawing/2014/main" id="{EE3FF633-5509-41C1-8131-B1F25E2566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BBD10-78D2-4A9F-A0F3-0A4CB39234E3}"/>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381965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33638-F3C8-4862-8C5A-E4A14E6119E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095047-ACDF-4202-A981-727CE338B4D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191343-A7EE-498F-A0CD-DE3E65A9AF0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024576-9EB4-48A8-9D2B-5F253CF2603B}"/>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6" name="Footer Placeholder 5">
            <a:extLst>
              <a:ext uri="{FF2B5EF4-FFF2-40B4-BE49-F238E27FC236}">
                <a16:creationId xmlns:a16="http://schemas.microsoft.com/office/drawing/2014/main" id="{AD99BA21-DF8D-48E0-BDB7-1DBA24E70F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B3A97-48AE-4340-BCB7-5634D58C1D54}"/>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826571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A227-56CB-46A4-AE7D-0FFFDC1EA1A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3A010C6-B173-4C6F-83FD-6A4BFA4B5B6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D9C9098-0312-4050-90DC-8EF39C66EB5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EA59EC4C-3A06-423E-B227-13E29ABCF17F}"/>
              </a:ext>
            </a:extLst>
          </p:cNvPr>
          <p:cNvSpPr>
            <a:spLocks noGrp="1"/>
          </p:cNvSpPr>
          <p:nvPr>
            <p:ph type="dt" sz="half" idx="10"/>
          </p:nvPr>
        </p:nvSpPr>
        <p:spPr/>
        <p:txBody>
          <a:bodyPr/>
          <a:lstStyle/>
          <a:p>
            <a:fld id="{5BB2F080-22D5-42E0-B8AA-41D992DEED52}" type="datetimeFigureOut">
              <a:rPr lang="en-US" smtClean="0"/>
              <a:t>7/5/2019</a:t>
            </a:fld>
            <a:endParaRPr lang="en-US"/>
          </a:p>
        </p:txBody>
      </p:sp>
      <p:sp>
        <p:nvSpPr>
          <p:cNvPr id="6" name="Footer Placeholder 5">
            <a:extLst>
              <a:ext uri="{FF2B5EF4-FFF2-40B4-BE49-F238E27FC236}">
                <a16:creationId xmlns:a16="http://schemas.microsoft.com/office/drawing/2014/main" id="{FD6CE58D-63E6-4D1D-9F1D-978043B83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790135-D09B-4B9A-AC76-A146F8653450}"/>
              </a:ext>
            </a:extLst>
          </p:cNvPr>
          <p:cNvSpPr>
            <a:spLocks noGrp="1"/>
          </p:cNvSpPr>
          <p:nvPr>
            <p:ph type="sldNum" sz="quarter" idx="12"/>
          </p:nvPr>
        </p:nvSpPr>
        <p:spPr/>
        <p:txBody>
          <a:bodyPr/>
          <a:lstStyle/>
          <a:p>
            <a:fld id="{8AEE2C89-1E8F-4A7F-8464-F7CF3B359E4F}" type="slidenum">
              <a:rPr lang="en-US" smtClean="0"/>
              <a:t>‹#›</a:t>
            </a:fld>
            <a:endParaRPr lang="en-US"/>
          </a:p>
        </p:txBody>
      </p:sp>
    </p:spTree>
    <p:extLst>
      <p:ext uri="{BB962C8B-B14F-4D97-AF65-F5344CB8AC3E}">
        <p14:creationId xmlns:p14="http://schemas.microsoft.com/office/powerpoint/2010/main" val="2650880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9EB42A-388B-4B69-8D7D-0BC56C1558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E3BF58-9C5B-4DBC-8A4A-B5109B8D92C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84E3CD-5BC4-4D0C-9EFC-07D677073DE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BB2F080-22D5-42E0-B8AA-41D992DEED52}" type="datetimeFigureOut">
              <a:rPr lang="en-US" smtClean="0"/>
              <a:t>7/5/2019</a:t>
            </a:fld>
            <a:endParaRPr lang="en-US"/>
          </a:p>
        </p:txBody>
      </p:sp>
      <p:sp>
        <p:nvSpPr>
          <p:cNvPr id="5" name="Footer Placeholder 4">
            <a:extLst>
              <a:ext uri="{FF2B5EF4-FFF2-40B4-BE49-F238E27FC236}">
                <a16:creationId xmlns:a16="http://schemas.microsoft.com/office/drawing/2014/main" id="{B23AA0C8-9615-4F93-A212-15D7660139F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854D08-FF53-4423-9E2D-C15E493DB10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EE2C89-1E8F-4A7F-8464-F7CF3B359E4F}" type="slidenum">
              <a:rPr lang="en-US" smtClean="0"/>
              <a:t>‹#›</a:t>
            </a:fld>
            <a:endParaRPr lang="en-US"/>
          </a:p>
        </p:txBody>
      </p:sp>
      <p:pic>
        <p:nvPicPr>
          <p:cNvPr id="8" name="Picture 7">
            <a:extLst>
              <a:ext uri="{FF2B5EF4-FFF2-40B4-BE49-F238E27FC236}">
                <a16:creationId xmlns:a16="http://schemas.microsoft.com/office/drawing/2014/main" id="{F4538BE7-1515-4DEA-98A7-286AFE9A0C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949440" y="6207361"/>
            <a:ext cx="2194560" cy="639440"/>
          </a:xfrm>
          <a:prstGeom prst="rect">
            <a:avLst/>
          </a:prstGeom>
        </p:spPr>
      </p:pic>
    </p:spTree>
    <p:extLst>
      <p:ext uri="{BB962C8B-B14F-4D97-AF65-F5344CB8AC3E}">
        <p14:creationId xmlns:p14="http://schemas.microsoft.com/office/powerpoint/2010/main" val="410089853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s://365thingsinhouston.com/calendar/a-giant-leap-50th-anniversary-of-the-moon-landing-at-discovery-green/" TargetMode="External"/><Relationship Id="rId3" Type="http://schemas.openxmlformats.org/officeDocument/2006/relationships/hyperlink" Target="https://365thingsinhouston.com/calendar/space-on-screen-dinner-armstrong-at-space-center-houston/" TargetMode="External"/><Relationship Id="rId7" Type="http://schemas.openxmlformats.org/officeDocument/2006/relationships/hyperlink" Target="https://365thingsinhouston.com/calendar/star-wars-meet-and-greet-moon-landing-screening-at-childrens-museum-of-houston/" TargetMode="External"/><Relationship Id="rId12" Type="http://schemas.openxmlformats.org/officeDocument/2006/relationships/hyperlink" Target="https://365thingsinhouston.com/calendar/apollo-11-mission-splashdown-party-at-space-center-houston/" TargetMode="External"/><Relationship Id="rId2" Type="http://schemas.openxmlformats.org/officeDocument/2006/relationships/hyperlink" Target="https://365thingsinhouston.com/calendar/chasing-the-moon-movie-screening-at-space-center-houston/" TargetMode="External"/><Relationship Id="rId1" Type="http://schemas.openxmlformats.org/officeDocument/2006/relationships/slideLayout" Target="../slideLayouts/slideLayout2.xml"/><Relationship Id="rId6" Type="http://schemas.openxmlformats.org/officeDocument/2006/relationships/hyperlink" Target="https://365thingsinhouston.com/calendar/apollo-11-50th-live-at-space-center-houston/" TargetMode="External"/><Relationship Id="rId11" Type="http://schemas.openxmlformats.org/officeDocument/2006/relationships/hyperlink" Target="https://365thingsinhouston.com/calendar/movie-nite-on-the-strand-first-man-at-saengerfest-park/" TargetMode="External"/><Relationship Id="rId5" Type="http://schemas.openxmlformats.org/officeDocument/2006/relationships/hyperlink" Target="https://365thingsinhouston.com/calendar/mixers-elixirs-at-the-houston-museum-of-natural-science/" TargetMode="External"/><Relationship Id="rId10" Type="http://schemas.openxmlformats.org/officeDocument/2006/relationships/hyperlink" Target="https://365thingsinhouston.com/calendar/apollo-50-ft-mothership-tribute-to-led-zeppelin-eclipse-tribute-to-journey/" TargetMode="External"/><Relationship Id="rId4" Type="http://schemas.openxmlformats.org/officeDocument/2006/relationships/hyperlink" Target="https://365thingsinhouston.com/calendar/apollo-11-50th-anniversary-celebration-at-kemah-boardwalk/" TargetMode="External"/><Relationship Id="rId9" Type="http://schemas.openxmlformats.org/officeDocument/2006/relationships/hyperlink" Target="https://365thingsinhouston.com/calendar/grand-tour-of-the-moon-by-david-kring-windsync-concert-at-houston-museum-of-natural-scien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B45C-D778-44EC-A441-0AB38F377FEB}"/>
              </a:ext>
            </a:extLst>
          </p:cNvPr>
          <p:cNvSpPr>
            <a:spLocks noGrp="1"/>
          </p:cNvSpPr>
          <p:nvPr>
            <p:ph type="ctrTitle"/>
          </p:nvPr>
        </p:nvSpPr>
        <p:spPr/>
        <p:txBody>
          <a:bodyPr/>
          <a:lstStyle/>
          <a:p>
            <a:r>
              <a:rPr lang="en-US" dirty="0"/>
              <a:t>NSS North Houston Space Society</a:t>
            </a:r>
          </a:p>
        </p:txBody>
      </p:sp>
      <p:sp>
        <p:nvSpPr>
          <p:cNvPr id="5" name="Subtitle 4">
            <a:extLst>
              <a:ext uri="{FF2B5EF4-FFF2-40B4-BE49-F238E27FC236}">
                <a16:creationId xmlns:a16="http://schemas.microsoft.com/office/drawing/2014/main" id="{5E9130A3-621D-43A3-B6CB-A1AB5834B196}"/>
              </a:ext>
            </a:extLst>
          </p:cNvPr>
          <p:cNvSpPr>
            <a:spLocks noGrp="1"/>
          </p:cNvSpPr>
          <p:nvPr>
            <p:ph type="subTitle" idx="1"/>
          </p:nvPr>
        </p:nvSpPr>
        <p:spPr/>
        <p:txBody>
          <a:bodyPr/>
          <a:lstStyle/>
          <a:p>
            <a:r>
              <a:rPr lang="en-US" dirty="0"/>
              <a:t>July 2019</a:t>
            </a:r>
          </a:p>
        </p:txBody>
      </p:sp>
    </p:spTree>
    <p:extLst>
      <p:ext uri="{BB962C8B-B14F-4D97-AF65-F5344CB8AC3E}">
        <p14:creationId xmlns:p14="http://schemas.microsoft.com/office/powerpoint/2010/main" val="3274148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2892-6D18-4647-8479-23A48CE4DEBE}"/>
              </a:ext>
            </a:extLst>
          </p:cNvPr>
          <p:cNvSpPr>
            <a:spLocks noGrp="1"/>
          </p:cNvSpPr>
          <p:nvPr>
            <p:ph type="title"/>
          </p:nvPr>
        </p:nvSpPr>
        <p:spPr>
          <a:xfrm>
            <a:off x="457200" y="4385066"/>
            <a:ext cx="8192729" cy="1317643"/>
          </a:xfrm>
        </p:spPr>
        <p:txBody>
          <a:bodyPr vert="horz" lIns="91440" tIns="45720" rIns="91440" bIns="45720" rtlCol="0" anchor="b">
            <a:normAutofit/>
          </a:bodyPr>
          <a:lstStyle/>
          <a:p>
            <a:pPr defTabSz="914400"/>
            <a:r>
              <a:rPr lang="en-US" sz="4200" kern="1200">
                <a:solidFill>
                  <a:schemeClr val="tx1"/>
                </a:solidFill>
                <a:latin typeface="+mj-lt"/>
                <a:ea typeface="+mj-ea"/>
                <a:cs typeface="+mj-cs"/>
              </a:rPr>
              <a:t>June 25 – Falcon Heavy – STP -2 – Also caught a fairing </a:t>
            </a:r>
          </a:p>
        </p:txBody>
      </p:sp>
      <p:pic>
        <p:nvPicPr>
          <p:cNvPr id="10242" name="Picture 2" descr="Image result for stp-2 caught a fairing">
            <a:extLst>
              <a:ext uri="{FF2B5EF4-FFF2-40B4-BE49-F238E27FC236}">
                <a16:creationId xmlns:a16="http://schemas.microsoft.com/office/drawing/2014/main" id="{D3FDF1CF-720C-4EA5-B808-5BD31DE569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25" r="17560"/>
          <a:stretch/>
        </p:blipFill>
        <p:spPr bwMode="auto">
          <a:xfrm>
            <a:off x="20" y="10"/>
            <a:ext cx="4571975" cy="42525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cdn.teslarati.com/wp-content/uploads/2019/06/Mr-Steven-fairing-drop-test-near-miss-Jan-2019-SpaceX-3-crop.jpg">
            <a:extLst>
              <a:ext uri="{FF2B5EF4-FFF2-40B4-BE49-F238E27FC236}">
                <a16:creationId xmlns:a16="http://schemas.microsoft.com/office/drawing/2014/main" id="{717C0152-955C-41F5-98DE-EC336CC08AB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438" r="34815"/>
          <a:stretch/>
        </p:blipFill>
        <p:spPr bwMode="auto">
          <a:xfrm>
            <a:off x="4571999" y="-681"/>
            <a:ext cx="4572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 y="4242136"/>
            <a:ext cx="9144001"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4812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paceX_ Incredible video of fairing re-entry _ STP-2 Mission Falcon Heavy">
            <a:hlinkClick r:id="" action="ppaction://media"/>
            <a:extLst>
              <a:ext uri="{FF2B5EF4-FFF2-40B4-BE49-F238E27FC236}">
                <a16:creationId xmlns:a16="http://schemas.microsoft.com/office/drawing/2014/main" id="{43CC314F-0D25-4225-84EE-9202E6638D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30704" y="0"/>
            <a:ext cx="3867150" cy="6858000"/>
          </a:xfrm>
          <a:prstGeom prst="rect">
            <a:avLst/>
          </a:prstGeom>
        </p:spPr>
      </p:pic>
    </p:spTree>
    <p:extLst>
      <p:ext uri="{BB962C8B-B14F-4D97-AF65-F5344CB8AC3E}">
        <p14:creationId xmlns:p14="http://schemas.microsoft.com/office/powerpoint/2010/main" val="19758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92444-92E1-4FE4-8516-932F4D73573E}"/>
              </a:ext>
            </a:extLst>
          </p:cNvPr>
          <p:cNvSpPr>
            <a:spLocks noGrp="1"/>
          </p:cNvSpPr>
          <p:nvPr>
            <p:ph type="title"/>
          </p:nvPr>
        </p:nvSpPr>
        <p:spPr>
          <a:xfrm>
            <a:off x="628650" y="365126"/>
            <a:ext cx="7886700" cy="1337839"/>
          </a:xfrm>
        </p:spPr>
        <p:txBody>
          <a:bodyPr>
            <a:normAutofit fontScale="90000"/>
          </a:bodyPr>
          <a:lstStyle/>
          <a:p>
            <a:r>
              <a:rPr lang="en-US" dirty="0"/>
              <a:t>June 28: </a:t>
            </a:r>
            <a:r>
              <a:rPr lang="en-US" b="1" dirty="0"/>
              <a:t>SpaceX targets 2021 commercial Starship launch</a:t>
            </a:r>
            <a:br>
              <a:rPr lang="en-US" b="1" dirty="0"/>
            </a:br>
            <a:endParaRPr lang="en-US" dirty="0"/>
          </a:p>
        </p:txBody>
      </p:sp>
      <p:sp>
        <p:nvSpPr>
          <p:cNvPr id="3" name="Content Placeholder 2">
            <a:extLst>
              <a:ext uri="{FF2B5EF4-FFF2-40B4-BE49-F238E27FC236}">
                <a16:creationId xmlns:a16="http://schemas.microsoft.com/office/drawing/2014/main" id="{082CC5A7-67D0-4B85-92F5-5F3D976B4A93}"/>
              </a:ext>
            </a:extLst>
          </p:cNvPr>
          <p:cNvSpPr>
            <a:spLocks noGrp="1"/>
          </p:cNvSpPr>
          <p:nvPr>
            <p:ph idx="1"/>
          </p:nvPr>
        </p:nvSpPr>
        <p:spPr>
          <a:xfrm>
            <a:off x="494784" y="3942826"/>
            <a:ext cx="8403789" cy="2172749"/>
          </a:xfrm>
        </p:spPr>
        <p:txBody>
          <a:bodyPr>
            <a:normAutofit fontScale="77500" lnSpcReduction="20000"/>
          </a:bodyPr>
          <a:lstStyle/>
          <a:p>
            <a:pPr marL="0" indent="0">
              <a:buNone/>
            </a:pPr>
            <a:r>
              <a:rPr lang="en-US" dirty="0"/>
              <a:t>Two competing build sites: Boca Chica, TX and Florida</a:t>
            </a:r>
          </a:p>
          <a:p>
            <a:pPr marL="0" indent="0">
              <a:buNone/>
            </a:pPr>
            <a:r>
              <a:rPr lang="en-US" dirty="0"/>
              <a:t>Suborbital “hopper” Tests planned for 2019</a:t>
            </a:r>
          </a:p>
          <a:p>
            <a:pPr marL="0" indent="0">
              <a:buNone/>
            </a:pPr>
            <a:r>
              <a:rPr lang="en-US" dirty="0"/>
              <a:t>Orbital tests planned for 2020</a:t>
            </a:r>
          </a:p>
          <a:p>
            <a:pPr marL="0" indent="0">
              <a:buNone/>
            </a:pPr>
            <a:r>
              <a:rPr lang="en-US" dirty="0"/>
              <a:t>Under contract by Yusaku </a:t>
            </a:r>
            <a:r>
              <a:rPr lang="en-US" dirty="0" err="1"/>
              <a:t>Maezawa</a:t>
            </a:r>
            <a:r>
              <a:rPr lang="en-US" dirty="0"/>
              <a:t> to fly himself and a group of artists around the moon in 2023 (http://DearMoon.earth)</a:t>
            </a:r>
          </a:p>
          <a:p>
            <a:pPr marL="0" indent="0">
              <a:buNone/>
            </a:pPr>
            <a:r>
              <a:rPr lang="en-US" dirty="0" err="1"/>
              <a:t>StarShip</a:t>
            </a:r>
            <a:r>
              <a:rPr lang="en-US" dirty="0"/>
              <a:t> will be 100% reusable (inspect, fuel, re-fly) which will make it the lowest cost to operate rocket</a:t>
            </a:r>
          </a:p>
          <a:p>
            <a:pPr marL="0" indent="0">
              <a:buNone/>
            </a:pPr>
            <a:r>
              <a:rPr lang="en-US" dirty="0"/>
              <a:t>Most capable rocket ever built.  Plans to transport 100 people into orbit at a time.  Can go to moon and to Mars.</a:t>
            </a:r>
          </a:p>
        </p:txBody>
      </p:sp>
      <p:pic>
        <p:nvPicPr>
          <p:cNvPr id="8196" name="Picture 4" descr="https://spacenews.com/wp-content/uploads/2019/06/30934147078_d3fc6602fb_k-879x485.jpg">
            <a:extLst>
              <a:ext uri="{FF2B5EF4-FFF2-40B4-BE49-F238E27FC236}">
                <a16:creationId xmlns:a16="http://schemas.microsoft.com/office/drawing/2014/main" id="{F1C413F3-E48F-48DA-BBF8-5FCE8AAF8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84" y="1348705"/>
            <a:ext cx="4514468" cy="249091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forum.nasaspaceflight.com/assets/47730.0/1568699.jpg">
            <a:extLst>
              <a:ext uri="{FF2B5EF4-FFF2-40B4-BE49-F238E27FC236}">
                <a16:creationId xmlns:a16="http://schemas.microsoft.com/office/drawing/2014/main" id="{3EA8F43C-5725-4417-82D4-2DCC08489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054" y="1348705"/>
            <a:ext cx="3793278" cy="2490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16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arge city landscape&#10;&#10;Description generated with very high confidence">
            <a:extLst>
              <a:ext uri="{FF2B5EF4-FFF2-40B4-BE49-F238E27FC236}">
                <a16:creationId xmlns:a16="http://schemas.microsoft.com/office/drawing/2014/main" id="{2E520E3B-1AD1-4A29-80ED-181790C28F31}"/>
              </a:ext>
            </a:extLst>
          </p:cNvPr>
          <p:cNvPicPr>
            <a:picLocks noChangeAspect="1"/>
          </p:cNvPicPr>
          <p:nvPr/>
        </p:nvPicPr>
        <p:blipFill rotWithShape="1">
          <a:blip r:embed="rId2"/>
          <a:srcRect l="14255" r="12079" b="1"/>
          <a:stretch/>
        </p:blipFill>
        <p:spPr>
          <a:xfrm>
            <a:off x="20" y="10"/>
            <a:ext cx="9143980" cy="6857990"/>
          </a:xfrm>
          <a:prstGeom prst="rect">
            <a:avLst/>
          </a:prstGeom>
        </p:spPr>
      </p:pic>
      <p:pic>
        <p:nvPicPr>
          <p:cNvPr id="6" name="Picture 2" descr="International Space Development Conference 2019">
            <a:extLst>
              <a:ext uri="{FF2B5EF4-FFF2-40B4-BE49-F238E27FC236}">
                <a16:creationId xmlns:a16="http://schemas.microsoft.com/office/drawing/2014/main" id="{D2BFDB6C-F4FC-41B5-AABA-F8F7B681A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16997" cy="118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42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ternational Space Development Conference 2019">
            <a:extLst>
              <a:ext uri="{FF2B5EF4-FFF2-40B4-BE49-F238E27FC236}">
                <a16:creationId xmlns:a16="http://schemas.microsoft.com/office/drawing/2014/main" id="{FB2577C5-49E7-43B3-8BC5-9560C4F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6997" cy="1182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DE0D17A-5838-4A28-94C4-06881BDC2AB9}"/>
              </a:ext>
            </a:extLst>
          </p:cNvPr>
          <p:cNvPicPr>
            <a:picLocks noChangeAspect="1"/>
          </p:cNvPicPr>
          <p:nvPr/>
        </p:nvPicPr>
        <p:blipFill>
          <a:blip r:embed="rId3"/>
          <a:stretch>
            <a:fillRect/>
          </a:stretch>
        </p:blipFill>
        <p:spPr>
          <a:xfrm>
            <a:off x="446067" y="1317072"/>
            <a:ext cx="6341764" cy="5540928"/>
          </a:xfrm>
          <a:prstGeom prst="rect">
            <a:avLst/>
          </a:prstGeom>
        </p:spPr>
      </p:pic>
    </p:spTree>
    <p:extLst>
      <p:ext uri="{BB962C8B-B14F-4D97-AF65-F5344CB8AC3E}">
        <p14:creationId xmlns:p14="http://schemas.microsoft.com/office/powerpoint/2010/main" val="221983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ternational Space Development Conference 2019">
            <a:extLst>
              <a:ext uri="{FF2B5EF4-FFF2-40B4-BE49-F238E27FC236}">
                <a16:creationId xmlns:a16="http://schemas.microsoft.com/office/drawing/2014/main" id="{FB2577C5-49E7-43B3-8BC5-9560C4F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6997" cy="11828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CE8EF05-6765-4E06-B8AB-21BA8E31724A}"/>
              </a:ext>
            </a:extLst>
          </p:cNvPr>
          <p:cNvPicPr>
            <a:picLocks noChangeAspect="1"/>
          </p:cNvPicPr>
          <p:nvPr/>
        </p:nvPicPr>
        <p:blipFill>
          <a:blip r:embed="rId3"/>
          <a:stretch>
            <a:fillRect/>
          </a:stretch>
        </p:blipFill>
        <p:spPr>
          <a:xfrm>
            <a:off x="227786" y="1367405"/>
            <a:ext cx="6901417" cy="5128506"/>
          </a:xfrm>
          <a:prstGeom prst="rect">
            <a:avLst/>
          </a:prstGeom>
        </p:spPr>
      </p:pic>
    </p:spTree>
    <p:extLst>
      <p:ext uri="{BB962C8B-B14F-4D97-AF65-F5344CB8AC3E}">
        <p14:creationId xmlns:p14="http://schemas.microsoft.com/office/powerpoint/2010/main" val="2078894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nternational Space Development Conference 2019">
            <a:extLst>
              <a:ext uri="{FF2B5EF4-FFF2-40B4-BE49-F238E27FC236}">
                <a16:creationId xmlns:a16="http://schemas.microsoft.com/office/drawing/2014/main" id="{FB2577C5-49E7-43B3-8BC5-9560C4F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6997" cy="11828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F1E085-1652-41F5-BCD3-768F0D6057DB}"/>
              </a:ext>
            </a:extLst>
          </p:cNvPr>
          <p:cNvPicPr>
            <a:picLocks noChangeAspect="1"/>
          </p:cNvPicPr>
          <p:nvPr/>
        </p:nvPicPr>
        <p:blipFill>
          <a:blip r:embed="rId3"/>
          <a:stretch>
            <a:fillRect/>
          </a:stretch>
        </p:blipFill>
        <p:spPr>
          <a:xfrm>
            <a:off x="635642" y="1249959"/>
            <a:ext cx="4913873" cy="5381538"/>
          </a:xfrm>
          <a:prstGeom prst="rect">
            <a:avLst/>
          </a:prstGeom>
        </p:spPr>
      </p:pic>
    </p:spTree>
    <p:extLst>
      <p:ext uri="{BB962C8B-B14F-4D97-AF65-F5344CB8AC3E}">
        <p14:creationId xmlns:p14="http://schemas.microsoft.com/office/powerpoint/2010/main" val="2646168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national Space Development Conference 2019">
            <a:extLst>
              <a:ext uri="{FF2B5EF4-FFF2-40B4-BE49-F238E27FC236}">
                <a16:creationId xmlns:a16="http://schemas.microsoft.com/office/drawing/2014/main" id="{6FE6B766-5519-45DA-B351-E9EFEF5646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6997" cy="11828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ouple of people that are talking to each other&#10;&#10;Description generated with high confidence">
            <a:extLst>
              <a:ext uri="{FF2B5EF4-FFF2-40B4-BE49-F238E27FC236}">
                <a16:creationId xmlns:a16="http://schemas.microsoft.com/office/drawing/2014/main" id="{AAF78C55-FD9A-4B13-BEA2-FBBAD5AE7F94}"/>
              </a:ext>
            </a:extLst>
          </p:cNvPr>
          <p:cNvPicPr>
            <a:picLocks noChangeAspect="1"/>
          </p:cNvPicPr>
          <p:nvPr/>
        </p:nvPicPr>
        <p:blipFill>
          <a:blip r:embed="rId3"/>
          <a:stretch>
            <a:fillRect/>
          </a:stretch>
        </p:blipFill>
        <p:spPr>
          <a:xfrm>
            <a:off x="406342" y="1419037"/>
            <a:ext cx="2773086" cy="3697447"/>
          </a:xfrm>
          <a:prstGeom prst="rect">
            <a:avLst/>
          </a:prstGeom>
        </p:spPr>
      </p:pic>
      <p:pic>
        <p:nvPicPr>
          <p:cNvPr id="9" name="Picture 8">
            <a:extLst>
              <a:ext uri="{FF2B5EF4-FFF2-40B4-BE49-F238E27FC236}">
                <a16:creationId xmlns:a16="http://schemas.microsoft.com/office/drawing/2014/main" id="{E2546C5F-2299-4179-8638-78F82D864630}"/>
              </a:ext>
            </a:extLst>
          </p:cNvPr>
          <p:cNvPicPr>
            <a:picLocks noChangeAspect="1"/>
          </p:cNvPicPr>
          <p:nvPr/>
        </p:nvPicPr>
        <p:blipFill>
          <a:blip r:embed="rId4"/>
          <a:stretch>
            <a:fillRect/>
          </a:stretch>
        </p:blipFill>
        <p:spPr>
          <a:xfrm>
            <a:off x="3764625" y="1509952"/>
            <a:ext cx="5178803" cy="2273483"/>
          </a:xfrm>
          <a:prstGeom prst="rect">
            <a:avLst/>
          </a:prstGeom>
        </p:spPr>
      </p:pic>
      <p:pic>
        <p:nvPicPr>
          <p:cNvPr id="10" name="Picture 9">
            <a:extLst>
              <a:ext uri="{FF2B5EF4-FFF2-40B4-BE49-F238E27FC236}">
                <a16:creationId xmlns:a16="http://schemas.microsoft.com/office/drawing/2014/main" id="{55D36498-5DFB-491C-BACA-BFA0697726F5}"/>
              </a:ext>
            </a:extLst>
          </p:cNvPr>
          <p:cNvPicPr>
            <a:picLocks noChangeAspect="1"/>
          </p:cNvPicPr>
          <p:nvPr/>
        </p:nvPicPr>
        <p:blipFill>
          <a:blip r:embed="rId5"/>
          <a:stretch>
            <a:fillRect/>
          </a:stretch>
        </p:blipFill>
        <p:spPr>
          <a:xfrm>
            <a:off x="5319384" y="3947234"/>
            <a:ext cx="3624044" cy="2233640"/>
          </a:xfrm>
          <a:prstGeom prst="rect">
            <a:avLst/>
          </a:prstGeom>
        </p:spPr>
      </p:pic>
      <p:pic>
        <p:nvPicPr>
          <p:cNvPr id="11" name="Picture 10">
            <a:extLst>
              <a:ext uri="{FF2B5EF4-FFF2-40B4-BE49-F238E27FC236}">
                <a16:creationId xmlns:a16="http://schemas.microsoft.com/office/drawing/2014/main" id="{5D871965-7EEF-4BB7-9C80-1AFCCF04C62B}"/>
              </a:ext>
            </a:extLst>
          </p:cNvPr>
          <p:cNvPicPr>
            <a:picLocks noChangeAspect="1"/>
          </p:cNvPicPr>
          <p:nvPr/>
        </p:nvPicPr>
        <p:blipFill>
          <a:blip r:embed="rId6"/>
          <a:stretch>
            <a:fillRect/>
          </a:stretch>
        </p:blipFill>
        <p:spPr>
          <a:xfrm>
            <a:off x="406342" y="4586248"/>
            <a:ext cx="4465088" cy="2015954"/>
          </a:xfrm>
          <a:prstGeom prst="rect">
            <a:avLst/>
          </a:prstGeom>
        </p:spPr>
      </p:pic>
    </p:spTree>
    <p:extLst>
      <p:ext uri="{BB962C8B-B14F-4D97-AF65-F5344CB8AC3E}">
        <p14:creationId xmlns:p14="http://schemas.microsoft.com/office/powerpoint/2010/main" val="2308745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FF2451-86DE-4CE5-BBA1-01A78AB393B6}"/>
              </a:ext>
            </a:extLst>
          </p:cNvPr>
          <p:cNvPicPr>
            <a:picLocks noChangeAspect="1"/>
          </p:cNvPicPr>
          <p:nvPr/>
        </p:nvPicPr>
        <p:blipFill rotWithShape="1">
          <a:blip r:embed="rId2"/>
          <a:srcRect t="3537"/>
          <a:stretch/>
        </p:blipFill>
        <p:spPr>
          <a:xfrm>
            <a:off x="20" y="10"/>
            <a:ext cx="9143980" cy="6857990"/>
          </a:xfrm>
          <a:prstGeom prst="rect">
            <a:avLst/>
          </a:prstGeom>
        </p:spPr>
      </p:pic>
    </p:spTree>
    <p:extLst>
      <p:ext uri="{BB962C8B-B14F-4D97-AF65-F5344CB8AC3E}">
        <p14:creationId xmlns:p14="http://schemas.microsoft.com/office/powerpoint/2010/main" val="3791872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descr="A group of people posing for the camera&#10;&#10;Description generated with very high confidence">
            <a:extLst>
              <a:ext uri="{FF2B5EF4-FFF2-40B4-BE49-F238E27FC236}">
                <a16:creationId xmlns:a16="http://schemas.microsoft.com/office/drawing/2014/main" id="{FFFB5FE4-43F0-4169-9FC2-BA6687976F37}"/>
              </a:ext>
            </a:extLst>
          </p:cNvPr>
          <p:cNvPicPr>
            <a:picLocks noChangeAspect="1"/>
          </p:cNvPicPr>
          <p:nvPr/>
        </p:nvPicPr>
        <p:blipFill rotWithShape="1">
          <a:blip r:embed="rId2"/>
          <a:srcRect r="-1" b="26366"/>
          <a:stretch/>
        </p:blipFill>
        <p:spPr>
          <a:xfrm rot="21480000">
            <a:off x="853377" y="1003258"/>
            <a:ext cx="7437246" cy="4764396"/>
          </a:xfrm>
          <a:prstGeom prst="rect">
            <a:avLst/>
          </a:prstGeom>
        </p:spPr>
      </p:pic>
      <p:sp>
        <p:nvSpPr>
          <p:cNvPr id="5" name="TextBox 4">
            <a:extLst>
              <a:ext uri="{FF2B5EF4-FFF2-40B4-BE49-F238E27FC236}">
                <a16:creationId xmlns:a16="http://schemas.microsoft.com/office/drawing/2014/main" id="{A17FF7CC-A34E-4C20-B49A-A144B0B25D84}"/>
              </a:ext>
            </a:extLst>
          </p:cNvPr>
          <p:cNvSpPr txBox="1"/>
          <p:nvPr/>
        </p:nvSpPr>
        <p:spPr>
          <a:xfrm>
            <a:off x="4002374" y="4931764"/>
            <a:ext cx="1424065" cy="646331"/>
          </a:xfrm>
          <a:prstGeom prst="rect">
            <a:avLst/>
          </a:prstGeom>
          <a:solidFill>
            <a:schemeClr val="bg1"/>
          </a:solidFill>
        </p:spPr>
        <p:txBody>
          <a:bodyPr wrap="square" rtlCol="0">
            <a:spAutoFit/>
          </a:bodyPr>
          <a:lstStyle/>
          <a:p>
            <a:pPr algn="ctr"/>
            <a:r>
              <a:rPr lang="en-US" dirty="0"/>
              <a:t>Yuko </a:t>
            </a:r>
            <a:r>
              <a:rPr lang="en-US" dirty="0" err="1"/>
              <a:t>Kirhara</a:t>
            </a:r>
            <a:endParaRPr lang="en-US" dirty="0"/>
          </a:p>
          <a:p>
            <a:pPr algn="ctr"/>
            <a:r>
              <a:rPr lang="en-US" dirty="0"/>
              <a:t>CEO &amp; CTO</a:t>
            </a:r>
          </a:p>
        </p:txBody>
      </p:sp>
      <p:sp>
        <p:nvSpPr>
          <p:cNvPr id="8" name="TextBox 7">
            <a:extLst>
              <a:ext uri="{FF2B5EF4-FFF2-40B4-BE49-F238E27FC236}">
                <a16:creationId xmlns:a16="http://schemas.microsoft.com/office/drawing/2014/main" id="{0E10EE73-65FA-448D-9071-4593384DC5EA}"/>
              </a:ext>
            </a:extLst>
          </p:cNvPr>
          <p:cNvSpPr txBox="1"/>
          <p:nvPr/>
        </p:nvSpPr>
        <p:spPr>
          <a:xfrm>
            <a:off x="5913560" y="4928670"/>
            <a:ext cx="1811830" cy="646331"/>
          </a:xfrm>
          <a:prstGeom prst="rect">
            <a:avLst/>
          </a:prstGeom>
          <a:solidFill>
            <a:schemeClr val="bg1"/>
          </a:solidFill>
        </p:spPr>
        <p:txBody>
          <a:bodyPr wrap="square" rtlCol="0">
            <a:spAutoFit/>
          </a:bodyPr>
          <a:lstStyle/>
          <a:p>
            <a:pPr algn="ctr"/>
            <a:r>
              <a:rPr lang="en-US" dirty="0"/>
              <a:t>Chieko Takahashi</a:t>
            </a:r>
          </a:p>
          <a:p>
            <a:pPr algn="ctr"/>
            <a:r>
              <a:rPr lang="en-US" dirty="0"/>
              <a:t>CEO &amp; COO</a:t>
            </a:r>
          </a:p>
        </p:txBody>
      </p:sp>
      <p:sp>
        <p:nvSpPr>
          <p:cNvPr id="6" name="TextBox 5">
            <a:extLst>
              <a:ext uri="{FF2B5EF4-FFF2-40B4-BE49-F238E27FC236}">
                <a16:creationId xmlns:a16="http://schemas.microsoft.com/office/drawing/2014/main" id="{1C2C991D-9BDF-49DC-9938-5744D7085EB6}"/>
              </a:ext>
            </a:extLst>
          </p:cNvPr>
          <p:cNvSpPr txBox="1"/>
          <p:nvPr/>
        </p:nvSpPr>
        <p:spPr>
          <a:xfrm>
            <a:off x="519617" y="5895982"/>
            <a:ext cx="8104765" cy="954107"/>
          </a:xfrm>
          <a:prstGeom prst="rect">
            <a:avLst/>
          </a:prstGeom>
          <a:solidFill>
            <a:schemeClr val="bg1"/>
          </a:solidFill>
        </p:spPr>
        <p:txBody>
          <a:bodyPr wrap="square" rtlCol="0">
            <a:spAutoFit/>
          </a:bodyPr>
          <a:lstStyle/>
          <a:p>
            <a:pPr algn="ctr"/>
            <a:r>
              <a:rPr lang="en-US" sz="2800" dirty="0" err="1"/>
              <a:t>Astrax</a:t>
            </a:r>
            <a:r>
              <a:rPr lang="en-US" sz="2800" dirty="0"/>
              <a:t> – Flight Attendant Training for Space Tourism</a:t>
            </a:r>
          </a:p>
          <a:p>
            <a:pPr algn="ctr"/>
            <a:r>
              <a:rPr lang="en-US" sz="2800" dirty="0"/>
              <a:t>3 Month Training Program (~$30k)</a:t>
            </a:r>
          </a:p>
        </p:txBody>
      </p:sp>
    </p:spTree>
    <p:extLst>
      <p:ext uri="{BB962C8B-B14F-4D97-AF65-F5344CB8AC3E}">
        <p14:creationId xmlns:p14="http://schemas.microsoft.com/office/powerpoint/2010/main" val="3428431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C4CDB-D01F-4B10-A6C7-313FB4E4B255}"/>
              </a:ext>
            </a:extLst>
          </p:cNvPr>
          <p:cNvSpPr>
            <a:spLocks noGrp="1"/>
          </p:cNvSpPr>
          <p:nvPr>
            <p:ph type="title"/>
          </p:nvPr>
        </p:nvSpPr>
        <p:spPr>
          <a:xfrm>
            <a:off x="628650" y="164830"/>
            <a:ext cx="7886700" cy="906324"/>
          </a:xfrm>
        </p:spPr>
        <p:txBody>
          <a:bodyPr>
            <a:normAutofit/>
          </a:bodyPr>
          <a:lstStyle/>
          <a:p>
            <a:r>
              <a:rPr lang="en-US" sz="4000" dirty="0"/>
              <a:t>National Space Society (NSS) Vision</a:t>
            </a:r>
          </a:p>
        </p:txBody>
      </p:sp>
      <p:sp>
        <p:nvSpPr>
          <p:cNvPr id="3" name="Content Placeholder 2">
            <a:extLst>
              <a:ext uri="{FF2B5EF4-FFF2-40B4-BE49-F238E27FC236}">
                <a16:creationId xmlns:a16="http://schemas.microsoft.com/office/drawing/2014/main" id="{A10E38FE-C0E5-487E-9E67-E1024EE97CFE}"/>
              </a:ext>
            </a:extLst>
          </p:cNvPr>
          <p:cNvSpPr>
            <a:spLocks noGrp="1"/>
          </p:cNvSpPr>
          <p:nvPr>
            <p:ph idx="1"/>
          </p:nvPr>
        </p:nvSpPr>
        <p:spPr>
          <a:xfrm>
            <a:off x="628650" y="939727"/>
            <a:ext cx="7886700" cy="2116982"/>
          </a:xfrm>
        </p:spPr>
        <p:txBody>
          <a:bodyPr>
            <a:normAutofit/>
          </a:bodyPr>
          <a:lstStyle/>
          <a:p>
            <a:pPr marL="0" indent="0">
              <a:buNone/>
            </a:pPr>
            <a:r>
              <a:rPr lang="en-US" sz="3200" dirty="0"/>
              <a:t>People living and working in thriving communities beyond the Earth, and the use of the vast resources of space for the dramatic betterment of humanity.</a:t>
            </a:r>
          </a:p>
          <a:p>
            <a:pPr marL="0" indent="0">
              <a:buNone/>
            </a:pPr>
            <a:endParaRPr lang="en-U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6243" y="4871357"/>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8809" y="4871357"/>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677" y="2831376"/>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6243" y="2831376"/>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677" y="4871357"/>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8809" y="2831376"/>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1374" y="2831376"/>
            <a:ext cx="19050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5226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23B2B-48BB-476A-A234-243AFF0A3E9B}"/>
              </a:ext>
            </a:extLst>
          </p:cNvPr>
          <p:cNvSpPr>
            <a:spLocks noGrp="1"/>
          </p:cNvSpPr>
          <p:nvPr>
            <p:ph type="title"/>
          </p:nvPr>
        </p:nvSpPr>
        <p:spPr>
          <a:xfrm>
            <a:off x="444092" y="1036245"/>
            <a:ext cx="7886700" cy="1325563"/>
          </a:xfrm>
        </p:spPr>
        <p:txBody>
          <a:bodyPr/>
          <a:lstStyle/>
          <a:p>
            <a:r>
              <a:rPr lang="en-US" dirty="0"/>
              <a:t>Back to the Moon to Stay</a:t>
            </a:r>
          </a:p>
        </p:txBody>
      </p:sp>
      <p:sp>
        <p:nvSpPr>
          <p:cNvPr id="3" name="Content Placeholder 2">
            <a:extLst>
              <a:ext uri="{FF2B5EF4-FFF2-40B4-BE49-F238E27FC236}">
                <a16:creationId xmlns:a16="http://schemas.microsoft.com/office/drawing/2014/main" id="{0784F7F1-88FE-42E0-A77C-FF15EF5DF090}"/>
              </a:ext>
            </a:extLst>
          </p:cNvPr>
          <p:cNvSpPr>
            <a:spLocks noGrp="1"/>
          </p:cNvSpPr>
          <p:nvPr>
            <p:ph idx="1"/>
          </p:nvPr>
        </p:nvSpPr>
        <p:spPr>
          <a:xfrm>
            <a:off x="444092" y="1980723"/>
            <a:ext cx="7886700" cy="1069391"/>
          </a:xfrm>
        </p:spPr>
        <p:txBody>
          <a:bodyPr/>
          <a:lstStyle/>
          <a:p>
            <a:pPr marL="0" indent="0">
              <a:buNone/>
            </a:pPr>
            <a:r>
              <a:rPr lang="en-US" dirty="0"/>
              <a:t>July 20, 2019 will mark the 50</a:t>
            </a:r>
            <a:r>
              <a:rPr lang="en-US" baseline="30000" dirty="0"/>
              <a:t>th</a:t>
            </a:r>
            <a:r>
              <a:rPr lang="en-US" dirty="0"/>
              <a:t> anniversary of Neil Armstrong and Buzz Aldrin setting foot on the moon back in 1969 as part of the Apollo program.</a:t>
            </a:r>
          </a:p>
        </p:txBody>
      </p:sp>
      <p:pic>
        <p:nvPicPr>
          <p:cNvPr id="4" name="Picture 2" descr="International Space Development Conference 2019">
            <a:extLst>
              <a:ext uri="{FF2B5EF4-FFF2-40B4-BE49-F238E27FC236}">
                <a16:creationId xmlns:a16="http://schemas.microsoft.com/office/drawing/2014/main" id="{9BA42EDD-72BF-4C5C-8DB3-3972389F0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16997" cy="118284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Moon landing">
            <a:extLst>
              <a:ext uri="{FF2B5EF4-FFF2-40B4-BE49-F238E27FC236}">
                <a16:creationId xmlns:a16="http://schemas.microsoft.com/office/drawing/2014/main" id="{453B350B-2BDF-404C-9E5B-DC2ED5666FB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292" name="Picture 4" descr="https://i.kinja-img.com/gawker-media/image/upload/kefnhiz7xdmhndbbyaed.jpg">
            <a:extLst>
              <a:ext uri="{FF2B5EF4-FFF2-40B4-BE49-F238E27FC236}">
                <a16:creationId xmlns:a16="http://schemas.microsoft.com/office/drawing/2014/main" id="{FB97DC9A-0FDD-4768-99AC-2FC812880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92" y="3062493"/>
            <a:ext cx="6474640" cy="364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462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pollo17 LEM lift off">
            <a:hlinkClick r:id="" action="ppaction://media"/>
            <a:extLst>
              <a:ext uri="{FF2B5EF4-FFF2-40B4-BE49-F238E27FC236}">
                <a16:creationId xmlns:a16="http://schemas.microsoft.com/office/drawing/2014/main" id="{1BD47E37-2C69-470C-B90B-5BE4F6967C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2114" cy="5117284"/>
          </a:xfrm>
          <a:prstGeom prst="rect">
            <a:avLst/>
          </a:prstGeom>
        </p:spPr>
      </p:pic>
      <p:sp>
        <p:nvSpPr>
          <p:cNvPr id="5" name="TextBox 4">
            <a:extLst>
              <a:ext uri="{FF2B5EF4-FFF2-40B4-BE49-F238E27FC236}">
                <a16:creationId xmlns:a16="http://schemas.microsoft.com/office/drawing/2014/main" id="{4229C774-15BC-430F-AEA3-6EA943FE5082}"/>
              </a:ext>
            </a:extLst>
          </p:cNvPr>
          <p:cNvSpPr txBox="1"/>
          <p:nvPr/>
        </p:nvSpPr>
        <p:spPr>
          <a:xfrm>
            <a:off x="234892" y="5335398"/>
            <a:ext cx="6535024" cy="954107"/>
          </a:xfrm>
          <a:prstGeom prst="rect">
            <a:avLst/>
          </a:prstGeom>
          <a:noFill/>
        </p:spPr>
        <p:txBody>
          <a:bodyPr wrap="square" rtlCol="0">
            <a:spAutoFit/>
          </a:bodyPr>
          <a:lstStyle/>
          <a:p>
            <a:r>
              <a:rPr lang="en-US" sz="2800" dirty="0"/>
              <a:t>Apollo 17 – Lift off from the Moon December 14, 1972</a:t>
            </a:r>
          </a:p>
        </p:txBody>
      </p:sp>
    </p:spTree>
    <p:extLst>
      <p:ext uri="{BB962C8B-B14F-4D97-AF65-F5344CB8AC3E}">
        <p14:creationId xmlns:p14="http://schemas.microsoft.com/office/powerpoint/2010/main" val="9322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E542C-71EC-44B0-A47D-0FFB9B61A222}"/>
              </a:ext>
            </a:extLst>
          </p:cNvPr>
          <p:cNvPicPr>
            <a:picLocks noChangeAspect="1"/>
          </p:cNvPicPr>
          <p:nvPr/>
        </p:nvPicPr>
        <p:blipFill>
          <a:blip r:embed="rId2"/>
          <a:stretch>
            <a:fillRect/>
          </a:stretch>
        </p:blipFill>
        <p:spPr>
          <a:xfrm>
            <a:off x="-12250" y="562062"/>
            <a:ext cx="9163626" cy="5177447"/>
          </a:xfrm>
          <a:prstGeom prst="rect">
            <a:avLst/>
          </a:prstGeom>
        </p:spPr>
      </p:pic>
    </p:spTree>
    <p:extLst>
      <p:ext uri="{BB962C8B-B14F-4D97-AF65-F5344CB8AC3E}">
        <p14:creationId xmlns:p14="http://schemas.microsoft.com/office/powerpoint/2010/main" val="1191007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E69F-25EF-4532-89D0-1968E626C5DC}"/>
              </a:ext>
            </a:extLst>
          </p:cNvPr>
          <p:cNvSpPr>
            <a:spLocks noGrp="1"/>
          </p:cNvSpPr>
          <p:nvPr>
            <p:ph type="title"/>
          </p:nvPr>
        </p:nvSpPr>
        <p:spPr/>
        <p:txBody>
          <a:bodyPr/>
          <a:lstStyle/>
          <a:p>
            <a:r>
              <a:rPr lang="en-US" dirty="0"/>
              <a:t>Jim </a:t>
            </a:r>
            <a:r>
              <a:rPr lang="en-US" dirty="0" err="1"/>
              <a:t>Bridenstine</a:t>
            </a:r>
            <a:r>
              <a:rPr lang="en-US" dirty="0"/>
              <a:t>, NASA Administrator</a:t>
            </a:r>
          </a:p>
        </p:txBody>
      </p:sp>
      <p:pic>
        <p:nvPicPr>
          <p:cNvPr id="4" name="Picture 3">
            <a:extLst>
              <a:ext uri="{FF2B5EF4-FFF2-40B4-BE49-F238E27FC236}">
                <a16:creationId xmlns:a16="http://schemas.microsoft.com/office/drawing/2014/main" id="{60533A6C-6AED-4676-9848-990EA6AAF2BF}"/>
              </a:ext>
            </a:extLst>
          </p:cNvPr>
          <p:cNvPicPr>
            <a:picLocks noChangeAspect="1"/>
          </p:cNvPicPr>
          <p:nvPr/>
        </p:nvPicPr>
        <p:blipFill>
          <a:blip r:embed="rId2"/>
          <a:stretch>
            <a:fillRect/>
          </a:stretch>
        </p:blipFill>
        <p:spPr>
          <a:xfrm>
            <a:off x="628650" y="1545365"/>
            <a:ext cx="1733673" cy="1902811"/>
          </a:xfrm>
          <a:prstGeom prst="rect">
            <a:avLst/>
          </a:prstGeom>
        </p:spPr>
      </p:pic>
      <p:pic>
        <p:nvPicPr>
          <p:cNvPr id="22530" name="Picture 2" descr="50000000000 RES VE BANK OF &#10;TILIONG &#10;50000000000 &#10;x 191291 it ">
            <a:extLst>
              <a:ext uri="{FF2B5EF4-FFF2-40B4-BE49-F238E27FC236}">
                <a16:creationId xmlns:a16="http://schemas.microsoft.com/office/drawing/2014/main" id="{11ABCC85-4192-485B-B327-5C3B221CE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445" y="1514432"/>
            <a:ext cx="6153027" cy="325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2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2731-4F60-48EB-8FAD-ED8C1B434B93}"/>
              </a:ext>
            </a:extLst>
          </p:cNvPr>
          <p:cNvSpPr>
            <a:spLocks noGrp="1"/>
          </p:cNvSpPr>
          <p:nvPr>
            <p:ph type="title"/>
          </p:nvPr>
        </p:nvSpPr>
        <p:spPr/>
        <p:txBody>
          <a:bodyPr/>
          <a:lstStyle/>
          <a:p>
            <a:r>
              <a:rPr lang="en-US" dirty="0"/>
              <a:t>Why Go Back?</a:t>
            </a:r>
          </a:p>
        </p:txBody>
      </p:sp>
      <p:sp>
        <p:nvSpPr>
          <p:cNvPr id="3" name="Content Placeholder 2">
            <a:extLst>
              <a:ext uri="{FF2B5EF4-FFF2-40B4-BE49-F238E27FC236}">
                <a16:creationId xmlns:a16="http://schemas.microsoft.com/office/drawing/2014/main" id="{9019B631-E494-4D71-B102-075F9B219A50}"/>
              </a:ext>
            </a:extLst>
          </p:cNvPr>
          <p:cNvSpPr>
            <a:spLocks noGrp="1"/>
          </p:cNvSpPr>
          <p:nvPr>
            <p:ph idx="1"/>
          </p:nvPr>
        </p:nvSpPr>
        <p:spPr>
          <a:xfrm>
            <a:off x="628650" y="1800458"/>
            <a:ext cx="7886700" cy="4351338"/>
          </a:xfrm>
        </p:spPr>
        <p:txBody>
          <a:bodyPr/>
          <a:lstStyle/>
          <a:p>
            <a:r>
              <a:rPr lang="en-US" sz="4000" dirty="0"/>
              <a:t>Utilize the resources of the moon</a:t>
            </a:r>
          </a:p>
          <a:p>
            <a:endParaRPr lang="en-US" sz="4000" dirty="0"/>
          </a:p>
          <a:p>
            <a:r>
              <a:rPr lang="en-US" sz="4000" dirty="0"/>
              <a:t>Testbed of systems and techniques to go further</a:t>
            </a:r>
          </a:p>
          <a:p>
            <a:endParaRPr lang="en-US" sz="4000" dirty="0"/>
          </a:p>
          <a:p>
            <a:r>
              <a:rPr lang="en-US" sz="4000" dirty="0"/>
              <a:t>Unknown unknowns</a:t>
            </a:r>
          </a:p>
          <a:p>
            <a:pPr marL="0" indent="0">
              <a:buNone/>
            </a:pPr>
            <a:endParaRPr lang="en-US" dirty="0"/>
          </a:p>
        </p:txBody>
      </p:sp>
    </p:spTree>
    <p:extLst>
      <p:ext uri="{BB962C8B-B14F-4D97-AF65-F5344CB8AC3E}">
        <p14:creationId xmlns:p14="http://schemas.microsoft.com/office/powerpoint/2010/main" val="11172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997B95-EDBA-4348-874F-99229450E541}"/>
              </a:ext>
            </a:extLst>
          </p:cNvPr>
          <p:cNvPicPr>
            <a:picLocks noChangeAspect="1"/>
          </p:cNvPicPr>
          <p:nvPr/>
        </p:nvPicPr>
        <p:blipFill>
          <a:blip r:embed="rId2"/>
          <a:stretch>
            <a:fillRect/>
          </a:stretch>
        </p:blipFill>
        <p:spPr>
          <a:xfrm>
            <a:off x="0" y="0"/>
            <a:ext cx="9144000" cy="5180169"/>
          </a:xfrm>
          <a:prstGeom prst="rect">
            <a:avLst/>
          </a:prstGeom>
        </p:spPr>
      </p:pic>
    </p:spTree>
    <p:extLst>
      <p:ext uri="{BB962C8B-B14F-4D97-AF65-F5344CB8AC3E}">
        <p14:creationId xmlns:p14="http://schemas.microsoft.com/office/powerpoint/2010/main" val="36355512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62AAAD-BDAD-447E-8D39-6A221FAF188C}"/>
              </a:ext>
            </a:extLst>
          </p:cNvPr>
          <p:cNvPicPr>
            <a:picLocks noChangeAspect="1"/>
          </p:cNvPicPr>
          <p:nvPr/>
        </p:nvPicPr>
        <p:blipFill>
          <a:blip r:embed="rId2"/>
          <a:stretch>
            <a:fillRect/>
          </a:stretch>
        </p:blipFill>
        <p:spPr>
          <a:xfrm>
            <a:off x="213772" y="1887727"/>
            <a:ext cx="8796040" cy="3506394"/>
          </a:xfrm>
          <a:prstGeom prst="rect">
            <a:avLst/>
          </a:prstGeom>
        </p:spPr>
      </p:pic>
      <p:sp>
        <p:nvSpPr>
          <p:cNvPr id="3" name="TextBox 2">
            <a:extLst>
              <a:ext uri="{FF2B5EF4-FFF2-40B4-BE49-F238E27FC236}">
                <a16:creationId xmlns:a16="http://schemas.microsoft.com/office/drawing/2014/main" id="{4919920A-E00F-4307-B660-22E3E59F0BE0}"/>
              </a:ext>
            </a:extLst>
          </p:cNvPr>
          <p:cNvSpPr txBox="1"/>
          <p:nvPr/>
        </p:nvSpPr>
        <p:spPr>
          <a:xfrm>
            <a:off x="134224" y="134224"/>
            <a:ext cx="8397380" cy="1107996"/>
          </a:xfrm>
          <a:prstGeom prst="rect">
            <a:avLst/>
          </a:prstGeom>
          <a:noFill/>
        </p:spPr>
        <p:txBody>
          <a:bodyPr wrap="square" rtlCol="0">
            <a:spAutoFit/>
          </a:bodyPr>
          <a:lstStyle/>
          <a:p>
            <a:r>
              <a:rPr lang="en-US" sz="6600" dirty="0"/>
              <a:t>The Moon has WATER</a:t>
            </a:r>
          </a:p>
        </p:txBody>
      </p:sp>
    </p:spTree>
    <p:extLst>
      <p:ext uri="{BB962C8B-B14F-4D97-AF65-F5344CB8AC3E}">
        <p14:creationId xmlns:p14="http://schemas.microsoft.com/office/powerpoint/2010/main" val="817374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730C-ADCE-476A-92B3-C682A7C3AA61}"/>
              </a:ext>
            </a:extLst>
          </p:cNvPr>
          <p:cNvSpPr>
            <a:spLocks noGrp="1"/>
          </p:cNvSpPr>
          <p:nvPr>
            <p:ph type="title"/>
          </p:nvPr>
        </p:nvSpPr>
        <p:spPr>
          <a:xfrm>
            <a:off x="628650" y="365127"/>
            <a:ext cx="7886700" cy="1027446"/>
          </a:xfrm>
        </p:spPr>
        <p:txBody>
          <a:bodyPr/>
          <a:lstStyle/>
          <a:p>
            <a:r>
              <a:rPr lang="en-US" dirty="0"/>
              <a:t>Artemis – The Return to the Moon in 2024</a:t>
            </a:r>
          </a:p>
        </p:txBody>
      </p:sp>
      <p:sp>
        <p:nvSpPr>
          <p:cNvPr id="3" name="Content Placeholder 2">
            <a:extLst>
              <a:ext uri="{FF2B5EF4-FFF2-40B4-BE49-F238E27FC236}">
                <a16:creationId xmlns:a16="http://schemas.microsoft.com/office/drawing/2014/main" id="{AAE5014E-8ED0-4C15-B25D-8B1EC35004E3}"/>
              </a:ext>
            </a:extLst>
          </p:cNvPr>
          <p:cNvSpPr>
            <a:spLocks noGrp="1"/>
          </p:cNvSpPr>
          <p:nvPr>
            <p:ph idx="1"/>
          </p:nvPr>
        </p:nvSpPr>
        <p:spPr>
          <a:xfrm>
            <a:off x="628650" y="1392573"/>
            <a:ext cx="7886700" cy="4784390"/>
          </a:xfrm>
        </p:spPr>
        <p:txBody>
          <a:bodyPr/>
          <a:lstStyle/>
          <a:p>
            <a:pPr marL="0" indent="0">
              <a:buNone/>
            </a:pPr>
            <a:r>
              <a:rPr lang="en-US" dirty="0"/>
              <a:t>Things will be different this time:</a:t>
            </a:r>
          </a:p>
          <a:p>
            <a:pPr marL="457200" indent="-457200">
              <a:buAutoNum type="arabicParenR"/>
            </a:pPr>
            <a:r>
              <a:rPr lang="en-US" dirty="0"/>
              <a:t>Focus on buying services instead of building hardware</a:t>
            </a:r>
          </a:p>
          <a:p>
            <a:pPr marL="457200" indent="-457200">
              <a:buAutoNum type="arabicParenR"/>
            </a:pPr>
            <a:r>
              <a:rPr lang="en-US" dirty="0"/>
              <a:t>International Partnerships</a:t>
            </a:r>
          </a:p>
          <a:p>
            <a:pPr marL="457200" indent="-457200">
              <a:buAutoNum type="arabicParenR"/>
            </a:pPr>
            <a:r>
              <a:rPr lang="en-US" dirty="0"/>
              <a:t>Go Sustainably (focus on using the resources of the moon)</a:t>
            </a:r>
          </a:p>
        </p:txBody>
      </p:sp>
    </p:spTree>
    <p:extLst>
      <p:ext uri="{BB962C8B-B14F-4D97-AF65-F5344CB8AC3E}">
        <p14:creationId xmlns:p14="http://schemas.microsoft.com/office/powerpoint/2010/main" val="2844013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55B5-1C1F-4657-B8CE-D5FF862076DB}"/>
              </a:ext>
            </a:extLst>
          </p:cNvPr>
          <p:cNvSpPr>
            <a:spLocks noGrp="1"/>
          </p:cNvSpPr>
          <p:nvPr>
            <p:ph type="title"/>
          </p:nvPr>
        </p:nvSpPr>
        <p:spPr/>
        <p:txBody>
          <a:bodyPr/>
          <a:lstStyle/>
          <a:p>
            <a:r>
              <a:rPr lang="en-US" dirty="0"/>
              <a:t>Making Space Part of the Economy</a:t>
            </a:r>
          </a:p>
        </p:txBody>
      </p:sp>
      <p:sp>
        <p:nvSpPr>
          <p:cNvPr id="3" name="Content Placeholder 2">
            <a:extLst>
              <a:ext uri="{FF2B5EF4-FFF2-40B4-BE49-F238E27FC236}">
                <a16:creationId xmlns:a16="http://schemas.microsoft.com/office/drawing/2014/main" id="{017AFCDE-61C4-41DE-90CC-594A77AD78B6}"/>
              </a:ext>
            </a:extLst>
          </p:cNvPr>
          <p:cNvSpPr>
            <a:spLocks noGrp="1"/>
          </p:cNvSpPr>
          <p:nvPr>
            <p:ph idx="1"/>
          </p:nvPr>
        </p:nvSpPr>
        <p:spPr>
          <a:xfrm>
            <a:off x="628650" y="1825625"/>
            <a:ext cx="7886700" cy="959520"/>
          </a:xfrm>
        </p:spPr>
        <p:txBody>
          <a:bodyPr/>
          <a:lstStyle/>
          <a:p>
            <a:pPr marL="0" indent="0">
              <a:buNone/>
            </a:pPr>
            <a:r>
              <a:rPr lang="en-US" dirty="0"/>
              <a:t>The "Space-Scalable Strategy: How to Profitably Invest in the New Space Economy Without Being a Self-made Billionaire. Thomas Andrew Olson (The Center for Space Commerce &amp; Finance)</a:t>
            </a:r>
          </a:p>
        </p:txBody>
      </p:sp>
      <p:pic>
        <p:nvPicPr>
          <p:cNvPr id="17410" name="Picture 2" descr="6 zoz 'asi ">
            <a:extLst>
              <a:ext uri="{FF2B5EF4-FFF2-40B4-BE49-F238E27FC236}">
                <a16:creationId xmlns:a16="http://schemas.microsoft.com/office/drawing/2014/main" id="{FA2ABBCB-E1B6-48D4-B684-FB7218080E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920081"/>
            <a:ext cx="738187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455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EE88-22F4-4D33-9D9D-D0DB927C706B}"/>
              </a:ext>
            </a:extLst>
          </p:cNvPr>
          <p:cNvSpPr>
            <a:spLocks noGrp="1"/>
          </p:cNvSpPr>
          <p:nvPr>
            <p:ph type="title"/>
          </p:nvPr>
        </p:nvSpPr>
        <p:spPr/>
        <p:txBody>
          <a:bodyPr/>
          <a:lstStyle/>
          <a:p>
            <a:r>
              <a:rPr lang="en-US" dirty="0"/>
              <a:t>Many Over Lapping Areas of Terrestrial and Space Business Opportunities</a:t>
            </a:r>
          </a:p>
        </p:txBody>
      </p:sp>
      <p:sp>
        <p:nvSpPr>
          <p:cNvPr id="3" name="Content Placeholder 2">
            <a:extLst>
              <a:ext uri="{FF2B5EF4-FFF2-40B4-BE49-F238E27FC236}">
                <a16:creationId xmlns:a16="http://schemas.microsoft.com/office/drawing/2014/main" id="{D8CC5321-BCFB-4480-97ED-124F033BBEC9}"/>
              </a:ext>
            </a:extLst>
          </p:cNvPr>
          <p:cNvSpPr>
            <a:spLocks noGrp="1"/>
          </p:cNvSpPr>
          <p:nvPr>
            <p:ph idx="1"/>
          </p:nvPr>
        </p:nvSpPr>
        <p:spPr/>
        <p:txBody>
          <a:bodyPr/>
          <a:lstStyle/>
          <a:p>
            <a:r>
              <a:rPr lang="en-US" dirty="0"/>
              <a:t>Remote Medicine</a:t>
            </a:r>
          </a:p>
          <a:p>
            <a:r>
              <a:rPr lang="en-US" dirty="0"/>
              <a:t>Food Growing</a:t>
            </a:r>
          </a:p>
          <a:p>
            <a:r>
              <a:rPr lang="en-US" dirty="0"/>
              <a:t>Water Purification/recycling</a:t>
            </a:r>
          </a:p>
          <a:p>
            <a:r>
              <a:rPr lang="en-US" dirty="0"/>
              <a:t>Radiation protection</a:t>
            </a:r>
          </a:p>
          <a:p>
            <a:r>
              <a:rPr lang="en-US" dirty="0"/>
              <a:t>Communications</a:t>
            </a:r>
          </a:p>
          <a:p>
            <a:endParaRPr lang="en-US" dirty="0"/>
          </a:p>
        </p:txBody>
      </p:sp>
    </p:spTree>
    <p:extLst>
      <p:ext uri="{BB962C8B-B14F-4D97-AF65-F5344CB8AC3E}">
        <p14:creationId xmlns:p14="http://schemas.microsoft.com/office/powerpoint/2010/main" val="651011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628650" y="1605280"/>
            <a:ext cx="7886700" cy="4571683"/>
          </a:xfrm>
        </p:spPr>
        <p:txBody>
          <a:bodyPr/>
          <a:lstStyle/>
          <a:p>
            <a:r>
              <a:rPr lang="en-US" dirty="0"/>
              <a:t>3:00 Room available.  Get set up</a:t>
            </a:r>
          </a:p>
          <a:p>
            <a:r>
              <a:rPr lang="en-US" dirty="0"/>
              <a:t>3:15 Introduction</a:t>
            </a:r>
          </a:p>
          <a:p>
            <a:r>
              <a:rPr lang="en-US" dirty="0"/>
              <a:t>3:20 Recent space-related news </a:t>
            </a:r>
          </a:p>
          <a:p>
            <a:r>
              <a:rPr lang="en-US" dirty="0"/>
              <a:t>3:30 Summary of International Space Development Conference (ISDC) 2018 – Arlington, VA</a:t>
            </a:r>
          </a:p>
          <a:p>
            <a:r>
              <a:rPr lang="en-US" dirty="0"/>
              <a:t>4:00 Brief summary of upcoming NSS-NH meetings and other events</a:t>
            </a:r>
          </a:p>
          <a:p>
            <a:r>
              <a:rPr lang="en-US" dirty="0"/>
              <a:t>4:15 Open discussion</a:t>
            </a:r>
          </a:p>
          <a:p>
            <a:r>
              <a:rPr lang="en-US" dirty="0"/>
              <a:t>4:45 Start clearing room of our materials (but don’t stop talking!)</a:t>
            </a:r>
          </a:p>
          <a:p>
            <a:r>
              <a:rPr lang="en-US" dirty="0"/>
              <a:t>5:00 Library Closes</a:t>
            </a:r>
          </a:p>
        </p:txBody>
      </p:sp>
    </p:spTree>
    <p:extLst>
      <p:ext uri="{BB962C8B-B14F-4D97-AF65-F5344CB8AC3E}">
        <p14:creationId xmlns:p14="http://schemas.microsoft.com/office/powerpoint/2010/main" val="3191735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1DA14E-6E55-45B9-A2EC-5CF0728DD8D8}"/>
              </a:ext>
            </a:extLst>
          </p:cNvPr>
          <p:cNvSpPr>
            <a:spLocks noGrp="1"/>
          </p:cNvSpPr>
          <p:nvPr>
            <p:ph idx="1"/>
          </p:nvPr>
        </p:nvSpPr>
        <p:spPr>
          <a:xfrm>
            <a:off x="553149" y="377504"/>
            <a:ext cx="7886700" cy="528507"/>
          </a:xfrm>
        </p:spPr>
        <p:txBody>
          <a:bodyPr>
            <a:normAutofit fontScale="92500" lnSpcReduction="20000"/>
          </a:bodyPr>
          <a:lstStyle/>
          <a:p>
            <a:pPr marL="0" indent="0">
              <a:buNone/>
            </a:pPr>
            <a:r>
              <a:rPr lang="en-US" dirty="0"/>
              <a:t>Meagan Crawford – The State of </a:t>
            </a:r>
            <a:r>
              <a:rPr lang="en-US" dirty="0" err="1"/>
              <a:t>NewSpace</a:t>
            </a:r>
            <a:r>
              <a:rPr lang="en-US" dirty="0"/>
              <a:t>: Thousands of Companies, Trillions in Opportunity</a:t>
            </a:r>
          </a:p>
        </p:txBody>
      </p:sp>
      <p:pic>
        <p:nvPicPr>
          <p:cNvPr id="5" name="Picture 4">
            <a:extLst>
              <a:ext uri="{FF2B5EF4-FFF2-40B4-BE49-F238E27FC236}">
                <a16:creationId xmlns:a16="http://schemas.microsoft.com/office/drawing/2014/main" id="{EBD1A8C5-4B69-4FDD-9425-AE3F828BB28A}"/>
              </a:ext>
            </a:extLst>
          </p:cNvPr>
          <p:cNvPicPr>
            <a:picLocks noChangeAspect="1"/>
          </p:cNvPicPr>
          <p:nvPr/>
        </p:nvPicPr>
        <p:blipFill>
          <a:blip r:embed="rId2"/>
          <a:stretch>
            <a:fillRect/>
          </a:stretch>
        </p:blipFill>
        <p:spPr>
          <a:xfrm>
            <a:off x="0" y="1191222"/>
            <a:ext cx="9144000" cy="3519212"/>
          </a:xfrm>
          <a:prstGeom prst="rect">
            <a:avLst/>
          </a:prstGeom>
        </p:spPr>
      </p:pic>
    </p:spTree>
    <p:extLst>
      <p:ext uri="{BB962C8B-B14F-4D97-AF65-F5344CB8AC3E}">
        <p14:creationId xmlns:p14="http://schemas.microsoft.com/office/powerpoint/2010/main" val="3326438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C4EFB-1E93-4812-B7E9-AAC6808B2D79}"/>
              </a:ext>
            </a:extLst>
          </p:cNvPr>
          <p:cNvPicPr>
            <a:picLocks noChangeAspect="1"/>
          </p:cNvPicPr>
          <p:nvPr/>
        </p:nvPicPr>
        <p:blipFill>
          <a:blip r:embed="rId2"/>
          <a:stretch>
            <a:fillRect/>
          </a:stretch>
        </p:blipFill>
        <p:spPr>
          <a:xfrm>
            <a:off x="0" y="0"/>
            <a:ext cx="9144000" cy="2575148"/>
          </a:xfrm>
          <a:prstGeom prst="rect">
            <a:avLst/>
          </a:prstGeom>
        </p:spPr>
      </p:pic>
      <p:pic>
        <p:nvPicPr>
          <p:cNvPr id="5" name="Picture 4">
            <a:extLst>
              <a:ext uri="{FF2B5EF4-FFF2-40B4-BE49-F238E27FC236}">
                <a16:creationId xmlns:a16="http://schemas.microsoft.com/office/drawing/2014/main" id="{C71F0C75-439F-4C45-AEEB-CD8981CD641D}"/>
              </a:ext>
            </a:extLst>
          </p:cNvPr>
          <p:cNvPicPr>
            <a:picLocks noChangeAspect="1"/>
          </p:cNvPicPr>
          <p:nvPr/>
        </p:nvPicPr>
        <p:blipFill>
          <a:blip r:embed="rId3"/>
          <a:stretch>
            <a:fillRect/>
          </a:stretch>
        </p:blipFill>
        <p:spPr>
          <a:xfrm>
            <a:off x="0" y="2513470"/>
            <a:ext cx="9144000" cy="3391411"/>
          </a:xfrm>
          <a:prstGeom prst="rect">
            <a:avLst/>
          </a:prstGeom>
        </p:spPr>
      </p:pic>
    </p:spTree>
    <p:extLst>
      <p:ext uri="{BB962C8B-B14F-4D97-AF65-F5344CB8AC3E}">
        <p14:creationId xmlns:p14="http://schemas.microsoft.com/office/powerpoint/2010/main" val="556173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FD09-2A45-4B05-A939-876880AD27D5}"/>
              </a:ext>
            </a:extLst>
          </p:cNvPr>
          <p:cNvSpPr>
            <a:spLocks noGrp="1"/>
          </p:cNvSpPr>
          <p:nvPr>
            <p:ph type="title"/>
          </p:nvPr>
        </p:nvSpPr>
        <p:spPr/>
        <p:txBody>
          <a:bodyPr/>
          <a:lstStyle/>
          <a:p>
            <a:r>
              <a:rPr lang="en-US" dirty="0"/>
              <a:t>Jeffrey Manber, CEO, </a:t>
            </a:r>
            <a:r>
              <a:rPr lang="en-US" dirty="0" err="1"/>
              <a:t>NanoRacks</a:t>
            </a:r>
            <a:endParaRPr lang="en-US" dirty="0"/>
          </a:p>
        </p:txBody>
      </p:sp>
      <p:sp>
        <p:nvSpPr>
          <p:cNvPr id="3" name="Content Placeholder 2">
            <a:extLst>
              <a:ext uri="{FF2B5EF4-FFF2-40B4-BE49-F238E27FC236}">
                <a16:creationId xmlns:a16="http://schemas.microsoft.com/office/drawing/2014/main" id="{DBB8127A-103D-4D30-A68E-ECE8B62D67F7}"/>
              </a:ext>
            </a:extLst>
          </p:cNvPr>
          <p:cNvSpPr>
            <a:spLocks noGrp="1"/>
          </p:cNvSpPr>
          <p:nvPr>
            <p:ph idx="1"/>
          </p:nvPr>
        </p:nvSpPr>
        <p:spPr>
          <a:xfrm>
            <a:off x="628650" y="1825625"/>
            <a:ext cx="7886700" cy="749795"/>
          </a:xfrm>
        </p:spPr>
        <p:txBody>
          <a:bodyPr>
            <a:normAutofit lnSpcReduction="10000"/>
          </a:bodyPr>
          <a:lstStyle/>
          <a:p>
            <a:pPr marL="0" indent="0">
              <a:buNone/>
            </a:pPr>
            <a:r>
              <a:rPr lang="en-US" dirty="0"/>
              <a:t>10yrs – private ownership on the ISS</a:t>
            </a:r>
          </a:p>
          <a:p>
            <a:pPr marL="0" indent="0">
              <a:buNone/>
            </a:pPr>
            <a:r>
              <a:rPr lang="en-US" dirty="0"/>
              <a:t>Previous endeavor: </a:t>
            </a:r>
            <a:r>
              <a:rPr lang="en-US" dirty="0" err="1"/>
              <a:t>MirCorp</a:t>
            </a:r>
            <a:r>
              <a:rPr lang="en-US" dirty="0"/>
              <a:t> (20 </a:t>
            </a:r>
            <a:r>
              <a:rPr lang="en-US" dirty="0" err="1"/>
              <a:t>yrs</a:t>
            </a:r>
            <a:r>
              <a:rPr lang="en-US" dirty="0"/>
              <a:t> ago)</a:t>
            </a:r>
          </a:p>
          <a:p>
            <a:pPr marL="0" indent="0">
              <a:buNone/>
            </a:pPr>
            <a:endParaRPr lang="en-US" dirty="0"/>
          </a:p>
        </p:txBody>
      </p:sp>
      <p:pic>
        <p:nvPicPr>
          <p:cNvPr id="18434" name="Picture 2" descr="A Garage and a Dream ">
            <a:extLst>
              <a:ext uri="{FF2B5EF4-FFF2-40B4-BE49-F238E27FC236}">
                <a16:creationId xmlns:a16="http://schemas.microsoft.com/office/drawing/2014/main" id="{E7BB3F2A-98F4-47D2-A954-F8AA51026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2710356"/>
            <a:ext cx="4267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900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NanoRacks Today &#10;remain a team. spanning sets and &#10;rnerat•ons, to make spxe lust another place to do business Now &#10;m Houston. Wash'nßo-n NN York person) California &#10;person). 12 people: &#10;NANOÄACKE ">
            <a:extLst>
              <a:ext uri="{FF2B5EF4-FFF2-40B4-BE49-F238E27FC236}">
                <a16:creationId xmlns:a16="http://schemas.microsoft.com/office/drawing/2014/main" id="{AA21876B-8042-4DBC-A7AC-3F9AEF8F8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590550"/>
            <a:ext cx="8429625" cy="567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0122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N-SPACE OPPORTUNITIES DRIVING THE FUTURE &#10;SS •re &#10;SPACE &#10;MICRO-G RESEARCH HARDWARE &#10;• mate &#10;Frame 2B &#10;• NanoREb External (Ckltside SS) &#10;SATELLITE DEPLOYMENT &#10;Intern*W &#10;Luk HPAAD &#10;SUBORBITAL &#10;• NanoR.cks Feather Frame &#10;NSHOP AIRLOCK &#10;• Deployment &#10;• Research &#10;• Esearch &#10;• msposal &#10;GROUND &#10;• %rvice &#10;• Safety Verification &#10;• Launch Manifestin. &#10;• Integration &#10;• Paybad Operations &#10;• Mason &#10;Auwmated Life i*oratories &#10;• Manufacturing &#10;• Spxe ">
            <a:extLst>
              <a:ext uri="{FF2B5EF4-FFF2-40B4-BE49-F238E27FC236}">
                <a16:creationId xmlns:a16="http://schemas.microsoft.com/office/drawing/2014/main" id="{B02B01C2-6F0C-4896-9F81-C93B76208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496300"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481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e've done this before: The 1818-1909 Voyages to the Arctic Circle and &#10;Northwest Passage &#10;Public Explorers &#10;THE MISSION &#10;me gm•ernment -swvscred missions S' &#10;laree and &#10;crews (average 69.7 &#10;THE RESULTS? Not so great. &#10;Unmotivated. driven leaders offered &#10;structure and e '*dance &#10;technology &#10;to adapt to technology - used &#10;mhealth&quot;. Etted meat - not &#10;HO death rate &#10;Private Explorers &#10;MISSION &#10;North ">
            <a:extLst>
              <a:ext uri="{FF2B5EF4-FFF2-40B4-BE49-F238E27FC236}">
                <a16:creationId xmlns:a16="http://schemas.microsoft.com/office/drawing/2014/main" id="{47AB34AE-808F-4FA5-BF63-56E15E490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980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453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F7769C-37A8-49CF-963E-0F41B33F986E}"/>
              </a:ext>
            </a:extLst>
          </p:cNvPr>
          <p:cNvSpPr>
            <a:spLocks noGrp="1"/>
          </p:cNvSpPr>
          <p:nvPr>
            <p:ph idx="1"/>
          </p:nvPr>
        </p:nvSpPr>
        <p:spPr/>
        <p:txBody>
          <a:bodyPr>
            <a:normAutofit/>
          </a:bodyPr>
          <a:lstStyle/>
          <a:p>
            <a:pPr marL="0" indent="0">
              <a:buNone/>
            </a:pPr>
            <a:r>
              <a:rPr lang="en-US" sz="4400" dirty="0"/>
              <a:t>Just on more thing…</a:t>
            </a:r>
          </a:p>
        </p:txBody>
      </p:sp>
    </p:spTree>
    <p:extLst>
      <p:ext uri="{BB962C8B-B14F-4D97-AF65-F5344CB8AC3E}">
        <p14:creationId xmlns:p14="http://schemas.microsoft.com/office/powerpoint/2010/main" val="2926024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5DAC56-C314-4FF5-9CE9-D6C34EF987FD}"/>
              </a:ext>
            </a:extLst>
          </p:cNvPr>
          <p:cNvPicPr>
            <a:picLocks noChangeAspect="1"/>
          </p:cNvPicPr>
          <p:nvPr/>
        </p:nvPicPr>
        <p:blipFill>
          <a:blip r:embed="rId2"/>
          <a:stretch>
            <a:fillRect/>
          </a:stretch>
        </p:blipFill>
        <p:spPr>
          <a:xfrm>
            <a:off x="67238" y="29000"/>
            <a:ext cx="9009524" cy="6800000"/>
          </a:xfrm>
          <a:prstGeom prst="rect">
            <a:avLst/>
          </a:prstGeom>
        </p:spPr>
      </p:pic>
    </p:spTree>
    <p:extLst>
      <p:ext uri="{BB962C8B-B14F-4D97-AF65-F5344CB8AC3E}">
        <p14:creationId xmlns:p14="http://schemas.microsoft.com/office/powerpoint/2010/main" val="158175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108798-F3B7-4080-9B31-1CC2871341BE}"/>
              </a:ext>
            </a:extLst>
          </p:cNvPr>
          <p:cNvSpPr txBox="1"/>
          <p:nvPr/>
        </p:nvSpPr>
        <p:spPr>
          <a:xfrm>
            <a:off x="704675" y="5934670"/>
            <a:ext cx="7608815" cy="1846659"/>
          </a:xfrm>
          <a:prstGeom prst="rect">
            <a:avLst/>
          </a:prstGeom>
          <a:noFill/>
        </p:spPr>
        <p:txBody>
          <a:bodyPr wrap="square" rtlCol="0">
            <a:spAutoFit/>
          </a:bodyPr>
          <a:lstStyle/>
          <a:p>
            <a:r>
              <a:rPr lang="en-US" sz="4800" dirty="0"/>
              <a:t>Save the date</a:t>
            </a:r>
          </a:p>
          <a:p>
            <a:endParaRPr lang="en-US" sz="4800" dirty="0"/>
          </a:p>
          <a:p>
            <a:endParaRPr lang="en-US" dirty="0"/>
          </a:p>
        </p:txBody>
      </p:sp>
      <p:pic>
        <p:nvPicPr>
          <p:cNvPr id="5" name="Picture 4">
            <a:extLst>
              <a:ext uri="{FF2B5EF4-FFF2-40B4-BE49-F238E27FC236}">
                <a16:creationId xmlns:a16="http://schemas.microsoft.com/office/drawing/2014/main" id="{B78E35FD-1742-4C09-9E6C-8B9F9CFC0512}"/>
              </a:ext>
            </a:extLst>
          </p:cNvPr>
          <p:cNvPicPr>
            <a:picLocks noChangeAspect="1"/>
          </p:cNvPicPr>
          <p:nvPr/>
        </p:nvPicPr>
        <p:blipFill>
          <a:blip r:embed="rId2"/>
          <a:stretch>
            <a:fillRect/>
          </a:stretch>
        </p:blipFill>
        <p:spPr>
          <a:xfrm>
            <a:off x="11357" y="-64189"/>
            <a:ext cx="9121286" cy="3847623"/>
          </a:xfrm>
          <a:prstGeom prst="rect">
            <a:avLst/>
          </a:prstGeom>
        </p:spPr>
      </p:pic>
      <p:pic>
        <p:nvPicPr>
          <p:cNvPr id="6" name="Picture 5">
            <a:extLst>
              <a:ext uri="{FF2B5EF4-FFF2-40B4-BE49-F238E27FC236}">
                <a16:creationId xmlns:a16="http://schemas.microsoft.com/office/drawing/2014/main" id="{BA6C9DA7-C58C-4BB7-B4AD-500D35072076}"/>
              </a:ext>
            </a:extLst>
          </p:cNvPr>
          <p:cNvPicPr>
            <a:picLocks noChangeAspect="1"/>
          </p:cNvPicPr>
          <p:nvPr/>
        </p:nvPicPr>
        <p:blipFill>
          <a:blip r:embed="rId3"/>
          <a:stretch>
            <a:fillRect/>
          </a:stretch>
        </p:blipFill>
        <p:spPr>
          <a:xfrm>
            <a:off x="5753" y="3783434"/>
            <a:ext cx="9138247" cy="1846659"/>
          </a:xfrm>
          <a:prstGeom prst="rect">
            <a:avLst/>
          </a:prstGeom>
        </p:spPr>
      </p:pic>
    </p:spTree>
    <p:extLst>
      <p:ext uri="{BB962C8B-B14F-4D97-AF65-F5344CB8AC3E}">
        <p14:creationId xmlns:p14="http://schemas.microsoft.com/office/powerpoint/2010/main" val="452861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32451"/>
          </a:xfrm>
        </p:spPr>
        <p:txBody>
          <a:bodyPr/>
          <a:lstStyle/>
          <a:p>
            <a:r>
              <a:rPr lang="en-US" dirty="0"/>
              <a:t>Space Events around Houston</a:t>
            </a:r>
          </a:p>
        </p:txBody>
      </p:sp>
      <p:sp>
        <p:nvSpPr>
          <p:cNvPr id="3" name="Content Placeholder 2"/>
          <p:cNvSpPr>
            <a:spLocks noGrp="1"/>
          </p:cNvSpPr>
          <p:nvPr>
            <p:ph idx="1"/>
          </p:nvPr>
        </p:nvSpPr>
        <p:spPr>
          <a:xfrm>
            <a:off x="611233" y="1120231"/>
            <a:ext cx="7886700" cy="4923518"/>
          </a:xfrm>
        </p:spPr>
        <p:txBody>
          <a:bodyPr>
            <a:normAutofit fontScale="77500" lnSpcReduction="20000"/>
          </a:bodyPr>
          <a:lstStyle/>
          <a:p>
            <a:r>
              <a:rPr lang="en-US" b="1" i="1" dirty="0">
                <a:hlinkClick r:id="rId2" tooltip="Chasing the Moon Movie Screening at Space Center Houston"/>
              </a:rPr>
              <a:t>Chasing the Moon</a:t>
            </a:r>
            <a:r>
              <a:rPr lang="en-US" b="1" dirty="0">
                <a:hlinkClick r:id="rId2" tooltip="Chasing the Moon Movie Screening at Space Center Houston"/>
              </a:rPr>
              <a:t> Movie Screening at Space Center Houston</a:t>
            </a:r>
            <a:r>
              <a:rPr lang="en-US" b="1" dirty="0"/>
              <a:t> | Tuesday, July 16 | FREE –</a:t>
            </a:r>
            <a:r>
              <a:rPr lang="en-US" dirty="0"/>
              <a:t> Space Center. 7pm.</a:t>
            </a:r>
          </a:p>
          <a:p>
            <a:r>
              <a:rPr lang="en-US" b="1" dirty="0">
                <a:hlinkClick r:id="rId3" tooltip="Space on Screen &amp; Dinner: Armstrong at Space Center Houston"/>
              </a:rPr>
              <a:t>Space on Screen &amp; Dinner: </a:t>
            </a:r>
            <a:r>
              <a:rPr lang="en-US" b="1" i="1" dirty="0">
                <a:hlinkClick r:id="rId3" tooltip="Space on Screen &amp; Dinner: Armstrong at Space Center Houston"/>
              </a:rPr>
              <a:t>Armstrong</a:t>
            </a:r>
            <a:r>
              <a:rPr lang="en-US" b="1" dirty="0">
                <a:hlinkClick r:id="rId3" tooltip="Space on Screen &amp; Dinner: Armstrong at Space Center Houston"/>
              </a:rPr>
              <a:t> Movie Screening at Space Center Houston</a:t>
            </a:r>
            <a:r>
              <a:rPr lang="en-US" b="1" dirty="0"/>
              <a:t> | Thursday, July 18 –</a:t>
            </a:r>
            <a:r>
              <a:rPr lang="en-US" dirty="0"/>
              <a:t>Tickets start at $24.95. 6pm.</a:t>
            </a:r>
          </a:p>
          <a:p>
            <a:r>
              <a:rPr lang="en-US" b="1" dirty="0">
                <a:hlinkClick r:id="rId4"/>
              </a:rPr>
              <a:t>Apollo 11 50th Anniversary Celebration at Kemah Boardwalk</a:t>
            </a:r>
            <a:r>
              <a:rPr lang="en-US" b="1" dirty="0"/>
              <a:t> | Friday, July 19 | FREE –</a:t>
            </a:r>
            <a:r>
              <a:rPr lang="en-US" dirty="0"/>
              <a:t>  5pm to 11pm.</a:t>
            </a:r>
          </a:p>
          <a:p>
            <a:r>
              <a:rPr lang="en-US" b="1" dirty="0">
                <a:hlinkClick r:id="rId5" tooltip="Mixers &amp; Elixirs at the Houston Museum of Natural Science"/>
              </a:rPr>
              <a:t>Mixers &amp; Elixirs at the Houston Museum of Natural Science</a:t>
            </a:r>
            <a:r>
              <a:rPr lang="en-US" b="1" dirty="0"/>
              <a:t> | Friday, July 19</a:t>
            </a:r>
            <a:r>
              <a:rPr lang="en-US" dirty="0"/>
              <a:t>. 7pm to 10pm.</a:t>
            </a:r>
          </a:p>
          <a:p>
            <a:r>
              <a:rPr lang="en-US" b="1" dirty="0">
                <a:hlinkClick r:id="rId6" tooltip="Apollo 11 50th Live at Space Center Houston"/>
              </a:rPr>
              <a:t>Apollo 11 50th Live at Space Center Houston</a:t>
            </a:r>
            <a:r>
              <a:rPr lang="en-US" b="1" dirty="0"/>
              <a:t> | Saturday, July 20 </a:t>
            </a:r>
            <a:r>
              <a:rPr lang="en-US" dirty="0"/>
              <a:t>Tickets start at $49.95. The opening ceremony kicks off at 9:15am; outdoor festival begins at 8pm.</a:t>
            </a:r>
          </a:p>
          <a:p>
            <a:r>
              <a:rPr lang="en-US" b="1" dirty="0">
                <a:hlinkClick r:id="rId7" tooltip="Star Wars Meet-and-Greet &amp; Moon Landing Screening at Children’s Museum of Houston"/>
              </a:rPr>
              <a:t>Star Wars Meet-and-Greet &amp; Moon Landing Screening at Children’s Museum of Houston</a:t>
            </a:r>
            <a:r>
              <a:rPr lang="en-US" b="1" dirty="0"/>
              <a:t> | Saturday, July 20 –</a:t>
            </a:r>
            <a:r>
              <a:rPr lang="en-US" dirty="0"/>
              <a:t> 10am to 4pm.</a:t>
            </a:r>
          </a:p>
          <a:p>
            <a:r>
              <a:rPr lang="en-US" b="1" dirty="0">
                <a:hlinkClick r:id="rId8" tooltip="A Giant Leap: 50th anniversary of the Moon Landing at Discovery Green"/>
              </a:rPr>
              <a:t>A Giant Leap: 50th Anniversary of the Moon Landing at Discovery Green</a:t>
            </a:r>
            <a:r>
              <a:rPr lang="en-US" b="1" dirty="0"/>
              <a:t> | Saturday, July 20 | FREE –</a:t>
            </a:r>
            <a:r>
              <a:rPr lang="en-US" dirty="0"/>
              <a:t>  6pm to 10pm.</a:t>
            </a:r>
          </a:p>
          <a:p>
            <a:r>
              <a:rPr lang="en-US" b="1" dirty="0">
                <a:hlinkClick r:id="rId9" tooltip="Grand Tour of the Moon by David Kring &amp; WindSync Concert at Houston Museum of Natural Science"/>
              </a:rPr>
              <a:t>Grand Tour of the </a:t>
            </a:r>
            <a:r>
              <a:rPr lang="en-US" b="1" i="1" dirty="0">
                <a:hlinkClick r:id="rId9" tooltip="Grand Tour of the Moon by David Kring &amp; WindSync Concert at Houston Museum of Natural Science"/>
              </a:rPr>
              <a:t>Moon</a:t>
            </a:r>
            <a:r>
              <a:rPr lang="en-US" b="1" dirty="0">
                <a:hlinkClick r:id="rId9" tooltip="Grand Tour of the Moon by David Kring &amp; WindSync Concert at Houston Museum of Natural Science"/>
              </a:rPr>
              <a:t> by David </a:t>
            </a:r>
            <a:r>
              <a:rPr lang="en-US" b="1" dirty="0" err="1">
                <a:hlinkClick r:id="rId9" tooltip="Grand Tour of the Moon by David Kring &amp; WindSync Concert at Houston Museum of Natural Science"/>
              </a:rPr>
              <a:t>Kring</a:t>
            </a:r>
            <a:r>
              <a:rPr lang="en-US" b="1" dirty="0">
                <a:hlinkClick r:id="rId9" tooltip="Grand Tour of the Moon by David Kring &amp; WindSync Concert at Houston Museum of Natural Science"/>
              </a:rPr>
              <a:t> &amp; </a:t>
            </a:r>
            <a:r>
              <a:rPr lang="en-US" b="1" dirty="0" err="1">
                <a:hlinkClick r:id="rId9" tooltip="Grand Tour of the Moon by David Kring &amp; WindSync Concert at Houston Museum of Natural Science"/>
              </a:rPr>
              <a:t>WindSync</a:t>
            </a:r>
            <a:r>
              <a:rPr lang="en-US" b="1" dirty="0">
                <a:hlinkClick r:id="rId9" tooltip="Grand Tour of the Moon by David Kring &amp; WindSync Concert at Houston Museum of Natural Science"/>
              </a:rPr>
              <a:t> Concert at Houston Museum of Natural Science</a:t>
            </a:r>
            <a:r>
              <a:rPr lang="en-US" b="1" dirty="0"/>
              <a:t> | Saturday, July 20 –</a:t>
            </a:r>
            <a:r>
              <a:rPr lang="en-US" dirty="0"/>
              <a:t>7pm.</a:t>
            </a:r>
          </a:p>
          <a:p>
            <a:r>
              <a:rPr lang="en-US" b="1" dirty="0">
                <a:hlinkClick r:id="rId10" tooltip="Apollo 50 ft. Mothership: Tribute to Led Zeppelin &amp; Eclipse: Tribute to Journey"/>
              </a:rPr>
              <a:t>Apollo 50 ft. Mothership: Tribute to Led Zeppelin &amp; Eclipse: Tribute to Journey</a:t>
            </a:r>
            <a:r>
              <a:rPr lang="en-US" b="1" dirty="0"/>
              <a:t> | Saturday, July 20 –</a:t>
            </a:r>
            <a:r>
              <a:rPr lang="en-US" dirty="0"/>
              <a:t> Tickets start at $15. 7pm.</a:t>
            </a:r>
          </a:p>
          <a:p>
            <a:r>
              <a:rPr lang="en-US" b="1" dirty="0">
                <a:hlinkClick r:id="rId11" tooltip="Movie Nite on The Strand: First Man at Saengerfest Park"/>
              </a:rPr>
              <a:t>Movie </a:t>
            </a:r>
            <a:r>
              <a:rPr lang="en-US" b="1" dirty="0" err="1">
                <a:hlinkClick r:id="rId11" tooltip="Movie Nite on The Strand: First Man at Saengerfest Park"/>
              </a:rPr>
              <a:t>Nite</a:t>
            </a:r>
            <a:r>
              <a:rPr lang="en-US" b="1" dirty="0">
                <a:hlinkClick r:id="rId11" tooltip="Movie Nite on The Strand: First Man at Saengerfest Park"/>
              </a:rPr>
              <a:t> on The Strand: </a:t>
            </a:r>
            <a:r>
              <a:rPr lang="en-US" b="1" i="1" dirty="0">
                <a:hlinkClick r:id="rId11" tooltip="Movie Nite on The Strand: First Man at Saengerfest Park"/>
              </a:rPr>
              <a:t>First Man</a:t>
            </a:r>
            <a:r>
              <a:rPr lang="en-US" b="1" dirty="0">
                <a:hlinkClick r:id="rId11" tooltip="Movie Nite on The Strand: First Man at Saengerfest Park"/>
              </a:rPr>
              <a:t> Movie Screening at Saengerfest Park</a:t>
            </a:r>
            <a:r>
              <a:rPr lang="en-US" b="1" dirty="0"/>
              <a:t> | Saturday, July 20 | FREE – </a:t>
            </a:r>
            <a:r>
              <a:rPr lang="en-US" dirty="0"/>
              <a:t>8pm.</a:t>
            </a:r>
          </a:p>
          <a:p>
            <a:r>
              <a:rPr lang="en-US" b="1" dirty="0">
                <a:hlinkClick r:id="rId12" tooltip="Apollo 11 Mission Splashdown Party at Space Center Houston"/>
              </a:rPr>
              <a:t>Apollo 11 Mission Splashdown Party at Space Center Houston</a:t>
            </a:r>
            <a:r>
              <a:rPr lang="en-US" b="1" dirty="0"/>
              <a:t> | Wednesday, July 24 – </a:t>
            </a:r>
            <a:r>
              <a:rPr lang="en-US" dirty="0"/>
              <a:t>6pm to 10pm.</a:t>
            </a:r>
          </a:p>
          <a:p>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2973434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B2AFA-691F-46E8-9D97-E80FE9331C09}"/>
              </a:ext>
            </a:extLst>
          </p:cNvPr>
          <p:cNvSpPr>
            <a:spLocks noGrp="1"/>
          </p:cNvSpPr>
          <p:nvPr>
            <p:ph type="title"/>
          </p:nvPr>
        </p:nvSpPr>
        <p:spPr/>
        <p:txBody>
          <a:bodyPr/>
          <a:lstStyle/>
          <a:p>
            <a:r>
              <a:rPr lang="en-US" dirty="0"/>
              <a:t>Our Last Meeting – June 1</a:t>
            </a:r>
          </a:p>
        </p:txBody>
      </p:sp>
      <p:pic>
        <p:nvPicPr>
          <p:cNvPr id="24578" name="Picture 2" descr="http://www.nssnorthhoustonspacesociety.org/wp-content/uploads/2019/06/IMG_0102-1024x683.jpg">
            <a:extLst>
              <a:ext uri="{FF2B5EF4-FFF2-40B4-BE49-F238E27FC236}">
                <a16:creationId xmlns:a16="http://schemas.microsoft.com/office/drawing/2014/main" id="{009419A8-2E26-4C71-BB29-2C601F3E7F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1713" y="1396187"/>
            <a:ext cx="3506948" cy="233910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www.nssnorthhoustonspacesociety.org/wp-content/uploads/2019/06/IMG_0105-1024x683.jpg">
            <a:extLst>
              <a:ext uri="{FF2B5EF4-FFF2-40B4-BE49-F238E27FC236}">
                <a16:creationId xmlns:a16="http://schemas.microsoft.com/office/drawing/2014/main" id="{14DC3F1B-408A-4C17-AE74-31CD471CF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517" y="2565740"/>
            <a:ext cx="3984770" cy="2657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56BBD1-EDBC-445A-B32B-0E728EF07770}"/>
              </a:ext>
            </a:extLst>
          </p:cNvPr>
          <p:cNvSpPr txBox="1"/>
          <p:nvPr/>
        </p:nvSpPr>
        <p:spPr>
          <a:xfrm>
            <a:off x="4311940" y="1396187"/>
            <a:ext cx="4479722" cy="369332"/>
          </a:xfrm>
          <a:prstGeom prst="rect">
            <a:avLst/>
          </a:prstGeom>
          <a:noFill/>
        </p:spPr>
        <p:txBody>
          <a:bodyPr wrap="square" rtlCol="0">
            <a:spAutoFit/>
          </a:bodyPr>
          <a:lstStyle/>
          <a:p>
            <a:r>
              <a:rPr lang="en-US" dirty="0"/>
              <a:t>Greg Stanley – SpaceX’s </a:t>
            </a:r>
            <a:r>
              <a:rPr lang="en-US" dirty="0" err="1"/>
              <a:t>StarLink</a:t>
            </a:r>
            <a:r>
              <a:rPr lang="en-US" dirty="0"/>
              <a:t> </a:t>
            </a:r>
          </a:p>
        </p:txBody>
      </p:sp>
      <p:sp>
        <p:nvSpPr>
          <p:cNvPr id="7" name="TextBox 6">
            <a:extLst>
              <a:ext uri="{FF2B5EF4-FFF2-40B4-BE49-F238E27FC236}">
                <a16:creationId xmlns:a16="http://schemas.microsoft.com/office/drawing/2014/main" id="{9ECC1EF6-FD69-44DA-8347-85881B192F06}"/>
              </a:ext>
            </a:extLst>
          </p:cNvPr>
          <p:cNvSpPr txBox="1"/>
          <p:nvPr/>
        </p:nvSpPr>
        <p:spPr>
          <a:xfrm>
            <a:off x="628650" y="3969101"/>
            <a:ext cx="4479722" cy="369332"/>
          </a:xfrm>
          <a:prstGeom prst="rect">
            <a:avLst/>
          </a:prstGeom>
          <a:noFill/>
        </p:spPr>
        <p:txBody>
          <a:bodyPr wrap="square" rtlCol="0">
            <a:spAutoFit/>
          </a:bodyPr>
          <a:lstStyle/>
          <a:p>
            <a:r>
              <a:rPr lang="en-US" dirty="0"/>
              <a:t>Doug Hall – </a:t>
            </a:r>
            <a:r>
              <a:rPr lang="en-US" dirty="0" err="1"/>
              <a:t>Skylon</a:t>
            </a:r>
            <a:r>
              <a:rPr lang="en-US" dirty="0"/>
              <a:t>/SABRE</a:t>
            </a:r>
          </a:p>
        </p:txBody>
      </p:sp>
      <p:sp>
        <p:nvSpPr>
          <p:cNvPr id="8" name="TextBox 7">
            <a:extLst>
              <a:ext uri="{FF2B5EF4-FFF2-40B4-BE49-F238E27FC236}">
                <a16:creationId xmlns:a16="http://schemas.microsoft.com/office/drawing/2014/main" id="{6B90E87B-6833-47FC-832E-FE8094F1E251}"/>
              </a:ext>
            </a:extLst>
          </p:cNvPr>
          <p:cNvSpPr txBox="1"/>
          <p:nvPr/>
        </p:nvSpPr>
        <p:spPr>
          <a:xfrm>
            <a:off x="410711" y="5457444"/>
            <a:ext cx="6434706" cy="1077218"/>
          </a:xfrm>
          <a:prstGeom prst="rect">
            <a:avLst/>
          </a:prstGeom>
          <a:noFill/>
        </p:spPr>
        <p:txBody>
          <a:bodyPr wrap="square" rtlCol="0">
            <a:spAutoFit/>
          </a:bodyPr>
          <a:lstStyle/>
          <a:p>
            <a:r>
              <a:rPr lang="en-US" sz="3200" dirty="0"/>
              <a:t>Check out their presentations at http://NorthHoustonSpace.org</a:t>
            </a:r>
          </a:p>
        </p:txBody>
      </p:sp>
    </p:spTree>
    <p:extLst>
      <p:ext uri="{BB962C8B-B14F-4D97-AF65-F5344CB8AC3E}">
        <p14:creationId xmlns:p14="http://schemas.microsoft.com/office/powerpoint/2010/main" val="29718022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E84657F-FE7C-4F7B-9B32-5A416EB793D5}"/>
              </a:ext>
            </a:extLst>
          </p:cNvPr>
          <p:cNvSpPr>
            <a:spLocks noGrp="1"/>
          </p:cNvSpPr>
          <p:nvPr>
            <p:ph type="title"/>
          </p:nvPr>
        </p:nvSpPr>
        <p:spPr>
          <a:xfrm>
            <a:off x="326472" y="713023"/>
            <a:ext cx="5369478" cy="1325563"/>
          </a:xfrm>
        </p:spPr>
        <p:txBody>
          <a:bodyPr>
            <a:normAutofit/>
          </a:bodyPr>
          <a:lstStyle/>
          <a:p>
            <a:r>
              <a:rPr lang="en-US" sz="4800" dirty="0"/>
              <a:t>Anima </a:t>
            </a:r>
            <a:r>
              <a:rPr lang="en-US" sz="4800" dirty="0" err="1"/>
              <a:t>Sabale</a:t>
            </a:r>
            <a:endParaRPr lang="en-US" sz="4800" dirty="0"/>
          </a:p>
        </p:txBody>
      </p:sp>
      <p:pic>
        <p:nvPicPr>
          <p:cNvPr id="9" name="Content Placeholder 3">
            <a:extLst>
              <a:ext uri="{FF2B5EF4-FFF2-40B4-BE49-F238E27FC236}">
                <a16:creationId xmlns:a16="http://schemas.microsoft.com/office/drawing/2014/main" id="{B7B27A67-3457-4A1B-8CDC-13A1A7010D5F}"/>
              </a:ext>
            </a:extLst>
          </p:cNvPr>
          <p:cNvPicPr>
            <a:picLocks noGrp="1" noChangeAspect="1"/>
          </p:cNvPicPr>
          <p:nvPr>
            <p:ph idx="1"/>
          </p:nvPr>
        </p:nvPicPr>
        <p:blipFill>
          <a:blip r:embed="rId2"/>
          <a:stretch>
            <a:fillRect/>
          </a:stretch>
        </p:blipFill>
        <p:spPr>
          <a:xfrm>
            <a:off x="5720451" y="104215"/>
            <a:ext cx="3323809" cy="3971429"/>
          </a:xfrm>
          <a:prstGeom prst="rect">
            <a:avLst/>
          </a:prstGeom>
        </p:spPr>
      </p:pic>
      <p:sp>
        <p:nvSpPr>
          <p:cNvPr id="10" name="TextBox 9">
            <a:extLst>
              <a:ext uri="{FF2B5EF4-FFF2-40B4-BE49-F238E27FC236}">
                <a16:creationId xmlns:a16="http://schemas.microsoft.com/office/drawing/2014/main" id="{6C886FCA-F66C-4C93-A486-EF5406118056}"/>
              </a:ext>
            </a:extLst>
          </p:cNvPr>
          <p:cNvSpPr txBox="1"/>
          <p:nvPr/>
        </p:nvSpPr>
        <p:spPr>
          <a:xfrm>
            <a:off x="326472" y="1998077"/>
            <a:ext cx="5242440" cy="1569660"/>
          </a:xfrm>
          <a:prstGeom prst="rect">
            <a:avLst/>
          </a:prstGeom>
          <a:noFill/>
        </p:spPr>
        <p:txBody>
          <a:bodyPr wrap="square" rtlCol="0">
            <a:spAutoFit/>
          </a:bodyPr>
          <a:lstStyle/>
          <a:p>
            <a:r>
              <a:rPr lang="en-US" sz="3200" dirty="0"/>
              <a:t>Orion Spacecraft Simulations Lab Manager</a:t>
            </a:r>
          </a:p>
          <a:p>
            <a:r>
              <a:rPr lang="en-US" sz="3200" dirty="0"/>
              <a:t>Johnson Space Center (Jacobs)</a:t>
            </a:r>
          </a:p>
        </p:txBody>
      </p:sp>
      <p:sp>
        <p:nvSpPr>
          <p:cNvPr id="11" name="TextBox 10">
            <a:extLst>
              <a:ext uri="{FF2B5EF4-FFF2-40B4-BE49-F238E27FC236}">
                <a16:creationId xmlns:a16="http://schemas.microsoft.com/office/drawing/2014/main" id="{CFFA7F02-79AD-4740-89C8-63CC724B81CE}"/>
              </a:ext>
            </a:extLst>
          </p:cNvPr>
          <p:cNvSpPr txBox="1"/>
          <p:nvPr/>
        </p:nvSpPr>
        <p:spPr>
          <a:xfrm>
            <a:off x="142875" y="6273225"/>
            <a:ext cx="6762750" cy="523220"/>
          </a:xfrm>
          <a:prstGeom prst="rect">
            <a:avLst/>
          </a:prstGeom>
          <a:noFill/>
        </p:spPr>
        <p:txBody>
          <a:bodyPr wrap="square" rtlCol="0">
            <a:spAutoFit/>
          </a:bodyPr>
          <a:lstStyle/>
          <a:p>
            <a:r>
              <a:rPr lang="en-US" sz="2800" dirty="0"/>
              <a:t>Barbara Bush Library, Aug 3, 2019  3:00 PM</a:t>
            </a:r>
          </a:p>
        </p:txBody>
      </p:sp>
      <p:sp>
        <p:nvSpPr>
          <p:cNvPr id="12" name="TextBox 11">
            <a:extLst>
              <a:ext uri="{FF2B5EF4-FFF2-40B4-BE49-F238E27FC236}">
                <a16:creationId xmlns:a16="http://schemas.microsoft.com/office/drawing/2014/main" id="{ACD7C50D-7BE0-4147-B11B-B0E0ABFE84A1}"/>
              </a:ext>
            </a:extLst>
          </p:cNvPr>
          <p:cNvSpPr txBox="1"/>
          <p:nvPr/>
        </p:nvSpPr>
        <p:spPr>
          <a:xfrm>
            <a:off x="142875" y="-7578"/>
            <a:ext cx="5434285" cy="584775"/>
          </a:xfrm>
          <a:prstGeom prst="rect">
            <a:avLst/>
          </a:prstGeom>
          <a:noFill/>
        </p:spPr>
        <p:txBody>
          <a:bodyPr wrap="square" rtlCol="0">
            <a:spAutoFit/>
          </a:bodyPr>
          <a:lstStyle/>
          <a:p>
            <a:r>
              <a:rPr lang="en-US" sz="3200" dirty="0"/>
              <a:t>August NSS-NH meeting:</a:t>
            </a:r>
          </a:p>
        </p:txBody>
      </p:sp>
      <p:sp>
        <p:nvSpPr>
          <p:cNvPr id="13" name="TextBox 12">
            <a:extLst>
              <a:ext uri="{FF2B5EF4-FFF2-40B4-BE49-F238E27FC236}">
                <a16:creationId xmlns:a16="http://schemas.microsoft.com/office/drawing/2014/main" id="{6C886FCA-F66C-4C93-A486-EF5406118056}"/>
              </a:ext>
            </a:extLst>
          </p:cNvPr>
          <p:cNvSpPr txBox="1"/>
          <p:nvPr/>
        </p:nvSpPr>
        <p:spPr>
          <a:xfrm>
            <a:off x="326472" y="4200109"/>
            <a:ext cx="8623815" cy="1938992"/>
          </a:xfrm>
          <a:prstGeom prst="rect">
            <a:avLst/>
          </a:prstGeom>
          <a:noFill/>
        </p:spPr>
        <p:txBody>
          <a:bodyPr wrap="square" rtlCol="0">
            <a:spAutoFit/>
          </a:bodyPr>
          <a:lstStyle/>
          <a:p>
            <a:r>
              <a:rPr lang="en-US" sz="2400" dirty="0"/>
              <a:t>Aerospace and Software Engineer for NASA while pursuing childhood aspirations to become an Astronaut. </a:t>
            </a:r>
            <a:br>
              <a:rPr lang="en-US" sz="2400" dirty="0"/>
            </a:br>
            <a:r>
              <a:rPr lang="en-US" sz="2400" dirty="0"/>
              <a:t>Citizen Scientist-Astronaut Candidate during off-work hours, participating in research missions, including analog missions at NASA HERA and Mars Desert Research Station.</a:t>
            </a:r>
            <a:endParaRPr lang="en-US" dirty="0"/>
          </a:p>
        </p:txBody>
      </p:sp>
    </p:spTree>
    <p:extLst>
      <p:ext uri="{BB962C8B-B14F-4D97-AF65-F5344CB8AC3E}">
        <p14:creationId xmlns:p14="http://schemas.microsoft.com/office/powerpoint/2010/main" val="1755704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6219"/>
            <a:ext cx="7886700" cy="1325563"/>
          </a:xfrm>
        </p:spPr>
        <p:txBody>
          <a:bodyPr/>
          <a:lstStyle/>
          <a:p>
            <a:pPr algn="ctr"/>
            <a:r>
              <a:rPr lang="en-US" dirty="0"/>
              <a:t>Open Discussion</a:t>
            </a:r>
          </a:p>
        </p:txBody>
      </p:sp>
    </p:spTree>
    <p:extLst>
      <p:ext uri="{BB962C8B-B14F-4D97-AF65-F5344CB8AC3E}">
        <p14:creationId xmlns:p14="http://schemas.microsoft.com/office/powerpoint/2010/main" val="164219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0" y="-7799"/>
            <a:ext cx="7886700" cy="507251"/>
          </a:xfrm>
        </p:spPr>
        <p:txBody>
          <a:bodyPr>
            <a:normAutofit fontScale="90000"/>
          </a:bodyPr>
          <a:lstStyle/>
          <a:p>
            <a:r>
              <a:rPr lang="en-US" dirty="0"/>
              <a:t>Recent space-related news</a:t>
            </a:r>
          </a:p>
        </p:txBody>
      </p:sp>
      <p:sp>
        <p:nvSpPr>
          <p:cNvPr id="3" name="Content Placeholder 2"/>
          <p:cNvSpPr>
            <a:spLocks noGrp="1"/>
          </p:cNvSpPr>
          <p:nvPr>
            <p:ph idx="1"/>
          </p:nvPr>
        </p:nvSpPr>
        <p:spPr>
          <a:xfrm>
            <a:off x="343424" y="562061"/>
            <a:ext cx="3490344" cy="4759224"/>
          </a:xfrm>
        </p:spPr>
        <p:txBody>
          <a:bodyPr/>
          <a:lstStyle/>
          <a:p>
            <a:r>
              <a:rPr lang="en-US" dirty="0"/>
              <a:t>June 4 – UK Space Agency announced plans create </a:t>
            </a:r>
            <a:r>
              <a:rPr lang="en-US" dirty="0" err="1"/>
              <a:t>SpacePort</a:t>
            </a:r>
            <a:r>
              <a:rPr lang="en-US" dirty="0"/>
              <a:t> for </a:t>
            </a:r>
            <a:r>
              <a:rPr lang="en-US" dirty="0" err="1"/>
              <a:t>Virigin</a:t>
            </a:r>
            <a:r>
              <a:rPr lang="en-US" dirty="0"/>
              <a:t> Orbit</a:t>
            </a:r>
          </a:p>
          <a:p>
            <a:endParaRPr lang="en-US" dirty="0"/>
          </a:p>
          <a:p>
            <a:pPr marL="0" indent="0">
              <a:buNone/>
            </a:pPr>
            <a:endParaRPr lang="en-US" dirty="0"/>
          </a:p>
          <a:p>
            <a:r>
              <a:rPr lang="en-US" dirty="0"/>
              <a:t>June 5 – China conducts first sea launch</a:t>
            </a:r>
          </a:p>
          <a:p>
            <a:endParaRPr lang="en-US" dirty="0"/>
          </a:p>
          <a:p>
            <a:r>
              <a:rPr lang="en-US" dirty="0"/>
              <a:t>June 5 – World View announced the successful completion of their longest stratospheric balloon flight</a:t>
            </a:r>
          </a:p>
          <a:p>
            <a:pPr lvl="1"/>
            <a:endParaRPr lang="en-US" dirty="0"/>
          </a:p>
        </p:txBody>
      </p:sp>
      <p:pic>
        <p:nvPicPr>
          <p:cNvPr id="1026" name="Picture 2" descr="https://spacenews.com/wp-content/uploads/2019/06/cz11-wey-sea-launch-high-res-peoples-daily-879x485.jpg">
            <a:extLst>
              <a:ext uri="{FF2B5EF4-FFF2-40B4-BE49-F238E27FC236}">
                <a16:creationId xmlns:a16="http://schemas.microsoft.com/office/drawing/2014/main" id="{020DB49F-9B74-4224-8AB7-B78C1BBEA4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38783"/>
            <a:ext cx="4068405" cy="22447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pacenews.com/wp-content/uploads/2018/07/virginorbit-cornwall-879x485.jpg">
            <a:extLst>
              <a:ext uri="{FF2B5EF4-FFF2-40B4-BE49-F238E27FC236}">
                <a16:creationId xmlns:a16="http://schemas.microsoft.com/office/drawing/2014/main" id="{E982AA0A-0C8E-4392-9CC7-EB69786A5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4120"/>
            <a:ext cx="4068405" cy="22447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View stratollite">
            <a:extLst>
              <a:ext uri="{FF2B5EF4-FFF2-40B4-BE49-F238E27FC236}">
                <a16:creationId xmlns:a16="http://schemas.microsoft.com/office/drawing/2014/main" id="{C7CF557F-BB9F-4018-89D3-F3666BC02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169" y="4711101"/>
            <a:ext cx="3647715" cy="201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649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0" y="-7799"/>
            <a:ext cx="7886700" cy="507251"/>
          </a:xfrm>
        </p:spPr>
        <p:txBody>
          <a:bodyPr>
            <a:normAutofit fontScale="90000"/>
          </a:bodyPr>
          <a:lstStyle/>
          <a:p>
            <a:r>
              <a:rPr lang="en-US" dirty="0"/>
              <a:t>Recent space-related news</a:t>
            </a:r>
          </a:p>
        </p:txBody>
      </p:sp>
      <p:sp>
        <p:nvSpPr>
          <p:cNvPr id="3" name="Content Placeholder 2"/>
          <p:cNvSpPr>
            <a:spLocks noGrp="1"/>
          </p:cNvSpPr>
          <p:nvPr>
            <p:ph idx="1"/>
          </p:nvPr>
        </p:nvSpPr>
        <p:spPr>
          <a:xfrm>
            <a:off x="452481" y="686873"/>
            <a:ext cx="3490344" cy="5838739"/>
          </a:xfrm>
        </p:spPr>
        <p:txBody>
          <a:bodyPr>
            <a:normAutofit fontScale="92500"/>
          </a:bodyPr>
          <a:lstStyle/>
          <a:p>
            <a:r>
              <a:rPr lang="en-US" dirty="0"/>
              <a:t>June 7 – NASA Releases ISS Commercialization Plan</a:t>
            </a:r>
          </a:p>
          <a:p>
            <a:endParaRPr lang="en-US" dirty="0"/>
          </a:p>
          <a:p>
            <a:r>
              <a:rPr lang="en-US" dirty="0"/>
              <a:t>June 7 – Bigelow Aerospace announces that it has made “significant deposits” for 4 dedicated SpaceX Crew Dragon Missions.  Company plans to charge $52 million per seat</a:t>
            </a:r>
          </a:p>
          <a:p>
            <a:pPr marL="0" indent="0">
              <a:buNone/>
            </a:pPr>
            <a:endParaRPr lang="en-US" dirty="0"/>
          </a:p>
          <a:p>
            <a:r>
              <a:rPr lang="en-US" dirty="0"/>
              <a:t>June 8 – Trump on Twitter:</a:t>
            </a:r>
          </a:p>
          <a:p>
            <a:pPr marL="0" indent="0">
              <a:buNone/>
            </a:pPr>
            <a:r>
              <a:rPr lang="en-US" dirty="0"/>
              <a:t>“For all of the money we are spending, NASA should NOT be talking about going to the Moon – We did that 50 years ago.”</a:t>
            </a:r>
          </a:p>
          <a:p>
            <a:pPr marL="0" indent="0">
              <a:buNone/>
            </a:pPr>
            <a:endParaRPr lang="en-US" dirty="0"/>
          </a:p>
          <a:p>
            <a:pPr marL="0" indent="0">
              <a:buNone/>
            </a:pPr>
            <a:r>
              <a:rPr lang="en-US" dirty="0"/>
              <a:t>June 11 – Relativity announced it would build a factory at NASA’s Stennis Space Center</a:t>
            </a:r>
          </a:p>
          <a:p>
            <a:pPr lvl="1"/>
            <a:endParaRPr lang="en-US" dirty="0"/>
          </a:p>
        </p:txBody>
      </p:sp>
      <p:pic>
        <p:nvPicPr>
          <p:cNvPr id="2050" name="Picture 2" descr="Ixion">
            <a:extLst>
              <a:ext uri="{FF2B5EF4-FFF2-40B4-BE49-F238E27FC236}">
                <a16:creationId xmlns:a16="http://schemas.microsoft.com/office/drawing/2014/main" id="{82EBA37A-848C-4741-B435-E76FA9945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384" y="179622"/>
            <a:ext cx="4570135" cy="25216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ivity rocket factory illustration">
            <a:extLst>
              <a:ext uri="{FF2B5EF4-FFF2-40B4-BE49-F238E27FC236}">
                <a16:creationId xmlns:a16="http://schemas.microsoft.com/office/drawing/2014/main" id="{86603365-9930-4837-902B-D9A39EAFA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1383" y="3534940"/>
            <a:ext cx="4570135" cy="252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909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B82C-47FB-46C1-BCAC-369D61E049FC}"/>
              </a:ext>
            </a:extLst>
          </p:cNvPr>
          <p:cNvSpPr>
            <a:spLocks noGrp="1"/>
          </p:cNvSpPr>
          <p:nvPr>
            <p:ph type="title"/>
          </p:nvPr>
        </p:nvSpPr>
        <p:spPr>
          <a:xfrm>
            <a:off x="452481" y="214125"/>
            <a:ext cx="5721816" cy="532496"/>
          </a:xfrm>
        </p:spPr>
        <p:txBody>
          <a:bodyPr>
            <a:normAutofit fontScale="90000"/>
          </a:bodyPr>
          <a:lstStyle/>
          <a:p>
            <a:r>
              <a:rPr lang="en-US" dirty="0"/>
              <a:t>Recent space-related news</a:t>
            </a:r>
          </a:p>
        </p:txBody>
      </p:sp>
      <p:sp>
        <p:nvSpPr>
          <p:cNvPr id="3" name="Content Placeholder 2">
            <a:extLst>
              <a:ext uri="{FF2B5EF4-FFF2-40B4-BE49-F238E27FC236}">
                <a16:creationId xmlns:a16="http://schemas.microsoft.com/office/drawing/2014/main" id="{416997BE-D9B6-4C2A-BC38-DBD3166DFDBC}"/>
              </a:ext>
            </a:extLst>
          </p:cNvPr>
          <p:cNvSpPr>
            <a:spLocks noGrp="1"/>
          </p:cNvSpPr>
          <p:nvPr>
            <p:ph idx="1"/>
          </p:nvPr>
        </p:nvSpPr>
        <p:spPr>
          <a:xfrm>
            <a:off x="5301842" y="869280"/>
            <a:ext cx="3758792" cy="4351338"/>
          </a:xfrm>
        </p:spPr>
        <p:txBody>
          <a:bodyPr/>
          <a:lstStyle/>
          <a:p>
            <a:r>
              <a:rPr lang="en-US" dirty="0"/>
              <a:t>June 13 – China announces that 6 international experiments have been selected to fly on its future space station</a:t>
            </a:r>
          </a:p>
          <a:p>
            <a:r>
              <a:rPr lang="en-US" dirty="0"/>
              <a:t>June 14 – NASA Administrator Jim </a:t>
            </a:r>
            <a:r>
              <a:rPr lang="en-US" dirty="0" err="1"/>
              <a:t>Bridenstine</a:t>
            </a:r>
            <a:r>
              <a:rPr lang="en-US" dirty="0"/>
              <a:t> estimated that it would cost $20 to $30 Billion additional over the next 5 years to achieve the Artemis Program</a:t>
            </a:r>
          </a:p>
          <a:p>
            <a:r>
              <a:rPr lang="en-US" dirty="0"/>
              <a:t>June 18 – Orbit Fab demonstrates satellite refueling technology on ISS</a:t>
            </a:r>
          </a:p>
        </p:txBody>
      </p:sp>
      <p:pic>
        <p:nvPicPr>
          <p:cNvPr id="3076" name="Picture 4" descr="https://spacenews.com/wp-content/uploads/2019/06/CSS-render-2019-879x485.jpeg">
            <a:extLst>
              <a:ext uri="{FF2B5EF4-FFF2-40B4-BE49-F238E27FC236}">
                <a16:creationId xmlns:a16="http://schemas.microsoft.com/office/drawing/2014/main" id="{16A11CC3-DCC6-444E-9EA5-E49B141E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38" y="869280"/>
            <a:ext cx="4639163" cy="25597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rbit Fab Furphy experiment on ISS">
            <a:extLst>
              <a:ext uri="{FF2B5EF4-FFF2-40B4-BE49-F238E27FC236}">
                <a16:creationId xmlns:a16="http://schemas.microsoft.com/office/drawing/2014/main" id="{4D78FBD6-DA6A-4428-B682-45191B921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59" y="3656934"/>
            <a:ext cx="4563742" cy="2518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4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6978-94BC-49CE-A63D-9AFB4A60B783}"/>
              </a:ext>
            </a:extLst>
          </p:cNvPr>
          <p:cNvSpPr>
            <a:spLocks noGrp="1"/>
          </p:cNvSpPr>
          <p:nvPr>
            <p:ph type="title"/>
          </p:nvPr>
        </p:nvSpPr>
        <p:spPr>
          <a:xfrm>
            <a:off x="5059971" y="1783959"/>
            <a:ext cx="3483937" cy="2889114"/>
          </a:xfrm>
        </p:spPr>
        <p:txBody>
          <a:bodyPr vert="horz" lIns="91440" tIns="45720" rIns="91440" bIns="45720" rtlCol="0" anchor="b">
            <a:normAutofit/>
          </a:bodyPr>
          <a:lstStyle/>
          <a:p>
            <a:pPr defTabSz="914400"/>
            <a:r>
              <a:rPr lang="en-US" sz="6000"/>
              <a:t>Thank You!</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3" descr="A picture containing person, man, wall, holding&#10;&#10;Description generated with very high confidence">
            <a:extLst>
              <a:ext uri="{FF2B5EF4-FFF2-40B4-BE49-F238E27FC236}">
                <a16:creationId xmlns:a16="http://schemas.microsoft.com/office/drawing/2014/main" id="{3E352588-BF8B-4DD3-9D2A-BE19C33BD0AA}"/>
              </a:ext>
            </a:extLst>
          </p:cNvPr>
          <p:cNvPicPr>
            <a:picLocks noGrp="1" noChangeAspect="1"/>
          </p:cNvPicPr>
          <p:nvPr>
            <p:ph idx="1"/>
          </p:nvPr>
        </p:nvPicPr>
        <p:blipFill rotWithShape="1">
          <a:blip r:embed="rId2"/>
          <a:srcRect l="8795" r="4519"/>
          <a:stretch/>
        </p:blipFill>
        <p:spPr>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61308091"/>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9131-AFCA-45A3-B324-32EFD8EB1F88}"/>
              </a:ext>
            </a:extLst>
          </p:cNvPr>
          <p:cNvSpPr>
            <a:spLocks noGrp="1"/>
          </p:cNvSpPr>
          <p:nvPr>
            <p:ph type="title"/>
          </p:nvPr>
        </p:nvSpPr>
        <p:spPr>
          <a:xfrm>
            <a:off x="344487" y="44292"/>
            <a:ext cx="7886700" cy="549274"/>
          </a:xfrm>
        </p:spPr>
        <p:txBody>
          <a:bodyPr/>
          <a:lstStyle/>
          <a:p>
            <a:r>
              <a:rPr lang="en-US" dirty="0"/>
              <a:t>SpaceX Falcon 9 Launch – June 12 </a:t>
            </a:r>
          </a:p>
        </p:txBody>
      </p:sp>
      <p:sp>
        <p:nvSpPr>
          <p:cNvPr id="3" name="Content Placeholder 2">
            <a:extLst>
              <a:ext uri="{FF2B5EF4-FFF2-40B4-BE49-F238E27FC236}">
                <a16:creationId xmlns:a16="http://schemas.microsoft.com/office/drawing/2014/main" id="{CD3B7C49-CFD8-4F72-A7AC-EF126C2F2D0E}"/>
              </a:ext>
            </a:extLst>
          </p:cNvPr>
          <p:cNvSpPr>
            <a:spLocks noGrp="1"/>
          </p:cNvSpPr>
          <p:nvPr>
            <p:ph idx="1"/>
          </p:nvPr>
        </p:nvSpPr>
        <p:spPr>
          <a:xfrm>
            <a:off x="628650" y="637858"/>
            <a:ext cx="5847651" cy="3724417"/>
          </a:xfrm>
        </p:spPr>
        <p:txBody>
          <a:bodyPr>
            <a:normAutofit fontScale="92500" lnSpcReduction="20000"/>
          </a:bodyPr>
          <a:lstStyle/>
          <a:p>
            <a:pPr marL="0" indent="0">
              <a:buNone/>
            </a:pPr>
            <a:r>
              <a:rPr lang="en-US" dirty="0"/>
              <a:t>The RADARSAT Constellation Mission (RCM) is Canada’s newest generation of radar Earth Observation (EO) satellites that will contribute to a better understanding of Canada’s land and natural resources.</a:t>
            </a:r>
          </a:p>
          <a:p>
            <a:pPr marL="0" indent="0">
              <a:buNone/>
            </a:pPr>
            <a:r>
              <a:rPr lang="en-US" dirty="0"/>
              <a:t>The RCM will capture images of the earth’s water, land, ice and atmosphere during the day and night and in all types of weather, including heavy cloud cover, smoke and haze.</a:t>
            </a:r>
          </a:p>
          <a:p>
            <a:pPr marL="0" indent="0">
              <a:buNone/>
            </a:pPr>
            <a:r>
              <a:rPr lang="en-US" b="1" dirty="0"/>
              <a:t>Maritime surveillance:</a:t>
            </a:r>
            <a:r>
              <a:rPr lang="en-US" dirty="0"/>
              <a:t> Ice monitoring, ship detection, oil pollution monitoring and marine wind measurement.</a:t>
            </a:r>
          </a:p>
          <a:p>
            <a:pPr marL="0" indent="0">
              <a:buNone/>
            </a:pPr>
            <a:r>
              <a:rPr lang="en-US" b="1" dirty="0"/>
              <a:t>Disaster management:</a:t>
            </a:r>
            <a:r>
              <a:rPr lang="en-US" dirty="0"/>
              <a:t> Mitigation, warning, response and recovery for earthquakes, floods, landslides, volcanoes, and windstorms.</a:t>
            </a:r>
          </a:p>
          <a:p>
            <a:pPr marL="0" indent="0">
              <a:buNone/>
            </a:pPr>
            <a:r>
              <a:rPr lang="en-US" b="1" dirty="0"/>
              <a:t>Ecosystem monitoring:</a:t>
            </a:r>
            <a:r>
              <a:rPr lang="en-US" dirty="0"/>
              <a:t> Forestry, agriculture, protected areas, wildlife habitat, wetlands, and coasts.</a:t>
            </a:r>
          </a:p>
          <a:p>
            <a:pPr marL="0" indent="0">
              <a:buNone/>
            </a:pPr>
            <a:endParaRPr lang="en-US" dirty="0"/>
          </a:p>
        </p:txBody>
      </p:sp>
      <p:pic>
        <p:nvPicPr>
          <p:cNvPr id="7172" name="Picture 4" descr="Image result for radarsat constellation spacex">
            <a:extLst>
              <a:ext uri="{FF2B5EF4-FFF2-40B4-BE49-F238E27FC236}">
                <a16:creationId xmlns:a16="http://schemas.microsoft.com/office/drawing/2014/main" id="{29D43B66-0096-4360-8A74-8C863264B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159" y="4513480"/>
            <a:ext cx="3876238" cy="217634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radarsat constellation spacex">
            <a:extLst>
              <a:ext uri="{FF2B5EF4-FFF2-40B4-BE49-F238E27FC236}">
                <a16:creationId xmlns:a16="http://schemas.microsoft.com/office/drawing/2014/main" id="{7BD37D02-95A0-435D-BD1E-AAEE6AC6D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75" y="0"/>
            <a:ext cx="1825625" cy="182562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mage result for radarsat constellation spacex">
            <a:extLst>
              <a:ext uri="{FF2B5EF4-FFF2-40B4-BE49-F238E27FC236}">
                <a16:creationId xmlns:a16="http://schemas.microsoft.com/office/drawing/2014/main" id="{C4D500E2-C390-4DD3-BE62-2CD5EA8A7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258" y="3702721"/>
            <a:ext cx="2526742" cy="189893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Related image">
            <a:extLst>
              <a:ext uri="{FF2B5EF4-FFF2-40B4-BE49-F238E27FC236}">
                <a16:creationId xmlns:a16="http://schemas.microsoft.com/office/drawing/2014/main" id="{A786986A-E9F3-4F6A-9BFA-6C5FA59EA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3564" y="1800766"/>
            <a:ext cx="2540436" cy="142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53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F7E5-35A1-4C56-93CB-446D227D518C}"/>
              </a:ext>
            </a:extLst>
          </p:cNvPr>
          <p:cNvSpPr>
            <a:spLocks noGrp="1"/>
          </p:cNvSpPr>
          <p:nvPr>
            <p:ph type="title"/>
          </p:nvPr>
        </p:nvSpPr>
        <p:spPr>
          <a:xfrm>
            <a:off x="628650" y="365126"/>
            <a:ext cx="7886700" cy="591219"/>
          </a:xfrm>
        </p:spPr>
        <p:txBody>
          <a:bodyPr/>
          <a:lstStyle/>
          <a:p>
            <a:r>
              <a:rPr lang="en-US" dirty="0"/>
              <a:t>Recent space-related news</a:t>
            </a:r>
          </a:p>
        </p:txBody>
      </p:sp>
      <p:sp>
        <p:nvSpPr>
          <p:cNvPr id="3" name="Content Placeholder 2">
            <a:extLst>
              <a:ext uri="{FF2B5EF4-FFF2-40B4-BE49-F238E27FC236}">
                <a16:creationId xmlns:a16="http://schemas.microsoft.com/office/drawing/2014/main" id="{7B8783DB-5183-4501-8F21-D1A46DC3D46C}"/>
              </a:ext>
            </a:extLst>
          </p:cNvPr>
          <p:cNvSpPr>
            <a:spLocks noGrp="1"/>
          </p:cNvSpPr>
          <p:nvPr>
            <p:ph idx="1"/>
          </p:nvPr>
        </p:nvSpPr>
        <p:spPr>
          <a:xfrm>
            <a:off x="628650" y="1057013"/>
            <a:ext cx="7886700" cy="591219"/>
          </a:xfrm>
        </p:spPr>
        <p:txBody>
          <a:bodyPr/>
          <a:lstStyle/>
          <a:p>
            <a:pPr marL="0" indent="0">
              <a:buNone/>
            </a:pPr>
            <a:r>
              <a:rPr lang="en-US" dirty="0"/>
              <a:t>June 20 – Blue Origin perform first test of BE-7 lunar lander engine</a:t>
            </a:r>
          </a:p>
        </p:txBody>
      </p:sp>
      <p:pic>
        <p:nvPicPr>
          <p:cNvPr id="5122" name="Picture 2" descr="BE-7 hotfire test">
            <a:extLst>
              <a:ext uri="{FF2B5EF4-FFF2-40B4-BE49-F238E27FC236}">
                <a16:creationId xmlns:a16="http://schemas.microsoft.com/office/drawing/2014/main" id="{9450FDFB-70ED-4C3B-AD67-9ABF3FDB79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479915"/>
            <a:ext cx="8372475"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698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4959"/>
            <a:ext cx="8017510" cy="1026161"/>
          </a:xfrm>
        </p:spPr>
        <p:txBody>
          <a:bodyPr>
            <a:normAutofit fontScale="90000"/>
          </a:bodyPr>
          <a:lstStyle/>
          <a:p>
            <a:r>
              <a:rPr lang="en-US" dirty="0"/>
              <a:t>Recent space-related news</a:t>
            </a:r>
            <a:br>
              <a:rPr lang="en-US" dirty="0"/>
            </a:br>
            <a:r>
              <a:rPr lang="en-US" dirty="0"/>
              <a:t>Blue Origin announces the Blue Moon lunar lander</a:t>
            </a:r>
          </a:p>
        </p:txBody>
      </p:sp>
      <p:sp>
        <p:nvSpPr>
          <p:cNvPr id="3" name="Content Placeholder 2"/>
          <p:cNvSpPr>
            <a:spLocks noGrp="1"/>
          </p:cNvSpPr>
          <p:nvPr>
            <p:ph idx="1"/>
          </p:nvPr>
        </p:nvSpPr>
        <p:spPr>
          <a:xfrm>
            <a:off x="628650" y="1432560"/>
            <a:ext cx="7886700" cy="4744403"/>
          </a:xfrm>
        </p:spPr>
        <p:txBody>
          <a:bodyPr/>
          <a:lstStyle/>
          <a:p>
            <a:r>
              <a:rPr lang="en-US" dirty="0"/>
              <a:t>Proposed for returning Americans to the moon by 2024</a:t>
            </a:r>
          </a:p>
        </p:txBody>
      </p:sp>
      <p:pic>
        <p:nvPicPr>
          <p:cNvPr id="6146" name="Picture 2" descr="Image result for jeff bezos blue moon">
            <a:extLst>
              <a:ext uri="{FF2B5EF4-FFF2-40B4-BE49-F238E27FC236}">
                <a16:creationId xmlns:a16="http://schemas.microsoft.com/office/drawing/2014/main" id="{B3847A09-7666-4692-82C6-20C972B24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121" y="1853565"/>
            <a:ext cx="8286487" cy="4143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12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635D-8FF0-4287-8B64-1FE1F9F8CCAC}"/>
              </a:ext>
            </a:extLst>
          </p:cNvPr>
          <p:cNvSpPr>
            <a:spLocks noGrp="1"/>
          </p:cNvSpPr>
          <p:nvPr>
            <p:ph type="title"/>
          </p:nvPr>
        </p:nvSpPr>
        <p:spPr>
          <a:xfrm>
            <a:off x="628650" y="365126"/>
            <a:ext cx="7886700" cy="456995"/>
          </a:xfrm>
        </p:spPr>
        <p:txBody>
          <a:bodyPr>
            <a:normAutofit fontScale="90000"/>
          </a:bodyPr>
          <a:lstStyle/>
          <a:p>
            <a:r>
              <a:rPr lang="en-US" dirty="0"/>
              <a:t>June 25 – Falcon Heavy – STP-2</a:t>
            </a:r>
          </a:p>
        </p:txBody>
      </p:sp>
      <p:pic>
        <p:nvPicPr>
          <p:cNvPr id="4" name="Picture 3">
            <a:extLst>
              <a:ext uri="{FF2B5EF4-FFF2-40B4-BE49-F238E27FC236}">
                <a16:creationId xmlns:a16="http://schemas.microsoft.com/office/drawing/2014/main" id="{0E61E449-C54D-419C-AC73-13E589EB1CF6}"/>
              </a:ext>
            </a:extLst>
          </p:cNvPr>
          <p:cNvPicPr>
            <a:picLocks noChangeAspect="1"/>
          </p:cNvPicPr>
          <p:nvPr/>
        </p:nvPicPr>
        <p:blipFill>
          <a:blip r:embed="rId2"/>
          <a:stretch>
            <a:fillRect/>
          </a:stretch>
        </p:blipFill>
        <p:spPr>
          <a:xfrm>
            <a:off x="7458286" y="6850"/>
            <a:ext cx="1685714" cy="2371429"/>
          </a:xfrm>
          <a:prstGeom prst="rect">
            <a:avLst/>
          </a:prstGeom>
        </p:spPr>
      </p:pic>
      <p:pic>
        <p:nvPicPr>
          <p:cNvPr id="5" name="Picture 4">
            <a:extLst>
              <a:ext uri="{FF2B5EF4-FFF2-40B4-BE49-F238E27FC236}">
                <a16:creationId xmlns:a16="http://schemas.microsoft.com/office/drawing/2014/main" id="{B1BD3E62-C1AB-4A1B-AA96-99F6961FB1B1}"/>
              </a:ext>
            </a:extLst>
          </p:cNvPr>
          <p:cNvPicPr>
            <a:picLocks noChangeAspect="1"/>
          </p:cNvPicPr>
          <p:nvPr/>
        </p:nvPicPr>
        <p:blipFill>
          <a:blip r:embed="rId3"/>
          <a:stretch>
            <a:fillRect/>
          </a:stretch>
        </p:blipFill>
        <p:spPr>
          <a:xfrm>
            <a:off x="434148" y="1014715"/>
            <a:ext cx="2670174" cy="4684354"/>
          </a:xfrm>
          <a:prstGeom prst="rect">
            <a:avLst/>
          </a:prstGeom>
        </p:spPr>
      </p:pic>
      <p:pic>
        <p:nvPicPr>
          <p:cNvPr id="9222" name="Picture 6" descr="Image result for stp-2 spacex">
            <a:extLst>
              <a:ext uri="{FF2B5EF4-FFF2-40B4-BE49-F238E27FC236}">
                <a16:creationId xmlns:a16="http://schemas.microsoft.com/office/drawing/2014/main" id="{35FDCCA4-2694-4EAE-AAC5-3682D1F8A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3587" y="3069635"/>
            <a:ext cx="5013640" cy="282017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s://everydayastronaut.com/wp-content/uploads/2019/06/Arabsat-core-landing.jpg">
            <a:extLst>
              <a:ext uri="{FF2B5EF4-FFF2-40B4-BE49-F238E27FC236}">
                <a16:creationId xmlns:a16="http://schemas.microsoft.com/office/drawing/2014/main" id="{3699E72E-0855-44E6-AE27-76FAC8AA4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6308" y="938095"/>
            <a:ext cx="2969992" cy="197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2330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851</Words>
  <Application>Microsoft Office PowerPoint</Application>
  <PresentationFormat>On-screen Show (4:3)</PresentationFormat>
  <Paragraphs>114</Paragraphs>
  <Slides>44</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Light</vt:lpstr>
      <vt:lpstr>Impact</vt:lpstr>
      <vt:lpstr>Office Theme</vt:lpstr>
      <vt:lpstr>NSS North Houston Space Society</vt:lpstr>
      <vt:lpstr>National Space Society (NSS) Vision</vt:lpstr>
      <vt:lpstr>Agenda</vt:lpstr>
      <vt:lpstr>Our Last Meeting – June 1</vt:lpstr>
      <vt:lpstr>Thank You!</vt:lpstr>
      <vt:lpstr>SpaceX Falcon 9 Launch – June 12 </vt:lpstr>
      <vt:lpstr>Recent space-related news</vt:lpstr>
      <vt:lpstr>Recent space-related news Blue Origin announces the Blue Moon lunar lander</vt:lpstr>
      <vt:lpstr>June 25 – Falcon Heavy – STP-2</vt:lpstr>
      <vt:lpstr>June 25 – Falcon Heavy – STP -2 – Also caught a fairing </vt:lpstr>
      <vt:lpstr>PowerPoint Presentation</vt:lpstr>
      <vt:lpstr>June 28: SpaceX targets 2021 commercial Starship launch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 to the Moon to Stay</vt:lpstr>
      <vt:lpstr>PowerPoint Presentation</vt:lpstr>
      <vt:lpstr>PowerPoint Presentation</vt:lpstr>
      <vt:lpstr>Jim Bridenstine, NASA Administrator</vt:lpstr>
      <vt:lpstr>Why Go Back?</vt:lpstr>
      <vt:lpstr>PowerPoint Presentation</vt:lpstr>
      <vt:lpstr>PowerPoint Presentation</vt:lpstr>
      <vt:lpstr>Artemis – The Return to the Moon in 2024</vt:lpstr>
      <vt:lpstr>Making Space Part of the Economy</vt:lpstr>
      <vt:lpstr>Many Over Lapping Areas of Terrestrial and Space Business Opportunities</vt:lpstr>
      <vt:lpstr>PowerPoint Presentation</vt:lpstr>
      <vt:lpstr>PowerPoint Presentation</vt:lpstr>
      <vt:lpstr>Jeffrey Manber, CEO, NanoRacks</vt:lpstr>
      <vt:lpstr>PowerPoint Presentation</vt:lpstr>
      <vt:lpstr>PowerPoint Presentation</vt:lpstr>
      <vt:lpstr>PowerPoint Presentation</vt:lpstr>
      <vt:lpstr>PowerPoint Presentation</vt:lpstr>
      <vt:lpstr>PowerPoint Presentation</vt:lpstr>
      <vt:lpstr>PowerPoint Presentation</vt:lpstr>
      <vt:lpstr>Space Events around Houston</vt:lpstr>
      <vt:lpstr>Anima Sabale</vt:lpstr>
      <vt:lpstr>Open Discussion</vt:lpstr>
      <vt:lpstr>Recent space-related news</vt:lpstr>
      <vt:lpstr>Recent space-related news</vt:lpstr>
      <vt:lpstr>Recent space-related news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NSS North Houston Space Society</dc:title>
  <dc:creator>nathan price</dc:creator>
  <cp:lastModifiedBy>nathan price</cp:lastModifiedBy>
  <cp:revision>3</cp:revision>
  <dcterms:created xsi:type="dcterms:W3CDTF">2019-07-06T17:07:21Z</dcterms:created>
  <dcterms:modified xsi:type="dcterms:W3CDTF">2019-07-06T18:48:31Z</dcterms:modified>
</cp:coreProperties>
</file>