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8" r:id="rId1"/>
  </p:sldMasterIdLst>
  <p:sldIdLst>
    <p:sldId id="354" r:id="rId2"/>
    <p:sldId id="352" r:id="rId3"/>
    <p:sldId id="360" r:id="rId4"/>
    <p:sldId id="383" r:id="rId5"/>
    <p:sldId id="382" r:id="rId6"/>
    <p:sldId id="384" r:id="rId7"/>
    <p:sldId id="378" r:id="rId8"/>
    <p:sldId id="362" r:id="rId9"/>
    <p:sldId id="371" r:id="rId10"/>
    <p:sldId id="363" r:id="rId11"/>
    <p:sldId id="385" r:id="rId12"/>
    <p:sldId id="370" r:id="rId13"/>
    <p:sldId id="361" r:id="rId14"/>
    <p:sldId id="366" r:id="rId15"/>
    <p:sldId id="391" r:id="rId16"/>
    <p:sldId id="365" r:id="rId17"/>
    <p:sldId id="358" r:id="rId18"/>
    <p:sldId id="359" r:id="rId19"/>
    <p:sldId id="388" r:id="rId20"/>
    <p:sldId id="387" r:id="rId21"/>
    <p:sldId id="386" r:id="rId22"/>
    <p:sldId id="389" r:id="rId23"/>
    <p:sldId id="390" r:id="rId24"/>
    <p:sldId id="369" r:id="rId25"/>
    <p:sldId id="367" r:id="rId26"/>
    <p:sldId id="368" r:id="rId27"/>
    <p:sldId id="375" r:id="rId28"/>
    <p:sldId id="364" r:id="rId29"/>
    <p:sldId id="373" r:id="rId30"/>
    <p:sldId id="377" r:id="rId31"/>
    <p:sldId id="376" r:id="rId32"/>
    <p:sldId id="374" r:id="rId33"/>
    <p:sldId id="381" r:id="rId34"/>
    <p:sldId id="355" r:id="rId35"/>
    <p:sldId id="356" r:id="rId36"/>
    <p:sldId id="357" r:id="rId37"/>
    <p:sldId id="379" r:id="rId38"/>
    <p:sldId id="380" r:id="rId39"/>
  </p:sldIdLst>
  <p:sldSz cx="9144000" cy="6858000" type="screen4x3"/>
  <p:notesSz cx="7077075" cy="9363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94" d="100"/>
          <a:sy n="94" d="100"/>
        </p:scale>
        <p:origin x="-738" y="-9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538765F-08B4-4DD4-86F4-EE5090E5AF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07AF5F2-9B45-4670-B602-9A077C9FBB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BC9B4CF-B69E-4BE6-B36E-BFF62F516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F080-22D5-42E0-B8AA-41D992DEED52}" type="datetimeFigureOut">
              <a:rPr lang="en-US" smtClean="0"/>
              <a:t>6/1/2019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5EA6414-2759-4B86-8AA7-607CD5930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4241DA6-7E55-43A0-A640-85D89E1A7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165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6C08B5B-79EA-4679-87DA-3EBE2BF1B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FDC0E6C-830A-43E6-98A8-013C0B393A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70E650D-C00F-4A48-A2AE-871175B3E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F080-22D5-42E0-B8AA-41D992DEED52}" type="datetimeFigureOut">
              <a:rPr lang="en-US" smtClean="0"/>
              <a:t>6/1/2019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0438847-D9FA-4F00-A9F7-C39AF2796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844AF7C-F080-4D59-B9EB-EC6711880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455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5B0E3EBC-56F3-4451-89DF-2BC90733A6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D043D37C-EA79-4D5B-A590-B02866F899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6B1BFD3-C2DC-4B37-B96C-E8A47CAC2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F080-22D5-42E0-B8AA-41D992DEED52}" type="datetimeFigureOut">
              <a:rPr lang="en-US" smtClean="0"/>
              <a:t>6/1/2019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09BBCDD-18A3-4D5B-8538-18F38A7CC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88F3763-B795-4DF9-9344-C905283E4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051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EDAFF51-E54D-4880-B845-FE3B849D8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0ACF354-58EF-4FB2-B011-01599C7AA3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97F1AD3-2272-4F53-B191-9597DE0F3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F080-22D5-42E0-B8AA-41D992DEED52}" type="datetimeFigureOut">
              <a:rPr lang="en-US" smtClean="0"/>
              <a:t>6/1/2019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6F055A2-2DA7-431E-A133-DC294191D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F81AF72-8874-4EA6-AEAE-216C0C499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701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A242E67-F84E-406F-B1CF-48E584456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5AA396A-2747-4EAC-807B-2F5C439C7C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CDCF6E0-F811-4268-A2B3-06E668DEB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F080-22D5-42E0-B8AA-41D992DEED52}" type="datetimeFigureOut">
              <a:rPr lang="en-US" smtClean="0"/>
              <a:t>6/1/2019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0B4E454-97D9-4FD7-B6B9-102F8B14A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050F831-025E-4AF6-9BBE-C580BD728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652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CAB38B9-E687-482B-8306-9D10A7270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82413EF-2422-4902-902A-5D4DF69C58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E570592-FB3E-46E6-8248-5CF946FA65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CCD8A46-98B2-4C6B-9B42-7E902FAC0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F080-22D5-42E0-B8AA-41D992DEED52}" type="datetimeFigureOut">
              <a:rPr lang="en-US" smtClean="0"/>
              <a:t>6/1/2019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89C6D17-05FF-4E71-A900-DB21E970F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8AD2D33-F996-454D-87EA-E56E90E33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209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08A86D6-964D-40D1-A709-BEC63196F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453B5CC-50E2-4CFC-9B17-07DED7F863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E023780-E6BC-4B0F-BFFD-B5C3B6C1D5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E1FA075-8825-49A8-A41B-267F61ADCB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07E17C66-610C-4A1C-9B83-023A8D37B2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093126A0-3CF5-4021-A34D-FEEA7D8AE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F080-22D5-42E0-B8AA-41D992DEED52}" type="datetimeFigureOut">
              <a:rPr lang="en-US" smtClean="0"/>
              <a:t>6/1/2019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07CD8495-F3BD-41BC-8CD9-A2D69FE75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88C0E54A-0155-46E9-A5AB-7056E112E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579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5F016FB-DC87-4C56-A22F-4E02A6091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E7EB55E2-C737-46EB-8866-7CC88D065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F080-22D5-42E0-B8AA-41D992DEED52}" type="datetimeFigureOut">
              <a:rPr lang="en-US" smtClean="0"/>
              <a:t>6/1/2019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06438673-E8ED-401A-AE45-90EC5F9FF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C05BC65-2CB9-4643-9BC3-D90FC8470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764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E672CD8-8934-41A3-A08D-4AC527503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F080-22D5-42E0-B8AA-41D992DEED52}" type="datetimeFigureOut">
              <a:rPr lang="en-US" smtClean="0"/>
              <a:t>6/1/2019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EE3FF633-5509-41C1-8131-B1F25E256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38BBD10-78D2-4A9F-A0F3-0A4CB3923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965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4C33638-F3C8-4862-8C5A-E4A14E611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1095047-ACDF-4202-A981-727CE338B4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1191343-A7EE-498F-A0CD-DE3E65A9AF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A024576-9EB4-48A8-9D2B-5F253CF26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F080-22D5-42E0-B8AA-41D992DEED52}" type="datetimeFigureOut">
              <a:rPr lang="en-US" smtClean="0"/>
              <a:t>6/1/2019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D99BA21-DF8D-48E0-BDB7-1DBA24E70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01B3A97-48AE-4340-BCB7-5634D58C1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571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573A227-56CB-46A4-AE7D-0FFFDC1EA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E3A010C6-B173-4C6F-83FD-6A4BFA4B5B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D9C9098-0312-4050-90DC-8EF39C66EB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A59EC4C-3A06-423E-B227-13E29ABCF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F080-22D5-42E0-B8AA-41D992DEED52}" type="datetimeFigureOut">
              <a:rPr lang="en-US" smtClean="0"/>
              <a:t>6/1/2019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D6CE58D-63E6-4D1D-9F1D-978043B83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1790135-D09B-4B9A-AC76-A146F8653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880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979EB42A-388B-4B69-8D7D-0BC56C155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2E3BF58-9C5B-4DBC-8A4A-B5109B8D9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A84E3CD-5BC4-4D0C-9EFC-07D677073D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2F080-22D5-42E0-B8AA-41D992DEED52}" type="datetimeFigureOut">
              <a:rPr lang="en-US" smtClean="0"/>
              <a:t>6/1/2019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23AA0C8-9615-4F93-A212-15D7660139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C854D08-FF53-4423-9E2D-C15E493DB1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4538BE7-1515-4DEA-98A7-286AFE9A0CB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440" y="6207361"/>
            <a:ext cx="2194560" cy="63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898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_jM_BxQGvE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D5B45C-D778-44EC-A441-0AB38F377FE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NSS North Houston Space Society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5E9130A3-621D-43A3-B6CB-A1AB5834B19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June 2019</a:t>
            </a:r>
          </a:p>
        </p:txBody>
      </p:sp>
    </p:spTree>
    <p:extLst>
      <p:ext uri="{BB962C8B-B14F-4D97-AF65-F5344CB8AC3E}">
        <p14:creationId xmlns:p14="http://schemas.microsoft.com/office/powerpoint/2010/main" val="3274148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98" y="1006467"/>
            <a:ext cx="4803702" cy="51069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633" y="122756"/>
            <a:ext cx="7886700" cy="758278"/>
          </a:xfrm>
        </p:spPr>
        <p:txBody>
          <a:bodyPr/>
          <a:lstStyle/>
          <a:p>
            <a:r>
              <a:rPr lang="en-US" dirty="0" smtClean="0"/>
              <a:t>First </a:t>
            </a:r>
            <a:r>
              <a:rPr lang="en-US" dirty="0" err="1" smtClean="0"/>
              <a:t>StarLink</a:t>
            </a:r>
            <a:r>
              <a:rPr lang="en-US" dirty="0" smtClean="0"/>
              <a:t> buildout launch -- 60 satellites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2111" y="899649"/>
            <a:ext cx="4108187" cy="5715980"/>
          </a:xfrm>
        </p:spPr>
        <p:txBody>
          <a:bodyPr/>
          <a:lstStyle/>
          <a:p>
            <a:r>
              <a:rPr lang="en-US" dirty="0" smtClean="0"/>
              <a:t>Successful launch from Cape Canaveral May 23, 2019</a:t>
            </a:r>
          </a:p>
          <a:p>
            <a:pPr lvl="1"/>
            <a:r>
              <a:rPr lang="en-US" dirty="0" smtClean="0"/>
              <a:t>Heaviest mission to date for SpaceX &amp; Falcon 9:  13.6 metric tons</a:t>
            </a:r>
          </a:p>
          <a:p>
            <a:pPr lvl="1"/>
            <a:r>
              <a:rPr lang="en-US" dirty="0"/>
              <a:t>T</a:t>
            </a:r>
            <a:r>
              <a:rPr lang="en-US" dirty="0" smtClean="0"/>
              <a:t>he first stage was re-used from two previous launches</a:t>
            </a:r>
          </a:p>
          <a:p>
            <a:pPr lvl="1"/>
            <a:r>
              <a:rPr lang="en-US" dirty="0" smtClean="0"/>
              <a:t>First stage landed on the “</a:t>
            </a:r>
            <a:r>
              <a:rPr lang="en-US" dirty="0" err="1" smtClean="0"/>
              <a:t>droneship</a:t>
            </a:r>
            <a:r>
              <a:rPr lang="en-US" dirty="0" smtClean="0"/>
              <a:t>” in the Atlantic</a:t>
            </a:r>
          </a:p>
          <a:p>
            <a:pPr lvl="1"/>
            <a:r>
              <a:rPr lang="en-US" dirty="0" smtClean="0"/>
              <a:t>Reusability is real! </a:t>
            </a:r>
          </a:p>
          <a:p>
            <a:r>
              <a:rPr lang="en-US" dirty="0" smtClean="0"/>
              <a:t>60 Satellites in one launch to one low earth orbit (LEO)</a:t>
            </a:r>
          </a:p>
          <a:p>
            <a:pPr lvl="1"/>
            <a:r>
              <a:rPr lang="en-US" dirty="0" smtClean="0"/>
              <a:t>500 </a:t>
            </a:r>
            <a:r>
              <a:rPr lang="en-US" dirty="0" err="1" smtClean="0"/>
              <a:t>lbs</a:t>
            </a:r>
            <a:r>
              <a:rPr lang="en-US" dirty="0" smtClean="0"/>
              <a:t> each, initial altitude of 250 miles (400 kilometers)</a:t>
            </a:r>
          </a:p>
          <a:p>
            <a:pPr lvl="1"/>
            <a:r>
              <a:rPr lang="en-US" dirty="0" smtClean="0"/>
              <a:t>Ion thrusters (Krypton) will lift to higher, different orbits at 340 miles (550 kilometers) </a:t>
            </a:r>
            <a:r>
              <a:rPr lang="en-US" i="1" dirty="0" smtClean="0"/>
              <a:t>(in progress)</a:t>
            </a:r>
          </a:p>
          <a:p>
            <a:pPr lvl="1"/>
            <a:r>
              <a:rPr lang="en-US" dirty="0"/>
              <a:t>All 60 satellites deployed their solar arrays, generated power, and communicated with ground </a:t>
            </a:r>
            <a:r>
              <a:rPr lang="en-US" dirty="0" smtClean="0"/>
              <a:t>stations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1977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905818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StarLink</a:t>
            </a:r>
            <a:r>
              <a:rPr lang="en-US" dirty="0" smtClean="0"/>
              <a:t> launch May 23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1" y="1270945"/>
            <a:ext cx="7467599" cy="4821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2221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915034"/>
          </a:xfrm>
        </p:spPr>
        <p:txBody>
          <a:bodyPr/>
          <a:lstStyle/>
          <a:p>
            <a:r>
              <a:rPr lang="en-US" dirty="0" smtClean="0"/>
              <a:t>The 60 satellites stacked before deployment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30" y="1341438"/>
            <a:ext cx="7163740" cy="4835525"/>
          </a:xfrm>
        </p:spPr>
      </p:pic>
    </p:spTree>
    <p:extLst>
      <p:ext uri="{BB962C8B-B14F-4D97-AF65-F5344CB8AC3E}">
        <p14:creationId xmlns:p14="http://schemas.microsoft.com/office/powerpoint/2010/main" val="1807001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27651"/>
          </a:xfrm>
        </p:spPr>
        <p:txBody>
          <a:bodyPr/>
          <a:lstStyle/>
          <a:p>
            <a:r>
              <a:rPr lang="en-US" dirty="0" err="1" smtClean="0"/>
              <a:t>StarLink</a:t>
            </a:r>
            <a:r>
              <a:rPr lang="en-US" dirty="0" smtClean="0"/>
              <a:t> Launch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830505"/>
            <a:ext cx="7886700" cy="4341577"/>
          </a:xfrm>
        </p:spPr>
      </p:pic>
      <p:sp>
        <p:nvSpPr>
          <p:cNvPr id="4" name="Content Placeholder 2">
            <a:extLst>
              <a:ext uri="{FF2B5EF4-FFF2-40B4-BE49-F238E27FC236}">
                <a16:creationId xmlns="" xmlns:a16="http://schemas.microsoft.com/office/drawing/2014/main" id="{D2C4DD17-1DF6-42CF-8661-49480BBC6C27}"/>
              </a:ext>
            </a:extLst>
          </p:cNvPr>
          <p:cNvSpPr txBox="1">
            <a:spLocks/>
          </p:cNvSpPr>
          <p:nvPr/>
        </p:nvSpPr>
        <p:spPr>
          <a:xfrm>
            <a:off x="2529840" y="6201422"/>
            <a:ext cx="4084320" cy="4693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i="1" dirty="0" smtClean="0"/>
              <a:t>(</a:t>
            </a:r>
            <a:r>
              <a:rPr lang="nl-NL" sz="1600" i="1" dirty="0" smtClean="0"/>
              <a:t>Marco </a:t>
            </a:r>
            <a:r>
              <a:rPr lang="nl-NL" sz="1600" i="1" dirty="0"/>
              <a:t>Langbroek, Leiden, the </a:t>
            </a:r>
            <a:r>
              <a:rPr lang="nl-NL" sz="1600" i="1" dirty="0" smtClean="0"/>
              <a:t>Netherlands)</a:t>
            </a:r>
            <a:endParaRPr lang="en-US" sz="1600" i="1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C886FCA-F66C-4C93-A486-EF5406118056}"/>
              </a:ext>
            </a:extLst>
          </p:cNvPr>
          <p:cNvSpPr txBox="1"/>
          <p:nvPr/>
        </p:nvSpPr>
        <p:spPr>
          <a:xfrm>
            <a:off x="517968" y="923303"/>
            <a:ext cx="8108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Part of the </a:t>
            </a:r>
            <a:r>
              <a:rPr lang="en-US" sz="2400" dirty="0"/>
              <a:t>train of </a:t>
            </a:r>
            <a:r>
              <a:rPr lang="en-US" sz="2400" dirty="0" err="1"/>
              <a:t>Starlink</a:t>
            </a:r>
            <a:r>
              <a:rPr lang="en-US" sz="2400" dirty="0"/>
              <a:t> satellites passing over Leiden, the Netherlands, about 22.5 hours after launch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0389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021885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StarLink</a:t>
            </a:r>
            <a:r>
              <a:rPr lang="en-US" dirty="0" smtClean="0"/>
              <a:t> satellites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8924" y="1301643"/>
            <a:ext cx="7886700" cy="3403921"/>
          </a:xfrm>
        </p:spPr>
        <p:txBody>
          <a:bodyPr/>
          <a:lstStyle/>
          <a:p>
            <a:r>
              <a:rPr lang="en-US" dirty="0" smtClean="0"/>
              <a:t>Mass produced for lower cost</a:t>
            </a:r>
          </a:p>
          <a:p>
            <a:r>
              <a:rPr lang="en-US" dirty="0" smtClean="0"/>
              <a:t>Flat, stackable for packing many in one launch</a:t>
            </a:r>
          </a:p>
          <a:p>
            <a:r>
              <a:rPr lang="en-US" dirty="0" smtClean="0"/>
              <a:t>Think of them as a flying wireless “base station” and router</a:t>
            </a:r>
          </a:p>
          <a:p>
            <a:pPr lvl="1"/>
            <a:r>
              <a:rPr lang="en-US" dirty="0" smtClean="0"/>
              <a:t>Optical inter-satellite links</a:t>
            </a:r>
          </a:p>
          <a:p>
            <a:pPr lvl="1"/>
            <a:r>
              <a:rPr lang="en-US" dirty="0" smtClean="0"/>
              <a:t>2-way communications: ground to satellite (…to satellite…) to ground</a:t>
            </a:r>
          </a:p>
          <a:p>
            <a:r>
              <a:rPr lang="en-US" dirty="0" smtClean="0"/>
              <a:t>Other capabilities</a:t>
            </a:r>
          </a:p>
          <a:p>
            <a:pPr lvl="1"/>
            <a:r>
              <a:rPr lang="en-US" dirty="0" smtClean="0"/>
              <a:t>Satellites </a:t>
            </a:r>
            <a:r>
              <a:rPr lang="en-US" dirty="0"/>
              <a:t>track </a:t>
            </a:r>
            <a:r>
              <a:rPr lang="en-US" dirty="0" smtClean="0"/>
              <a:t>stars, orbiting debris; some </a:t>
            </a:r>
            <a:r>
              <a:rPr lang="en-US" dirty="0"/>
              <a:t>autonomous collision </a:t>
            </a:r>
            <a:r>
              <a:rPr lang="en-US" dirty="0" smtClean="0"/>
              <a:t>avoidance</a:t>
            </a:r>
          </a:p>
          <a:p>
            <a:pPr lvl="1"/>
            <a:r>
              <a:rPr lang="en-US" dirty="0" smtClean="0"/>
              <a:t>Unfolding single solar array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06" y="4033301"/>
            <a:ext cx="1876425" cy="26955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226" y="4033301"/>
            <a:ext cx="2133600" cy="26955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920" y="4033301"/>
            <a:ext cx="2438400" cy="269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113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5920" y="365126"/>
            <a:ext cx="8280400" cy="1325563"/>
          </a:xfrm>
        </p:spPr>
        <p:txBody>
          <a:bodyPr/>
          <a:lstStyle/>
          <a:p>
            <a:r>
              <a:rPr lang="en-US" dirty="0" smtClean="0"/>
              <a:t>Visualizing a (generic) LEO satellite constellation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911934"/>
            <a:ext cx="7886700" cy="4178719"/>
          </a:xfrm>
        </p:spPr>
      </p:pic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D2C4DD17-1DF6-42CF-8661-49480BBC6C27}"/>
              </a:ext>
            </a:extLst>
          </p:cNvPr>
          <p:cNvSpPr txBox="1">
            <a:spLocks/>
          </p:cNvSpPr>
          <p:nvPr/>
        </p:nvSpPr>
        <p:spPr>
          <a:xfrm>
            <a:off x="1584960" y="6371768"/>
            <a:ext cx="5293360" cy="3744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100" i="1" dirty="0" smtClean="0"/>
              <a:t>Image:  </a:t>
            </a:r>
            <a:r>
              <a:rPr lang="en-US" sz="1100" i="1" dirty="0"/>
              <a:t>https://www.bcsatellite.net/blog/leo-update-the-big-three-which-is-best/</a:t>
            </a:r>
          </a:p>
        </p:txBody>
      </p:sp>
    </p:spTree>
    <p:extLst>
      <p:ext uri="{BB962C8B-B14F-4D97-AF65-F5344CB8AC3E}">
        <p14:creationId xmlns:p14="http://schemas.microsoft.com/office/powerpoint/2010/main" val="10528615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915034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StarLink</a:t>
            </a:r>
            <a:r>
              <a:rPr lang="en-US" dirty="0" smtClean="0"/>
              <a:t> constellation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41120"/>
            <a:ext cx="7886700" cy="4835843"/>
          </a:xfrm>
        </p:spPr>
        <p:txBody>
          <a:bodyPr/>
          <a:lstStyle/>
          <a:p>
            <a:r>
              <a:rPr lang="en-US" dirty="0" smtClean="0"/>
              <a:t>Size requirements for the satellite constellation (Musk) :</a:t>
            </a:r>
          </a:p>
          <a:p>
            <a:pPr lvl="1"/>
            <a:r>
              <a:rPr lang="en-US" dirty="0" smtClean="0"/>
              <a:t>400 to go online, possibly in 2020 </a:t>
            </a:r>
          </a:p>
          <a:p>
            <a:pPr lvl="1"/>
            <a:r>
              <a:rPr lang="en-US" dirty="0" smtClean="0"/>
              <a:t>800 satellites for “significant operational capacity”</a:t>
            </a:r>
          </a:p>
          <a:p>
            <a:pPr lvl="1"/>
            <a:r>
              <a:rPr lang="en-US" dirty="0" smtClean="0"/>
              <a:t>1000 satellites for economic viability</a:t>
            </a:r>
          </a:p>
          <a:p>
            <a:r>
              <a:rPr lang="en-US" dirty="0" smtClean="0"/>
              <a:t>Full system: 11,927 satellites in 3 orbital shells, in 3 phases: </a:t>
            </a:r>
          </a:p>
          <a:p>
            <a:pPr lvl="1"/>
            <a:r>
              <a:rPr lang="en-US" dirty="0" smtClean="0"/>
              <a:t>1584 at 340 miles (550 km)  (Typical Low Earth Orbit – LEO) </a:t>
            </a:r>
          </a:p>
          <a:p>
            <a:pPr lvl="1"/>
            <a:r>
              <a:rPr lang="en-US" dirty="0" smtClean="0"/>
              <a:t>2825 at 710 miles (1150 km)   (maybe complete in 2024) </a:t>
            </a:r>
          </a:p>
          <a:p>
            <a:pPr lvl="1"/>
            <a:r>
              <a:rPr lang="en-US" dirty="0" smtClean="0"/>
              <a:t>7518 at 210 miles (340 km) – VLEO: Very LEO!  Short orbital lifetimes.</a:t>
            </a:r>
          </a:p>
          <a:p>
            <a:pPr lvl="1"/>
            <a:r>
              <a:rPr lang="en-US" dirty="0" smtClean="0"/>
              <a:t>Combined mass:  10 times that of the International Space Station</a:t>
            </a:r>
          </a:p>
          <a:p>
            <a:r>
              <a:rPr lang="en-US" dirty="0" smtClean="0"/>
              <a:t>Expecting 6 launches in 2019</a:t>
            </a:r>
          </a:p>
          <a:p>
            <a:r>
              <a:rPr lang="en-US" dirty="0" smtClean="0"/>
              <a:t>Satellite life:  5-6 years, requiring ongoing replacements </a:t>
            </a:r>
          </a:p>
        </p:txBody>
      </p:sp>
    </p:spTree>
    <p:extLst>
      <p:ext uri="{BB962C8B-B14F-4D97-AF65-F5344CB8AC3E}">
        <p14:creationId xmlns:p14="http://schemas.microsoft.com/office/powerpoint/2010/main" val="916899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62783"/>
          </a:xfrm>
        </p:spPr>
        <p:txBody>
          <a:bodyPr/>
          <a:lstStyle/>
          <a:p>
            <a:r>
              <a:rPr lang="en-US" dirty="0" err="1" smtClean="0"/>
              <a:t>StarLink</a:t>
            </a:r>
            <a:endParaRPr lang="en-US" dirty="0"/>
          </a:p>
        </p:txBody>
      </p:sp>
      <p:pic>
        <p:nvPicPr>
          <p:cNvPr id="6" name="starlinkglobe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6582" y="1451156"/>
            <a:ext cx="5430837" cy="4351338"/>
          </a:xfrm>
        </p:spPr>
      </p:pic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D2C4DD17-1DF6-42CF-8661-49480BBC6C27}"/>
              </a:ext>
            </a:extLst>
          </p:cNvPr>
          <p:cNvSpPr txBox="1">
            <a:spLocks/>
          </p:cNvSpPr>
          <p:nvPr/>
        </p:nvSpPr>
        <p:spPr>
          <a:xfrm>
            <a:off x="2686595" y="6201422"/>
            <a:ext cx="3770810" cy="4693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i="1" dirty="0" smtClean="0"/>
              <a:t>(Mouse over the image and start the video)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3304099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75696"/>
          </a:xfrm>
        </p:spPr>
        <p:txBody>
          <a:bodyPr/>
          <a:lstStyle/>
          <a:p>
            <a:r>
              <a:rPr lang="en-US" dirty="0" err="1" smtClean="0"/>
              <a:t>StarLink</a:t>
            </a:r>
            <a:endParaRPr lang="en-US" dirty="0"/>
          </a:p>
        </p:txBody>
      </p:sp>
      <p:pic>
        <p:nvPicPr>
          <p:cNvPr id="4" name="starlinkZoomedIN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8650" y="1399132"/>
            <a:ext cx="7886700" cy="4159250"/>
          </a:xfrm>
        </p:spPr>
      </p:pic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D2C4DD17-1DF6-42CF-8661-49480BBC6C27}"/>
              </a:ext>
            </a:extLst>
          </p:cNvPr>
          <p:cNvSpPr txBox="1">
            <a:spLocks/>
          </p:cNvSpPr>
          <p:nvPr/>
        </p:nvSpPr>
        <p:spPr>
          <a:xfrm>
            <a:off x="2686595" y="6201422"/>
            <a:ext cx="3770810" cy="4693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i="1" dirty="0" smtClean="0"/>
              <a:t>(Mouse over the image and start the video)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2784667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satellite constellation design choices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15440"/>
            <a:ext cx="7886700" cy="4561523"/>
          </a:xfrm>
        </p:spPr>
        <p:txBody>
          <a:bodyPr/>
          <a:lstStyle/>
          <a:p>
            <a:r>
              <a:rPr lang="en-US" dirty="0" smtClean="0"/>
              <a:t>Orbits heights (VLEO, LEO, MEO, Geosynchronous)</a:t>
            </a:r>
          </a:p>
          <a:p>
            <a:pPr lvl="1"/>
            <a:r>
              <a:rPr lang="en-US" dirty="0" smtClean="0"/>
              <a:t>Affects power requirements, latency, number of required satellites because of area “seen” by a satellite, difficulty in aiming antennas, orbit lifetime</a:t>
            </a:r>
          </a:p>
          <a:p>
            <a:r>
              <a:rPr lang="en-US" dirty="0" smtClean="0"/>
              <a:t>Orbits angle of inclination (angle deviation from equator)</a:t>
            </a:r>
          </a:p>
          <a:p>
            <a:pPr lvl="1"/>
            <a:r>
              <a:rPr lang="en-US" dirty="0" smtClean="0"/>
              <a:t>Affects coverage, polar orbits providing fullest coverage</a:t>
            </a:r>
          </a:p>
          <a:p>
            <a:r>
              <a:rPr lang="en-US" dirty="0" smtClean="0"/>
              <a:t>Orbits circular or elliptical </a:t>
            </a:r>
          </a:p>
          <a:p>
            <a:pPr lvl="1"/>
            <a:r>
              <a:rPr lang="en-US" dirty="0" smtClean="0"/>
              <a:t>(Almost all constellations use circular orbits)</a:t>
            </a:r>
          </a:p>
          <a:p>
            <a:r>
              <a:rPr lang="en-US" dirty="0" smtClean="0"/>
              <a:t>Satellite as repeater (“bent pipe”) or as router with satellite interconnections to pass communications between satellites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545878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70C4CDB-D01F-4B10-A6C7-313FB4E4B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64830"/>
            <a:ext cx="7886700" cy="906324"/>
          </a:xfrm>
        </p:spPr>
        <p:txBody>
          <a:bodyPr>
            <a:normAutofit/>
          </a:bodyPr>
          <a:lstStyle/>
          <a:p>
            <a:r>
              <a:rPr lang="en-US" sz="4000" dirty="0"/>
              <a:t>National Space Society (NSS) Vision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10E38FE-C0E5-487E-9E67-E1024EE97C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939727"/>
            <a:ext cx="7886700" cy="21169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People living and working in thriving communities beyond the Earth, and the use of the vast resources of space for the dramatic betterment of humanity.</a:t>
            </a:r>
          </a:p>
          <a:p>
            <a:pPr marL="0" indent="0">
              <a:buNone/>
            </a:pPr>
            <a:endParaRPr lang="en-US" sz="32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243" y="4871357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809" y="4871357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77" y="2831376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243" y="2831376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77" y="4871357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809" y="2831376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1374" y="2831376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5226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Satellite orbit types by angle of inclination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637" y="1994376"/>
            <a:ext cx="7324725" cy="2428875"/>
          </a:xfrm>
        </p:spPr>
      </p:pic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D2C4DD17-1DF6-42CF-8661-49480BBC6C27}"/>
              </a:ext>
            </a:extLst>
          </p:cNvPr>
          <p:cNvSpPr txBox="1">
            <a:spLocks/>
          </p:cNvSpPr>
          <p:nvPr/>
        </p:nvSpPr>
        <p:spPr>
          <a:xfrm>
            <a:off x="1584960" y="6371768"/>
            <a:ext cx="5293360" cy="3744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100" i="1" dirty="0" smtClean="0"/>
              <a:t>Image:  </a:t>
            </a:r>
            <a:r>
              <a:rPr lang="en-US" sz="1100" i="1" dirty="0"/>
              <a:t>https://www.bcsatellite.net/blog/leo-update-the-big-three-which-is-best/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28650" y="4825999"/>
            <a:ext cx="7886700" cy="8432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Orbits angle of inclination (0 </a:t>
            </a:r>
            <a:r>
              <a:rPr lang="en-US" dirty="0" err="1" smtClean="0"/>
              <a:t>deg</a:t>
            </a:r>
            <a:r>
              <a:rPr lang="en-US" dirty="0" smtClean="0"/>
              <a:t> = equatorial, 90 </a:t>
            </a:r>
            <a:r>
              <a:rPr lang="en-US" dirty="0" err="1" smtClean="0"/>
              <a:t>deg</a:t>
            </a:r>
            <a:r>
              <a:rPr lang="en-US" dirty="0" smtClean="0"/>
              <a:t> = polar)</a:t>
            </a:r>
          </a:p>
          <a:p>
            <a:r>
              <a:rPr lang="en-US" dirty="0" err="1" smtClean="0"/>
              <a:t>StarLink</a:t>
            </a:r>
            <a:r>
              <a:rPr lang="en-US" dirty="0" smtClean="0"/>
              <a:t> phase I:  32 orbital planes (?), inclined at 53 </a:t>
            </a:r>
            <a:r>
              <a:rPr lang="en-US" dirty="0" err="1" smtClean="0"/>
              <a:t>deg</a:t>
            </a:r>
            <a:r>
              <a:rPr lang="en-US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9520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53367"/>
            <a:ext cx="7886700" cy="915034"/>
          </a:xfrm>
        </p:spPr>
        <p:txBody>
          <a:bodyPr/>
          <a:lstStyle/>
          <a:p>
            <a:r>
              <a:rPr lang="en-US" dirty="0" smtClean="0"/>
              <a:t>Example:  Polar orbit around rotating earth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1125855"/>
            <a:ext cx="7486650" cy="507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1296035" y="6275868"/>
            <a:ext cx="56737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indent="0">
              <a:buNone/>
            </a:pPr>
            <a:r>
              <a:rPr lang="en-US" dirty="0">
                <a:solidFill>
                  <a:srgbClr val="0070C0"/>
                </a:solidFill>
                <a:hlinkClick r:id="rId3"/>
              </a:rPr>
              <a:t>https://www.youtube.com/watch?v=y_jM_BxQGvE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594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Satellite as repeater (“bent pipe”)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24000"/>
            <a:ext cx="7886700" cy="4652963"/>
          </a:xfrm>
        </p:spPr>
        <p:txBody>
          <a:bodyPr/>
          <a:lstStyle/>
          <a:p>
            <a:r>
              <a:rPr lang="en-US" dirty="0" smtClean="0"/>
              <a:t>Satellite as repeater (“bent pipe”)</a:t>
            </a:r>
          </a:p>
          <a:p>
            <a:r>
              <a:rPr lang="en-US" dirty="0" smtClean="0"/>
              <a:t>Satellite simply retransmits what’s sent to it</a:t>
            </a:r>
          </a:p>
          <a:p>
            <a:r>
              <a:rPr lang="en-US" dirty="0" smtClean="0"/>
              <a:t>Communications path:  user to satellite to ground station</a:t>
            </a:r>
          </a:p>
          <a:p>
            <a:r>
              <a:rPr lang="en-US" dirty="0" smtClean="0"/>
              <a:t>Ground station could be another user (e.g., broadcast use), but usually linked to the terrestrial phone network for 2-way internet communication</a:t>
            </a:r>
          </a:p>
          <a:p>
            <a:pPr lvl="1"/>
            <a:r>
              <a:rPr lang="en-US" dirty="0"/>
              <a:t>M</a:t>
            </a:r>
            <a:r>
              <a:rPr lang="en-US" dirty="0" smtClean="0"/>
              <a:t>ight re-send up to another satellite if two are in view of the ground station</a:t>
            </a:r>
          </a:p>
          <a:p>
            <a:pPr lvl="1"/>
            <a:r>
              <a:rPr lang="en-US" dirty="0" smtClean="0"/>
              <a:t>Simple, but requires many ground stations because communications requires satellite in view of both user and ground station</a:t>
            </a:r>
          </a:p>
          <a:p>
            <a:pPr lvl="1"/>
            <a:r>
              <a:rPr lang="en-US" dirty="0" smtClean="0"/>
              <a:t>Examples:  all (?) geosynchronous satellites, </a:t>
            </a:r>
            <a:r>
              <a:rPr lang="en-US" dirty="0" err="1" smtClean="0"/>
              <a:t>OneWeb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652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83847"/>
            <a:ext cx="7886700" cy="1209674"/>
          </a:xfrm>
        </p:spPr>
        <p:txBody>
          <a:bodyPr/>
          <a:lstStyle/>
          <a:p>
            <a:r>
              <a:rPr lang="en-US" dirty="0" smtClean="0"/>
              <a:t>Satellite with inter-satellite links (“flying router”)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8490" y="1333976"/>
            <a:ext cx="7886700" cy="4351338"/>
          </a:xfrm>
        </p:spPr>
        <p:txBody>
          <a:bodyPr>
            <a:normAutofit/>
          </a:bodyPr>
          <a:lstStyle/>
          <a:p>
            <a:pPr marL="0" lvl="1" indent="0">
              <a:spcBef>
                <a:spcPts val="750"/>
              </a:spcBef>
              <a:buNone/>
            </a:pPr>
            <a:endParaRPr lang="en-US" dirty="0" smtClean="0"/>
          </a:p>
          <a:p>
            <a:r>
              <a:rPr lang="en-US" dirty="0" smtClean="0"/>
              <a:t>Satellites can communicate with each other, as well as ground</a:t>
            </a:r>
          </a:p>
          <a:p>
            <a:r>
              <a:rPr lang="en-US" dirty="0" smtClean="0"/>
              <a:t>Inter-satellite links pass communications without needing ground stations</a:t>
            </a:r>
          </a:p>
          <a:p>
            <a:r>
              <a:rPr lang="en-US" dirty="0" smtClean="0"/>
              <a:t>More complex, requiring routing tables to direct packets</a:t>
            </a:r>
          </a:p>
          <a:p>
            <a:r>
              <a:rPr lang="en-US" dirty="0" smtClean="0"/>
              <a:t>Examples:  </a:t>
            </a:r>
            <a:r>
              <a:rPr lang="en-US" dirty="0" err="1" smtClean="0"/>
              <a:t>StarLink</a:t>
            </a:r>
            <a:r>
              <a:rPr lang="en-US" dirty="0" smtClean="0"/>
              <a:t>, Iridium, </a:t>
            </a:r>
            <a:r>
              <a:rPr lang="en-US" dirty="0" err="1" smtClean="0"/>
              <a:t>Telesat</a:t>
            </a:r>
            <a:endParaRPr lang="en-US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833" y="3509645"/>
            <a:ext cx="4700587" cy="323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9805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473" y="99008"/>
            <a:ext cx="7886700" cy="96779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Technical challenges:</a:t>
            </a:r>
            <a:br>
              <a:rPr lang="en-US" dirty="0" smtClean="0"/>
            </a:br>
            <a:r>
              <a:rPr lang="en-US" dirty="0" smtClean="0"/>
              <a:t>LEO satellites fly fast, break communications links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3086" y="1001931"/>
            <a:ext cx="8011634" cy="4484469"/>
          </a:xfrm>
        </p:spPr>
        <p:txBody>
          <a:bodyPr>
            <a:normAutofit/>
          </a:bodyPr>
          <a:lstStyle/>
          <a:p>
            <a:r>
              <a:rPr lang="en-US" dirty="0" smtClean="0"/>
              <a:t>LEO satellite overhead is only visible to a ground user  ̴̴7 minutes, so “handoffs” of users from one satellite to the next must be fast</a:t>
            </a:r>
          </a:p>
          <a:p>
            <a:r>
              <a:rPr lang="en-US" dirty="0" smtClean="0"/>
              <a:t>Communications links include satellite-satellite links to reach different locations, and account for earth’s rotation even for one user</a:t>
            </a:r>
          </a:p>
          <a:p>
            <a:pPr lvl="1"/>
            <a:r>
              <a:rPr lang="en-US" dirty="0" smtClean="0"/>
              <a:t>Easy to constantly link satellites ahead &amp; behind in the same orbital plane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atellites in different orbits make &amp; break links frequently </a:t>
            </a:r>
          </a:p>
          <a:p>
            <a:pPr lvl="1"/>
            <a:r>
              <a:rPr lang="en-US" dirty="0" smtClean="0"/>
              <a:t>Changing the routing tables for each satellite (flying router) rapidly was a challenge for just 66 Iridium satellites, for operation and diagnostics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992" y="3521056"/>
            <a:ext cx="3188017" cy="2869892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="" xmlns:a16="http://schemas.microsoft.com/office/drawing/2014/main" id="{D2C4DD17-1DF6-42CF-8661-49480BBC6C27}"/>
              </a:ext>
            </a:extLst>
          </p:cNvPr>
          <p:cNvSpPr txBox="1">
            <a:spLocks/>
          </p:cNvSpPr>
          <p:nvPr/>
        </p:nvSpPr>
        <p:spPr>
          <a:xfrm>
            <a:off x="1584960" y="6483531"/>
            <a:ext cx="5293360" cy="3744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100" i="1" dirty="0" smtClean="0"/>
              <a:t>Image:  </a:t>
            </a:r>
            <a:r>
              <a:rPr lang="en-US" sz="1100" i="1" dirty="0"/>
              <a:t>https://www.bcsatellite.net/blog/leo-update-the-big-three-which-is-best/</a:t>
            </a:r>
          </a:p>
        </p:txBody>
      </p:sp>
    </p:spTree>
    <p:extLst>
      <p:ext uri="{BB962C8B-B14F-4D97-AF65-F5344CB8AC3E}">
        <p14:creationId xmlns:p14="http://schemas.microsoft.com/office/powerpoint/2010/main" val="862193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553" y="2055141"/>
            <a:ext cx="4216894" cy="275198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58240"/>
            <a:ext cx="7886700" cy="512064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Without directional antennas, needed transmission power goes up as the square of the distance</a:t>
            </a:r>
          </a:p>
          <a:p>
            <a:pPr lvl="1"/>
            <a:r>
              <a:rPr lang="en-US" dirty="0" smtClean="0"/>
              <a:t>compare cell phones 4 mile distance to base station vs. 400 miles to space</a:t>
            </a:r>
          </a:p>
          <a:p>
            <a:pPr lvl="1"/>
            <a:r>
              <a:rPr lang="en-US" dirty="0" smtClean="0"/>
              <a:t>100 times the distance means 10,000 times the power needed</a:t>
            </a:r>
          </a:p>
          <a:p>
            <a:pPr lvl="1"/>
            <a:r>
              <a:rPr lang="en-US" dirty="0" smtClean="0"/>
              <a:t>Geosynchronous satellites at 22,236 miles:  (22,236/4)</a:t>
            </a:r>
            <a:r>
              <a:rPr lang="en-US" baseline="30000" dirty="0" smtClean="0"/>
              <a:t>2 </a:t>
            </a:r>
            <a:r>
              <a:rPr lang="en-US" dirty="0" smtClean="0"/>
              <a:t>= 30,902,481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 smtClean="0"/>
              <a:t>Lowest orbit possible is favored, but too low and…</a:t>
            </a:r>
          </a:p>
          <a:p>
            <a:pPr lvl="1"/>
            <a:r>
              <a:rPr lang="en-US" dirty="0" smtClean="0"/>
              <a:t>the orbit decays quickly due to air friction</a:t>
            </a:r>
          </a:p>
          <a:p>
            <a:pPr lvl="1"/>
            <a:r>
              <a:rPr lang="en-US" dirty="0" smtClean="0"/>
              <a:t>Low altitude means higher speed, so handoffs and antenna aiming must be faster</a:t>
            </a:r>
          </a:p>
          <a:p>
            <a:pPr lvl="1"/>
            <a:r>
              <a:rPr lang="en-US" dirty="0" smtClean="0"/>
              <a:t>Satellite sees a smaller part of the globe, so more are needed</a:t>
            </a:r>
          </a:p>
          <a:p>
            <a:r>
              <a:rPr lang="en-US" dirty="0" smtClean="0"/>
              <a:t>Phased array/beam forming technologies help address power requirements, and “point” radio waves without moving parts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233" y="129994"/>
            <a:ext cx="7886700" cy="1036955"/>
          </a:xfrm>
        </p:spPr>
        <p:txBody>
          <a:bodyPr/>
          <a:lstStyle/>
          <a:p>
            <a:r>
              <a:rPr lang="en-US" dirty="0" smtClean="0"/>
              <a:t>Technical challenges:</a:t>
            </a:r>
            <a:br>
              <a:rPr lang="en-US" dirty="0" smtClean="0"/>
            </a:br>
            <a:r>
              <a:rPr lang="en-US" dirty="0" smtClean="0"/>
              <a:t>Power and the inverse square law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D2C4DD17-1DF6-42CF-8661-49480BBC6C27}"/>
              </a:ext>
            </a:extLst>
          </p:cNvPr>
          <p:cNvSpPr txBox="1">
            <a:spLocks/>
          </p:cNvSpPr>
          <p:nvPr/>
        </p:nvSpPr>
        <p:spPr>
          <a:xfrm>
            <a:off x="3354978" y="6365964"/>
            <a:ext cx="2434045" cy="3744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 i="1" dirty="0" smtClean="0"/>
              <a:t>Image:  </a:t>
            </a:r>
            <a:r>
              <a:rPr lang="en-US" sz="1100" i="1" dirty="0" err="1" smtClean="0"/>
              <a:t>Borb</a:t>
            </a:r>
            <a:r>
              <a:rPr lang="en-US" sz="1100" i="1" dirty="0" smtClean="0"/>
              <a:t>, from Wikipedia</a:t>
            </a:r>
            <a:endParaRPr 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3841010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Technical challenges: </a:t>
            </a:r>
            <a:br>
              <a:rPr lang="en-US" dirty="0" smtClean="0"/>
            </a:br>
            <a:r>
              <a:rPr lang="en-US" dirty="0" smtClean="0"/>
              <a:t>Communications latency (time delay)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Communications </a:t>
            </a:r>
            <a:r>
              <a:rPr lang="en-US" dirty="0" smtClean="0"/>
              <a:t>latency </a:t>
            </a:r>
            <a:r>
              <a:rPr lang="en-US" dirty="0"/>
              <a:t>(time delays</a:t>
            </a:r>
            <a:r>
              <a:rPr lang="en-US" dirty="0" smtClean="0"/>
              <a:t>) proportional to distance</a:t>
            </a:r>
            <a:endParaRPr lang="en-US" dirty="0"/>
          </a:p>
          <a:p>
            <a:pPr lvl="1"/>
            <a:r>
              <a:rPr lang="en-US" dirty="0" smtClean="0"/>
              <a:t>(Not just speed of light – there’s delays from computer processing as well)</a:t>
            </a:r>
          </a:p>
          <a:p>
            <a:pPr lvl="1"/>
            <a:r>
              <a:rPr lang="en-US" dirty="0" smtClean="0"/>
              <a:t>Latency is shortest </a:t>
            </a:r>
            <a:r>
              <a:rPr lang="en-US" dirty="0"/>
              <a:t>at lowest orbits</a:t>
            </a:r>
          </a:p>
          <a:p>
            <a:pPr lvl="1"/>
            <a:r>
              <a:rPr lang="en-US" dirty="0"/>
              <a:t>Geosynchronous </a:t>
            </a:r>
            <a:r>
              <a:rPr lang="en-US" dirty="0" smtClean="0"/>
              <a:t>satellites (22,236 miles): </a:t>
            </a:r>
            <a:r>
              <a:rPr lang="en-US" dirty="0"/>
              <a:t>theory 477 </a:t>
            </a:r>
            <a:r>
              <a:rPr lang="en-US" dirty="0" err="1"/>
              <a:t>ms</a:t>
            </a:r>
            <a:r>
              <a:rPr lang="en-US" dirty="0"/>
              <a:t>, practice 600 </a:t>
            </a:r>
            <a:r>
              <a:rPr lang="en-US" dirty="0" err="1"/>
              <a:t>ms</a:t>
            </a:r>
            <a:endParaRPr lang="en-US" dirty="0"/>
          </a:p>
          <a:p>
            <a:pPr lvl="1"/>
            <a:r>
              <a:rPr lang="en-US" dirty="0"/>
              <a:t>LEO satellites:  25 – 35 </a:t>
            </a:r>
            <a:r>
              <a:rPr lang="en-US" dirty="0" err="1"/>
              <a:t>ms</a:t>
            </a:r>
            <a:r>
              <a:rPr lang="en-US" dirty="0"/>
              <a:t>,  comparable to existing cable &amp; </a:t>
            </a:r>
            <a:r>
              <a:rPr lang="en-US" dirty="0" smtClean="0"/>
              <a:t>fiber</a:t>
            </a:r>
          </a:p>
          <a:p>
            <a:r>
              <a:rPr lang="en-US" dirty="0" smtClean="0"/>
              <a:t>Geosynchronous satellites are fine for broadcasting TV, etc., but poor for interactive communications due to latency and transmitting power from the ground</a:t>
            </a:r>
          </a:p>
          <a:p>
            <a:pPr lvl="1"/>
            <a:r>
              <a:rPr lang="en-US" dirty="0" smtClean="0"/>
              <a:t>There are acknowledgements, etc., built into internet protocols</a:t>
            </a:r>
          </a:p>
          <a:p>
            <a:r>
              <a:rPr lang="en-US" dirty="0" smtClean="0"/>
              <a:t>Lowest </a:t>
            </a:r>
            <a:r>
              <a:rPr lang="en-US" dirty="0"/>
              <a:t>orbit possible is </a:t>
            </a:r>
            <a:r>
              <a:rPr lang="en-US" dirty="0" smtClean="0"/>
              <a:t>favored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264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915034"/>
          </a:xfrm>
        </p:spPr>
        <p:txBody>
          <a:bodyPr/>
          <a:lstStyle/>
          <a:p>
            <a:r>
              <a:rPr lang="en-US" dirty="0" smtClean="0"/>
              <a:t>Risks:  What could possibly go wrong?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41120"/>
            <a:ext cx="7886700" cy="4835843"/>
          </a:xfrm>
        </p:spPr>
        <p:txBody>
          <a:bodyPr>
            <a:normAutofit/>
          </a:bodyPr>
          <a:lstStyle/>
          <a:p>
            <a:r>
              <a:rPr lang="en-US" dirty="0" smtClean="0"/>
              <a:t>Economic risks: </a:t>
            </a:r>
          </a:p>
          <a:p>
            <a:pPr lvl="1"/>
            <a:r>
              <a:rPr lang="en-US" dirty="0" smtClean="0"/>
              <a:t>Large upfront investment and time before revenue starts </a:t>
            </a:r>
          </a:p>
          <a:p>
            <a:pPr lvl="1"/>
            <a:r>
              <a:rPr lang="en-US" dirty="0"/>
              <a:t>C</a:t>
            </a:r>
            <a:r>
              <a:rPr lang="en-US" dirty="0" smtClean="0"/>
              <a:t>ompetition from other satellite players, and land-based services like 5G</a:t>
            </a:r>
          </a:p>
          <a:p>
            <a:r>
              <a:rPr lang="en-US" dirty="0" smtClean="0"/>
              <a:t>Astronomers and others worried about interference</a:t>
            </a:r>
          </a:p>
          <a:p>
            <a:r>
              <a:rPr lang="en-US" dirty="0" smtClean="0"/>
              <a:t>Others worried about debris falling to earth</a:t>
            </a:r>
          </a:p>
          <a:p>
            <a:pPr lvl="1"/>
            <a:r>
              <a:rPr lang="en-US" dirty="0" smtClean="0"/>
              <a:t>Not everything will burn up upon de-orbiting a satellite</a:t>
            </a:r>
          </a:p>
          <a:p>
            <a:pPr lvl="1"/>
            <a:r>
              <a:rPr lang="en-US" dirty="0" smtClean="0"/>
              <a:t>NASA standard:  less than 1 in 10,000 chance of parts hurting or killing someone  (any one of the 7.5 billion people on earth)</a:t>
            </a:r>
          </a:p>
          <a:p>
            <a:pPr lvl="1"/>
            <a:r>
              <a:rPr lang="en-US" dirty="0" smtClean="0"/>
              <a:t>SpaceX says several kilograms of each </a:t>
            </a:r>
            <a:r>
              <a:rPr lang="en-US" dirty="0" err="1" smtClean="0"/>
              <a:t>StarLink</a:t>
            </a:r>
            <a:r>
              <a:rPr lang="en-US" dirty="0" smtClean="0"/>
              <a:t> satellite could hit surface</a:t>
            </a:r>
          </a:p>
          <a:p>
            <a:pPr marL="685800" lvl="2" indent="0">
              <a:buNone/>
            </a:pPr>
            <a:r>
              <a:rPr lang="en-US" dirty="0" smtClean="0"/>
              <a:t>Iron thruster components, stainless steel reaction wheels, silicon carbide mirrors</a:t>
            </a:r>
          </a:p>
          <a:p>
            <a:pPr lvl="1"/>
            <a:r>
              <a:rPr lang="en-US" dirty="0" smtClean="0"/>
              <a:t>Chances 1 in 18,200 of hurting or killing someone from one satellite</a:t>
            </a:r>
          </a:p>
          <a:p>
            <a:pPr lvl="1"/>
            <a:r>
              <a:rPr lang="en-US" dirty="0" smtClean="0"/>
              <a:t>But, in steady operation, eventually there’s over 1000 satellites falling/year</a:t>
            </a:r>
          </a:p>
          <a:p>
            <a:pPr lvl="1"/>
            <a:r>
              <a:rPr lang="en-US" dirty="0" smtClean="0"/>
              <a:t>Result using NASA software:  kill or injure someone every 6 six years (a calculation done for an IEEE Spectrum article)</a:t>
            </a:r>
          </a:p>
          <a:p>
            <a:pPr marL="171450" lvl="1">
              <a:spcBef>
                <a:spcPts val="750"/>
              </a:spcBef>
            </a:pPr>
            <a:r>
              <a:rPr lang="en-US" dirty="0" smtClean="0"/>
              <a:t>Spectrum fights:  Some </a:t>
            </a:r>
            <a:r>
              <a:rPr lang="en-US" dirty="0"/>
              <a:t>5G </a:t>
            </a:r>
            <a:r>
              <a:rPr lang="en-US" dirty="0" smtClean="0"/>
              <a:t>cell signals will use same </a:t>
            </a:r>
            <a:r>
              <a:rPr lang="en-US" dirty="0"/>
              <a:t>V band as </a:t>
            </a:r>
            <a:r>
              <a:rPr lang="en-US" dirty="0" err="1"/>
              <a:t>StarLink</a:t>
            </a:r>
            <a:r>
              <a:rPr lang="en-US" dirty="0"/>
              <a:t> phase 3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35514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02661"/>
          </a:xfrm>
        </p:spPr>
        <p:txBody>
          <a:bodyPr/>
          <a:lstStyle/>
          <a:p>
            <a:r>
              <a:rPr lang="en-US" dirty="0" smtClean="0"/>
              <a:t>Some existing satellite constellations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43665"/>
            <a:ext cx="7886700" cy="5180865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O3b</a:t>
            </a:r>
          </a:p>
          <a:p>
            <a:pPr lvl="1"/>
            <a:r>
              <a:rPr lang="en-US" dirty="0" smtClean="0"/>
              <a:t>Name stands for “Other 3 billion” (where broadband isn’t available)</a:t>
            </a:r>
          </a:p>
          <a:p>
            <a:pPr lvl="1"/>
            <a:r>
              <a:rPr lang="en-US" dirty="0" smtClean="0"/>
              <a:t>A Medium Earth Orbit (MEO) constellation, currently at 20 satellites at 5,009 miles (8,062 km) </a:t>
            </a:r>
          </a:p>
          <a:p>
            <a:pPr lvl="1"/>
            <a:r>
              <a:rPr lang="en-US" dirty="0" smtClean="0"/>
              <a:t>Medium latency</a:t>
            </a:r>
          </a:p>
          <a:p>
            <a:pPr lvl="1"/>
            <a:r>
              <a:rPr lang="en-US" dirty="0" smtClean="0"/>
              <a:t>Launches started in 2013, most recent in April, 2019</a:t>
            </a:r>
          </a:p>
          <a:p>
            <a:pPr lvl="1"/>
            <a:r>
              <a:rPr lang="en-US" dirty="0" smtClean="0"/>
              <a:t>At least 7 more to be launched in 2021</a:t>
            </a:r>
          </a:p>
          <a:p>
            <a:pPr lvl="1"/>
            <a:r>
              <a:rPr lang="en-US" dirty="0" smtClean="0"/>
              <a:t>Aimed at commercial users that can afford end user station, e.g., cruise liners</a:t>
            </a:r>
          </a:p>
          <a:p>
            <a:r>
              <a:rPr lang="en-US" dirty="0" err="1" smtClean="0"/>
              <a:t>Orbcomm</a:t>
            </a:r>
            <a:endParaRPr lang="en-US" dirty="0" smtClean="0"/>
          </a:p>
          <a:p>
            <a:pPr lvl="1"/>
            <a:r>
              <a:rPr lang="en-US" dirty="0" smtClean="0"/>
              <a:t>Several generations of LEO satellites since 1995, currently about 50</a:t>
            </a:r>
          </a:p>
          <a:p>
            <a:pPr lvl="1"/>
            <a:r>
              <a:rPr lang="en-US" dirty="0" smtClean="0"/>
              <a:t>Mostly orbiting at 750 km,  45 or 52 degree inclination </a:t>
            </a:r>
          </a:p>
          <a:p>
            <a:pPr lvl="1"/>
            <a:r>
              <a:rPr lang="en-US" dirty="0" smtClean="0"/>
              <a:t>1.9 million subscribers in 2017</a:t>
            </a:r>
          </a:p>
          <a:p>
            <a:pPr lvl="1"/>
            <a:r>
              <a:rPr lang="en-US" dirty="0" smtClean="0"/>
              <a:t>“Bent pipe” system – satellites as repeaters, requiring ground stations</a:t>
            </a:r>
          </a:p>
          <a:p>
            <a:pPr lvl="1"/>
            <a:r>
              <a:rPr lang="en-US" dirty="0" smtClean="0"/>
              <a:t>Commercial focus (machine to machine), mobile transmitters to ground-based terminals</a:t>
            </a:r>
          </a:p>
          <a:p>
            <a:pPr lvl="1"/>
            <a:r>
              <a:rPr lang="en-US" dirty="0" smtClean="0"/>
              <a:t>Doesn’t seem to be expanding the constellation</a:t>
            </a:r>
          </a:p>
          <a:p>
            <a:r>
              <a:rPr lang="en-US" dirty="0" smtClean="0"/>
              <a:t>Iridium</a:t>
            </a:r>
          </a:p>
        </p:txBody>
      </p:sp>
    </p:spTree>
    <p:extLst>
      <p:ext uri="{BB962C8B-B14F-4D97-AF65-F5344CB8AC3E}">
        <p14:creationId xmlns:p14="http://schemas.microsoft.com/office/powerpoint/2010/main" val="3230047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915034"/>
          </a:xfrm>
        </p:spPr>
        <p:txBody>
          <a:bodyPr/>
          <a:lstStyle/>
          <a:p>
            <a:r>
              <a:rPr lang="en-US" dirty="0" smtClean="0"/>
              <a:t>A sobering comparison: Iridium 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58240"/>
            <a:ext cx="7886700" cy="546608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Iridium $5 billion constellation of 66 satellites was the first LEO-based communication service (1997)</a:t>
            </a:r>
          </a:p>
          <a:p>
            <a:pPr lvl="1"/>
            <a:r>
              <a:rPr lang="en-US" dirty="0" smtClean="0"/>
              <a:t>1,412 pound  satellites in orbits at 483 miles, taking 100 minutes to orbit</a:t>
            </a:r>
          </a:p>
          <a:p>
            <a:pPr lvl="1"/>
            <a:r>
              <a:rPr lang="en-US" dirty="0" smtClean="0"/>
              <a:t>6 polar orbital planes of 11 satellites each, providing 100% earth coverage</a:t>
            </a:r>
          </a:p>
          <a:p>
            <a:pPr lvl="1"/>
            <a:r>
              <a:rPr lang="en-US" dirty="0" smtClean="0"/>
              <a:t>“Flying router” model with inter-satellite links</a:t>
            </a:r>
          </a:p>
          <a:p>
            <a:r>
              <a:rPr lang="en-US" dirty="0" smtClean="0"/>
              <a:t>1999 bankruptcy:  underestimated the rapid growth of terrestrial cell phone network as much cheaper competition, with less clunky handsets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BUT… </a:t>
            </a:r>
            <a:endParaRPr lang="en-US" dirty="0"/>
          </a:p>
          <a:p>
            <a:r>
              <a:rPr lang="en-US" dirty="0" smtClean="0"/>
              <a:t>Iridium re-emerged after bankruptcy, now has 1 million subscribers</a:t>
            </a:r>
          </a:p>
          <a:p>
            <a:pPr lvl="1"/>
            <a:r>
              <a:rPr lang="en-US" dirty="0" smtClean="0"/>
              <a:t>Saved by military interest:  used in Iraq, Afghanistan, …  </a:t>
            </a:r>
          </a:p>
          <a:p>
            <a:pPr lvl="1"/>
            <a:r>
              <a:rPr lang="en-US" dirty="0" smtClean="0"/>
              <a:t>Deal of the century:  new investors bought for 0.5 cents on the dollar  </a:t>
            </a:r>
          </a:p>
          <a:p>
            <a:r>
              <a:rPr lang="en-US" dirty="0" smtClean="0"/>
              <a:t>Relegated to stable niche market for remote places</a:t>
            </a:r>
          </a:p>
          <a:p>
            <a:pPr lvl="1"/>
            <a:r>
              <a:rPr lang="en-US" dirty="0" smtClean="0"/>
              <a:t> Military, ships, offshore rigs, polar regions, adventurers, drug lords, CIA, whale tracking, Tsunami warning buoys, airplane transponders, …  )</a:t>
            </a:r>
          </a:p>
          <a:p>
            <a:endParaRPr lang="en-US" dirty="0" smtClean="0"/>
          </a:p>
          <a:p>
            <a:r>
              <a:rPr lang="en-US" dirty="0" smtClean="0"/>
              <a:t>Could a similar result happen to </a:t>
            </a:r>
            <a:r>
              <a:rPr lang="en-US" dirty="0" err="1" smtClean="0"/>
              <a:t>StarLink</a:t>
            </a:r>
            <a:r>
              <a:rPr lang="en-US" dirty="0" smtClean="0"/>
              <a:t>  in competition with terrestrial 5G service? </a:t>
            </a:r>
          </a:p>
          <a:p>
            <a:pPr lvl="1"/>
            <a:r>
              <a:rPr lang="en-US" dirty="0" smtClean="0"/>
              <a:t>5G probably cheaper in city, suburbs?</a:t>
            </a:r>
          </a:p>
          <a:p>
            <a:pPr lvl="1"/>
            <a:r>
              <a:rPr lang="en-US" dirty="0" smtClean="0"/>
              <a:t>Initial 5G applications are to fixed locations, just like </a:t>
            </a:r>
            <a:r>
              <a:rPr lang="en-US" dirty="0" err="1" smtClean="0"/>
              <a:t>StarLink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58443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05280"/>
            <a:ext cx="7886700" cy="4571683"/>
          </a:xfrm>
        </p:spPr>
        <p:txBody>
          <a:bodyPr/>
          <a:lstStyle/>
          <a:p>
            <a:r>
              <a:rPr lang="en-US" dirty="0" smtClean="0"/>
              <a:t>3:00 Room available.  Get set up</a:t>
            </a:r>
          </a:p>
          <a:p>
            <a:r>
              <a:rPr lang="en-US" dirty="0" smtClean="0"/>
              <a:t>3:15 Introduction</a:t>
            </a:r>
          </a:p>
          <a:p>
            <a:r>
              <a:rPr lang="en-US" dirty="0" smtClean="0"/>
              <a:t>3:20 Recent space-related news </a:t>
            </a:r>
          </a:p>
          <a:p>
            <a:r>
              <a:rPr lang="en-US" dirty="0" smtClean="0"/>
              <a:t>3:30 Talk on </a:t>
            </a:r>
            <a:r>
              <a:rPr lang="en-US" dirty="0" err="1" smtClean="0"/>
              <a:t>StarLink</a:t>
            </a:r>
            <a:r>
              <a:rPr lang="en-US" dirty="0" smtClean="0"/>
              <a:t> and other communication satellites by Greg Stanley</a:t>
            </a:r>
          </a:p>
          <a:p>
            <a:r>
              <a:rPr lang="en-US" dirty="0" smtClean="0"/>
              <a:t>4:05 Short talk on </a:t>
            </a:r>
            <a:r>
              <a:rPr lang="en-US" dirty="0" err="1" smtClean="0"/>
              <a:t>Skylon</a:t>
            </a:r>
            <a:r>
              <a:rPr lang="en-US" dirty="0" smtClean="0"/>
              <a:t>/SABRE by Doug Hall </a:t>
            </a:r>
          </a:p>
          <a:p>
            <a:r>
              <a:rPr lang="en-US" dirty="0" smtClean="0"/>
              <a:t>4:20 Brief summary of upcoming NSS-NH meetings and other events</a:t>
            </a:r>
          </a:p>
          <a:p>
            <a:r>
              <a:rPr lang="en-US" dirty="0" smtClean="0"/>
              <a:t>4:30 Open discussion</a:t>
            </a:r>
          </a:p>
          <a:p>
            <a:r>
              <a:rPr lang="en-US" dirty="0" smtClean="0"/>
              <a:t>4:45 Start clearing room of our materials (but don’t stop talking!)</a:t>
            </a:r>
          </a:p>
          <a:p>
            <a:r>
              <a:rPr lang="en-US" dirty="0" smtClean="0"/>
              <a:t>5:00 Library Closes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735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02661"/>
          </a:xfrm>
        </p:spPr>
        <p:txBody>
          <a:bodyPr/>
          <a:lstStyle/>
          <a:p>
            <a:r>
              <a:rPr lang="en-US" dirty="0" smtClean="0"/>
              <a:t>Upcoming </a:t>
            </a:r>
            <a:r>
              <a:rPr lang="en-US" dirty="0" err="1" smtClean="0"/>
              <a:t>StarLink</a:t>
            </a:r>
            <a:r>
              <a:rPr lang="en-US" dirty="0" smtClean="0"/>
              <a:t> competition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43665"/>
            <a:ext cx="7886700" cy="5180865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 smtClean="0"/>
              <a:t>OneWeb</a:t>
            </a:r>
            <a:endParaRPr lang="en-US" dirty="0" smtClean="0"/>
          </a:p>
          <a:p>
            <a:pPr lvl="1"/>
            <a:r>
              <a:rPr lang="en-US" dirty="0" smtClean="0"/>
              <a:t>640 LEO satellites at 1,200 km (requesting FCC approval for 1,980 satellites) \</a:t>
            </a:r>
          </a:p>
          <a:p>
            <a:pPr lvl="1"/>
            <a:r>
              <a:rPr lang="en-US" dirty="0" smtClean="0"/>
              <a:t>Satellites weigh 319 </a:t>
            </a:r>
            <a:r>
              <a:rPr lang="en-US" dirty="0" err="1" smtClean="0"/>
              <a:t>lbs</a:t>
            </a:r>
            <a:r>
              <a:rPr lang="en-US" dirty="0" smtClean="0"/>
              <a:t> (145 kg) </a:t>
            </a:r>
          </a:p>
          <a:p>
            <a:pPr lvl="1"/>
            <a:r>
              <a:rPr lang="en-US" dirty="0" smtClean="0"/>
              <a:t>“Bent pipe” architecture:  no satellite interlinks, requires many ground stations</a:t>
            </a:r>
          </a:p>
          <a:p>
            <a:pPr lvl="1"/>
            <a:r>
              <a:rPr lang="en-US" dirty="0" smtClean="0"/>
              <a:t>Starting launches in 2019, first one with 10 satellites</a:t>
            </a:r>
          </a:p>
          <a:p>
            <a:pPr lvl="1"/>
            <a:r>
              <a:rPr lang="en-US" dirty="0" smtClean="0"/>
              <a:t>Backed by Airbus, Intelsat, Coca-Cola, private investors</a:t>
            </a:r>
          </a:p>
          <a:p>
            <a:pPr lvl="1"/>
            <a:r>
              <a:rPr lang="en-US" dirty="0" smtClean="0"/>
              <a:t>Japan’s Softbank will soon add $1 billion investment</a:t>
            </a:r>
          </a:p>
          <a:p>
            <a:r>
              <a:rPr lang="en-US" dirty="0" err="1" smtClean="0"/>
              <a:t>Telesat</a:t>
            </a:r>
            <a:r>
              <a:rPr lang="en-US" dirty="0" smtClean="0"/>
              <a:t> (Canada)</a:t>
            </a:r>
          </a:p>
          <a:p>
            <a:pPr lvl="1"/>
            <a:r>
              <a:rPr lang="en-US" dirty="0" smtClean="0"/>
              <a:t>(Already operating 17 geosynchronous satellites)</a:t>
            </a:r>
          </a:p>
          <a:p>
            <a:pPr lvl="1"/>
            <a:r>
              <a:rPr lang="en-US" dirty="0" smtClean="0"/>
              <a:t>292 LEO satellites in 1,000 and 1,250 km polar and inclined orbits</a:t>
            </a:r>
          </a:p>
          <a:p>
            <a:pPr lvl="1"/>
            <a:r>
              <a:rPr lang="en-US" dirty="0" smtClean="0"/>
              <a:t>Possible future scaling to 512 satellites</a:t>
            </a:r>
          </a:p>
          <a:p>
            <a:pPr lvl="1"/>
            <a:r>
              <a:rPr lang="en-US" dirty="0" smtClean="0"/>
              <a:t>“Flying routers” communicate with each other</a:t>
            </a:r>
          </a:p>
          <a:p>
            <a:pPr lvl="1"/>
            <a:r>
              <a:rPr lang="en-US" dirty="0" smtClean="0"/>
              <a:t>Launched one LEO satellite in 2018, with global service targeted for 2022</a:t>
            </a:r>
          </a:p>
          <a:p>
            <a:pPr lvl="1"/>
            <a:r>
              <a:rPr lang="en-US" dirty="0" smtClean="0"/>
              <a:t>Marketing for commercial use, not consumer use (electronically-steerable antennas still unaffordable for home users)</a:t>
            </a:r>
          </a:p>
          <a:p>
            <a:r>
              <a:rPr lang="en-US" dirty="0" err="1" smtClean="0"/>
              <a:t>Hongyan</a:t>
            </a:r>
            <a:r>
              <a:rPr lang="en-US" dirty="0" smtClean="0"/>
              <a:t> (China)</a:t>
            </a:r>
          </a:p>
          <a:p>
            <a:pPr lvl="1"/>
            <a:r>
              <a:rPr lang="en-US" dirty="0" smtClean="0"/>
              <a:t>300 LEO satellites </a:t>
            </a:r>
          </a:p>
          <a:p>
            <a:pPr lvl="1"/>
            <a:r>
              <a:rPr lang="en-US" dirty="0" smtClean="0"/>
              <a:t>60 satellites in orbit around, 2023,  full system by 2025</a:t>
            </a:r>
          </a:p>
        </p:txBody>
      </p:sp>
    </p:spTree>
    <p:extLst>
      <p:ext uri="{BB962C8B-B14F-4D97-AF65-F5344CB8AC3E}">
        <p14:creationId xmlns:p14="http://schemas.microsoft.com/office/powerpoint/2010/main" val="197343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02661"/>
          </a:xfrm>
        </p:spPr>
        <p:txBody>
          <a:bodyPr/>
          <a:lstStyle/>
          <a:p>
            <a:r>
              <a:rPr lang="en-US" dirty="0" smtClean="0"/>
              <a:t>Potential additional </a:t>
            </a:r>
            <a:r>
              <a:rPr lang="en-US" dirty="0" err="1" smtClean="0"/>
              <a:t>StarLink</a:t>
            </a:r>
            <a:r>
              <a:rPr lang="en-US" dirty="0" smtClean="0"/>
              <a:t> competition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43665"/>
            <a:ext cx="7886700" cy="5180865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 smtClean="0"/>
              <a:t>LeoSat</a:t>
            </a:r>
            <a:r>
              <a:rPr lang="en-US" dirty="0" smtClean="0"/>
              <a:t> (Luxembourg)</a:t>
            </a:r>
            <a:endParaRPr lang="en-US" dirty="0"/>
          </a:p>
          <a:p>
            <a:pPr lvl="1"/>
            <a:r>
              <a:rPr lang="en-US" dirty="0" smtClean="0"/>
              <a:t>108 LEO satellites </a:t>
            </a:r>
            <a:r>
              <a:rPr lang="en-US" dirty="0"/>
              <a:t>at 1,400 </a:t>
            </a:r>
            <a:r>
              <a:rPr lang="en-US" dirty="0" smtClean="0"/>
              <a:t>km with </a:t>
            </a:r>
            <a:r>
              <a:rPr lang="en-US" dirty="0" err="1" smtClean="0"/>
              <a:t>intersatellite</a:t>
            </a:r>
            <a:r>
              <a:rPr lang="en-US" dirty="0" smtClean="0"/>
              <a:t> links</a:t>
            </a:r>
          </a:p>
          <a:p>
            <a:pPr lvl="1"/>
            <a:r>
              <a:rPr lang="en-US" dirty="0" err="1" smtClean="0"/>
              <a:t>Commmercial</a:t>
            </a:r>
            <a:r>
              <a:rPr lang="en-US" dirty="0" smtClean="0"/>
              <a:t> focus, not consumer </a:t>
            </a:r>
            <a:endParaRPr lang="en-US" dirty="0"/>
          </a:p>
          <a:p>
            <a:r>
              <a:rPr lang="en-US" dirty="0" smtClean="0"/>
              <a:t>Kepler (Canada) </a:t>
            </a:r>
          </a:p>
          <a:p>
            <a:pPr lvl="1"/>
            <a:r>
              <a:rPr lang="en-US" dirty="0" smtClean="0"/>
              <a:t>140 LEO satellites</a:t>
            </a:r>
          </a:p>
          <a:p>
            <a:pPr lvl="1"/>
            <a:r>
              <a:rPr lang="en-US" dirty="0" smtClean="0"/>
              <a:t>Two satellites launched, now in pilot trials</a:t>
            </a:r>
          </a:p>
          <a:p>
            <a:pPr lvl="1"/>
            <a:r>
              <a:rPr lang="en-US" dirty="0" smtClean="0"/>
              <a:t>Expect to deploy during 2022/2023</a:t>
            </a:r>
          </a:p>
          <a:p>
            <a:r>
              <a:rPr lang="en-US" dirty="0" smtClean="0"/>
              <a:t>Boeing</a:t>
            </a:r>
          </a:p>
          <a:p>
            <a:pPr lvl="1"/>
            <a:r>
              <a:rPr lang="en-US" dirty="0" smtClean="0"/>
              <a:t>1,396-2,956 LEO satellites at 1,200 km, same as </a:t>
            </a:r>
            <a:r>
              <a:rPr lang="en-US" dirty="0" err="1" smtClean="0"/>
              <a:t>OneWeb</a:t>
            </a:r>
            <a:endParaRPr lang="en-US" dirty="0" smtClean="0"/>
          </a:p>
          <a:p>
            <a:pPr lvl="1"/>
            <a:r>
              <a:rPr lang="en-US" dirty="0" smtClean="0"/>
              <a:t>Applied for spectrum, not actually moving forward</a:t>
            </a:r>
          </a:p>
          <a:p>
            <a:r>
              <a:rPr lang="en-US" dirty="0" smtClean="0"/>
              <a:t>Amazon’s Kuiper Systems, part of Amazon Web Services</a:t>
            </a:r>
          </a:p>
          <a:p>
            <a:pPr lvl="1"/>
            <a:r>
              <a:rPr lang="en-US" dirty="0" smtClean="0"/>
              <a:t>Filed with ITU for spectrum rights for 3,236 LEO satellites in 3 layers</a:t>
            </a:r>
          </a:p>
          <a:p>
            <a:pPr lvl="1"/>
            <a:r>
              <a:rPr lang="en-US" dirty="0" smtClean="0"/>
              <a:t>Not part of Blue Origin, but obviously will want to use Blue Origin</a:t>
            </a:r>
            <a:endParaRPr lang="en-US" dirty="0"/>
          </a:p>
          <a:p>
            <a:r>
              <a:rPr lang="en-US" dirty="0" smtClean="0"/>
              <a:t>Iridium?</a:t>
            </a:r>
          </a:p>
          <a:p>
            <a:pPr lvl="1"/>
            <a:r>
              <a:rPr lang="en-US" dirty="0" smtClean="0"/>
              <a:t>Not viewed as competition</a:t>
            </a:r>
          </a:p>
          <a:p>
            <a:pPr lvl="1"/>
            <a:r>
              <a:rPr lang="en-US" dirty="0" smtClean="0"/>
              <a:t>Iridium focused on voice and direct communication with handsets</a:t>
            </a:r>
          </a:p>
          <a:p>
            <a:pPr lvl="1"/>
            <a:r>
              <a:rPr lang="en-US" dirty="0" smtClean="0"/>
              <a:t>But, original Iridium plans did include broadband internet.  Might they revive that? </a:t>
            </a:r>
          </a:p>
          <a:p>
            <a:pPr lvl="1"/>
            <a:r>
              <a:rPr lang="en-US" dirty="0" smtClean="0"/>
              <a:t>Iridium is SpaceX’s largest commercial customer – launched its entire new generation constellation</a:t>
            </a:r>
          </a:p>
        </p:txBody>
      </p:sp>
    </p:spTree>
    <p:extLst>
      <p:ext uri="{BB962C8B-B14F-4D97-AF65-F5344CB8AC3E}">
        <p14:creationId xmlns:p14="http://schemas.microsoft.com/office/powerpoint/2010/main" val="1371459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634" y="199873"/>
            <a:ext cx="7886700" cy="1067067"/>
          </a:xfrm>
        </p:spPr>
        <p:txBody>
          <a:bodyPr>
            <a:normAutofit/>
          </a:bodyPr>
          <a:lstStyle/>
          <a:p>
            <a:r>
              <a:rPr lang="en-US" dirty="0" smtClean="0"/>
              <a:t>Other LEO satellite constellations:</a:t>
            </a:r>
            <a:br>
              <a:rPr lang="en-US" dirty="0" smtClean="0"/>
            </a:br>
            <a:r>
              <a:rPr lang="en-US" dirty="0" smtClean="0"/>
              <a:t>A story of bankruptcies &amp; niche markets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9667" y="1418001"/>
            <a:ext cx="7886700" cy="4718394"/>
          </a:xfrm>
        </p:spPr>
        <p:txBody>
          <a:bodyPr>
            <a:normAutofit/>
          </a:bodyPr>
          <a:lstStyle/>
          <a:p>
            <a:r>
              <a:rPr lang="en-US" dirty="0" err="1" smtClean="0"/>
              <a:t>GlobalStar</a:t>
            </a:r>
            <a:r>
              <a:rPr lang="en-US" dirty="0" smtClean="0"/>
              <a:t>, re-emerged from bankruptcy in 2004 as a going concern</a:t>
            </a:r>
          </a:p>
          <a:p>
            <a:pPr lvl="1"/>
            <a:r>
              <a:rPr lang="en-US" dirty="0" smtClean="0"/>
              <a:t>24 LEO satellites, 1500 </a:t>
            </a:r>
            <a:r>
              <a:rPr lang="en-US" dirty="0" err="1" smtClean="0"/>
              <a:t>lbs</a:t>
            </a:r>
            <a:r>
              <a:rPr lang="en-US" dirty="0" smtClean="0"/>
              <a:t> each, covering 80% of earth (orbital inclination of 52 degrees rules out polar regions)</a:t>
            </a:r>
          </a:p>
          <a:p>
            <a:pPr lvl="1"/>
            <a:r>
              <a:rPr lang="en-US" dirty="0"/>
              <a:t>P</a:t>
            </a:r>
            <a:r>
              <a:rPr lang="en-US" dirty="0" smtClean="0"/>
              <a:t>hone and low speed data (9600 bits/sec)</a:t>
            </a:r>
          </a:p>
          <a:p>
            <a:pPr lvl="1"/>
            <a:r>
              <a:rPr lang="en-US" dirty="0" smtClean="0"/>
              <a:t>“Bent pipe” communication path:  users to satellite to ground station linked to traditional cellular networks to complete the calls</a:t>
            </a:r>
          </a:p>
          <a:p>
            <a:pPr lvl="1"/>
            <a:r>
              <a:rPr lang="en-US" dirty="0" smtClean="0"/>
              <a:t>So, requires satellite view of one of 24 gateway ground stations – rules out much of Africa, South Asia, mid-ocean regions</a:t>
            </a:r>
          </a:p>
          <a:p>
            <a:pPr lvl="1"/>
            <a:r>
              <a:rPr lang="en-US" dirty="0" smtClean="0"/>
              <a:t>Mainly a niche market for remote areas, but near ground stations</a:t>
            </a:r>
          </a:p>
          <a:p>
            <a:pPr lvl="1"/>
            <a:r>
              <a:rPr lang="en-US" dirty="0" smtClean="0"/>
              <a:t>Additional niche markets in tracking trucks, etc.</a:t>
            </a:r>
          </a:p>
          <a:p>
            <a:r>
              <a:rPr lang="en-US" dirty="0" err="1" smtClean="0"/>
              <a:t>Teledesic</a:t>
            </a:r>
            <a:r>
              <a:rPr lang="en-US" dirty="0" smtClean="0"/>
              <a:t> (broadband internet service)</a:t>
            </a:r>
          </a:p>
          <a:p>
            <a:pPr lvl="1"/>
            <a:r>
              <a:rPr lang="en-US" dirty="0" smtClean="0"/>
              <a:t>Planned 840 LEO satellites</a:t>
            </a:r>
          </a:p>
          <a:p>
            <a:pPr lvl="1"/>
            <a:r>
              <a:rPr lang="en-US" dirty="0" smtClean="0"/>
              <a:t>Backed by Microsoft, Bill Gates, A Saudi prince, Craig McCaw</a:t>
            </a:r>
          </a:p>
          <a:p>
            <a:pPr lvl="1"/>
            <a:r>
              <a:rPr lang="en-US" dirty="0" smtClean="0"/>
              <a:t>Abandoned in 2002</a:t>
            </a:r>
          </a:p>
          <a:p>
            <a:r>
              <a:rPr lang="en-US" dirty="0" err="1" smtClean="0"/>
              <a:t>SkyBridge</a:t>
            </a:r>
            <a:r>
              <a:rPr lang="en-US" dirty="0" smtClean="0"/>
              <a:t> (Alcatel’s satellite internet) bankrupt in 2000</a:t>
            </a:r>
          </a:p>
          <a:p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85438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9667" y="111738"/>
            <a:ext cx="7886700" cy="1325563"/>
          </a:xfrm>
        </p:spPr>
        <p:txBody>
          <a:bodyPr/>
          <a:lstStyle/>
          <a:p>
            <a:pPr algn="ctr"/>
            <a:r>
              <a:rPr lang="en-US" dirty="0" smtClean="0"/>
              <a:t>End of </a:t>
            </a:r>
            <a:r>
              <a:rPr lang="en-US" dirty="0" err="1" smtClean="0"/>
              <a:t>StarLink</a:t>
            </a:r>
            <a:r>
              <a:rPr lang="en-US" dirty="0" smtClean="0"/>
              <a:t> presentation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5920" y="5792484"/>
            <a:ext cx="7886700" cy="92541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800" dirty="0" smtClean="0"/>
              <a:t>Greg Stanley  </a:t>
            </a:r>
          </a:p>
          <a:p>
            <a:pPr marL="0" indent="0" algn="ctr">
              <a:buNone/>
            </a:pPr>
            <a:r>
              <a:rPr lang="en-US" sz="2800" dirty="0" smtClean="0"/>
              <a:t>June 1, 2019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337" y="1243316"/>
            <a:ext cx="5588318" cy="4549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3109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="" xmlns:a16="http://schemas.microsoft.com/office/drawing/2014/main" id="{FE84657F-FE7C-4F7B-9B32-5A416EB79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73" y="771216"/>
            <a:ext cx="8436528" cy="942649"/>
          </a:xfrm>
        </p:spPr>
        <p:txBody>
          <a:bodyPr>
            <a:normAutofit/>
          </a:bodyPr>
          <a:lstStyle/>
          <a:p>
            <a:r>
              <a:rPr lang="en-US" sz="4800" dirty="0" smtClean="0"/>
              <a:t>Report on ISDC (and discussion)</a:t>
            </a:r>
            <a:endParaRPr lang="en-US" sz="4800"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C886FCA-F66C-4C93-A486-EF5406118056}"/>
              </a:ext>
            </a:extLst>
          </p:cNvPr>
          <p:cNvSpPr txBox="1"/>
          <p:nvPr/>
        </p:nvSpPr>
        <p:spPr>
          <a:xfrm>
            <a:off x="765971" y="5130578"/>
            <a:ext cx="7616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By Nathan Price, NSS-NH President, and attendee</a:t>
            </a:r>
            <a:endParaRPr lang="en-US" sz="2800" dirty="0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FFA7F02-79AD-4740-89C8-63CC724B81CE}"/>
              </a:ext>
            </a:extLst>
          </p:cNvPr>
          <p:cNvSpPr txBox="1"/>
          <p:nvPr/>
        </p:nvSpPr>
        <p:spPr>
          <a:xfrm>
            <a:off x="142875" y="6273225"/>
            <a:ext cx="6762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Barbara Bush </a:t>
            </a:r>
            <a:r>
              <a:rPr lang="en-US" sz="2800" dirty="0" smtClean="0"/>
              <a:t>Library July </a:t>
            </a:r>
            <a:r>
              <a:rPr lang="en-US" sz="2800" dirty="0"/>
              <a:t>6, 2019 </a:t>
            </a:r>
            <a:r>
              <a:rPr lang="en-US" sz="2800" dirty="0" smtClean="0"/>
              <a:t> 3:00 PM</a:t>
            </a:r>
            <a:endParaRPr lang="en-US" sz="2800" dirty="0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ACD7C50D-7BE0-4147-B11B-B0E0ABFE84A1}"/>
              </a:ext>
            </a:extLst>
          </p:cNvPr>
          <p:cNvSpPr txBox="1"/>
          <p:nvPr/>
        </p:nvSpPr>
        <p:spPr>
          <a:xfrm>
            <a:off x="142875" y="-7578"/>
            <a:ext cx="54342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July NSS-NH meeting:</a:t>
            </a:r>
            <a:endParaRPr lang="en-US" sz="3200" dirty="0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C886FCA-F66C-4C93-A486-EF5406118056}"/>
              </a:ext>
            </a:extLst>
          </p:cNvPr>
          <p:cNvSpPr txBox="1"/>
          <p:nvPr/>
        </p:nvSpPr>
        <p:spPr>
          <a:xfrm>
            <a:off x="765972" y="4493817"/>
            <a:ext cx="8108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 </a:t>
            </a:r>
            <a:r>
              <a:rPr lang="en-US" sz="2400" dirty="0" smtClean="0"/>
              <a:t>”…focus </a:t>
            </a:r>
            <a:r>
              <a:rPr lang="en-US" sz="2400" dirty="0"/>
              <a:t>on returning humans to the Moon…this time to stay</a:t>
            </a:r>
            <a:r>
              <a:rPr lang="en-US" sz="2400" dirty="0" smtClean="0"/>
              <a:t>.”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71" y="1659287"/>
            <a:ext cx="7612060" cy="263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3548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="" xmlns:a16="http://schemas.microsoft.com/office/drawing/2014/main" id="{FE84657F-FE7C-4F7B-9B32-5A416EB79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72" y="713023"/>
            <a:ext cx="5369478" cy="1325563"/>
          </a:xfrm>
        </p:spPr>
        <p:txBody>
          <a:bodyPr>
            <a:normAutofit/>
          </a:bodyPr>
          <a:lstStyle/>
          <a:p>
            <a:r>
              <a:rPr lang="en-US" sz="4800" dirty="0"/>
              <a:t>Anima </a:t>
            </a:r>
            <a:r>
              <a:rPr lang="en-US" sz="4800" dirty="0" err="1"/>
              <a:t>Sabale</a:t>
            </a:r>
            <a:endParaRPr lang="en-US" sz="4800" dirty="0"/>
          </a:p>
        </p:txBody>
      </p:sp>
      <p:pic>
        <p:nvPicPr>
          <p:cNvPr id="9" name="Content Placeholder 3">
            <a:extLst>
              <a:ext uri="{FF2B5EF4-FFF2-40B4-BE49-F238E27FC236}">
                <a16:creationId xmlns="" xmlns:a16="http://schemas.microsoft.com/office/drawing/2014/main" id="{B7B27A67-3457-4A1B-8CDC-13A1A7010D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20451" y="104215"/>
            <a:ext cx="3323809" cy="397142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C886FCA-F66C-4C93-A486-EF5406118056}"/>
              </a:ext>
            </a:extLst>
          </p:cNvPr>
          <p:cNvSpPr txBox="1"/>
          <p:nvPr/>
        </p:nvSpPr>
        <p:spPr>
          <a:xfrm>
            <a:off x="326472" y="1998077"/>
            <a:ext cx="52424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Orion Spacecraft Simulations Lab Manager</a:t>
            </a:r>
          </a:p>
          <a:p>
            <a:r>
              <a:rPr lang="en-US" sz="3200" dirty="0"/>
              <a:t>Johnson Space Center (Jacobs</a:t>
            </a:r>
            <a:r>
              <a:rPr lang="en-US" sz="3200" dirty="0" smtClean="0"/>
              <a:t>)</a:t>
            </a:r>
            <a:endParaRPr lang="en-US" sz="3200" dirty="0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FFA7F02-79AD-4740-89C8-63CC724B81CE}"/>
              </a:ext>
            </a:extLst>
          </p:cNvPr>
          <p:cNvSpPr txBox="1"/>
          <p:nvPr/>
        </p:nvSpPr>
        <p:spPr>
          <a:xfrm>
            <a:off x="142875" y="6273225"/>
            <a:ext cx="6762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Barbara Bush </a:t>
            </a:r>
            <a:r>
              <a:rPr lang="en-US" sz="2800" dirty="0" smtClean="0"/>
              <a:t>Library, Aug 3, </a:t>
            </a:r>
            <a:r>
              <a:rPr lang="en-US" sz="2800" dirty="0"/>
              <a:t>2019 </a:t>
            </a:r>
            <a:r>
              <a:rPr lang="en-US" sz="2800" dirty="0" smtClean="0"/>
              <a:t> 3:00 PM</a:t>
            </a:r>
            <a:endParaRPr lang="en-US" sz="2800" dirty="0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ACD7C50D-7BE0-4147-B11B-B0E0ABFE84A1}"/>
              </a:ext>
            </a:extLst>
          </p:cNvPr>
          <p:cNvSpPr txBox="1"/>
          <p:nvPr/>
        </p:nvSpPr>
        <p:spPr>
          <a:xfrm>
            <a:off x="142875" y="-7578"/>
            <a:ext cx="54342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August NSS-NH meeting:</a:t>
            </a:r>
            <a:endParaRPr lang="en-US" sz="3200" dirty="0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C886FCA-F66C-4C93-A486-EF5406118056}"/>
              </a:ext>
            </a:extLst>
          </p:cNvPr>
          <p:cNvSpPr txBox="1"/>
          <p:nvPr/>
        </p:nvSpPr>
        <p:spPr>
          <a:xfrm>
            <a:off x="326472" y="4200109"/>
            <a:ext cx="86238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Aerospace </a:t>
            </a:r>
            <a:r>
              <a:rPr lang="en-US" sz="2400" dirty="0"/>
              <a:t>and Software Engineer for NASA while </a:t>
            </a:r>
            <a:r>
              <a:rPr lang="en-US" sz="2400" dirty="0" smtClean="0"/>
              <a:t>pursuing childhood </a:t>
            </a:r>
            <a:r>
              <a:rPr lang="en-US" sz="2400" dirty="0"/>
              <a:t>aspirations to become an Astronaut. </a:t>
            </a:r>
            <a:br>
              <a:rPr lang="en-US" sz="2400" dirty="0"/>
            </a:br>
            <a:r>
              <a:rPr lang="en-US" sz="2400" dirty="0"/>
              <a:t>Citizen Scientist-Astronaut Candidate during off-work </a:t>
            </a:r>
            <a:r>
              <a:rPr lang="en-US" sz="2400" dirty="0" smtClean="0"/>
              <a:t>hours, participating </a:t>
            </a:r>
            <a:r>
              <a:rPr lang="en-US" sz="2400" dirty="0"/>
              <a:t>in research missions, including analog missions at NASA HERA and Mars Desert Research Station</a:t>
            </a:r>
            <a:r>
              <a:rPr lang="en-US" sz="2400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5704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32451"/>
          </a:xfrm>
        </p:spPr>
        <p:txBody>
          <a:bodyPr/>
          <a:lstStyle/>
          <a:p>
            <a:r>
              <a:rPr lang="en-US" dirty="0" smtClean="0"/>
              <a:t>Other Events at the Barbara Bush Library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233" y="1120231"/>
            <a:ext cx="7886700" cy="4923518"/>
          </a:xfrm>
        </p:spPr>
        <p:txBody>
          <a:bodyPr>
            <a:normAutofit/>
          </a:bodyPr>
          <a:lstStyle/>
          <a:p>
            <a:r>
              <a:rPr lang="en-US" dirty="0" smtClean="0"/>
              <a:t>Saturday Shorts with </a:t>
            </a:r>
            <a:r>
              <a:rPr lang="en-US" dirty="0" err="1" smtClean="0"/>
              <a:t>CineSpace</a:t>
            </a:r>
            <a:endParaRPr lang="en-US" dirty="0" smtClean="0"/>
          </a:p>
          <a:p>
            <a:pPr lvl="1"/>
            <a:r>
              <a:rPr lang="en-US" dirty="0" err="1" smtClean="0"/>
              <a:t>CineSpace</a:t>
            </a:r>
            <a:r>
              <a:rPr lang="en-US" dirty="0" smtClean="0"/>
              <a:t> is a short film competition, a collaboration between NASA and the Houston Cinema Arts Society</a:t>
            </a:r>
          </a:p>
          <a:p>
            <a:pPr lvl="1"/>
            <a:r>
              <a:rPr lang="en-US" dirty="0" smtClean="0"/>
              <a:t>Creators must include NASA footage ( see cinespace.org ) </a:t>
            </a:r>
          </a:p>
          <a:p>
            <a:pPr lvl="1"/>
            <a:r>
              <a:rPr lang="en-US" dirty="0" smtClean="0"/>
              <a:t>See short film finalists from previous years</a:t>
            </a:r>
          </a:p>
          <a:p>
            <a:pPr lvl="1"/>
            <a:r>
              <a:rPr lang="en-US" dirty="0" smtClean="0"/>
              <a:t>It’s not too late to win the $26,000 prize for 2019!  (closes July 15)</a:t>
            </a:r>
          </a:p>
          <a:p>
            <a:pPr lvl="1"/>
            <a:r>
              <a:rPr lang="en-US" dirty="0" smtClean="0"/>
              <a:t>6/22/2019, 2:00 PM, </a:t>
            </a:r>
            <a:r>
              <a:rPr lang="en-US" dirty="0"/>
              <a:t> </a:t>
            </a:r>
            <a:r>
              <a:rPr lang="en-US" dirty="0" smtClean="0"/>
              <a:t>Barbara Bush Library, Earl Elliott Room (Foyer) </a:t>
            </a:r>
          </a:p>
          <a:p>
            <a:r>
              <a:rPr lang="en-US" dirty="0" smtClean="0"/>
              <a:t>Moon Men &amp; Rock Stars:  True Tales of Apollo Astronauts and Planetary Scientists.</a:t>
            </a:r>
          </a:p>
          <a:p>
            <a:pPr lvl="1"/>
            <a:r>
              <a:rPr lang="en-US" dirty="0" smtClean="0"/>
              <a:t>Judy </a:t>
            </a:r>
            <a:r>
              <a:rPr lang="en-US" dirty="0" err="1" smtClean="0"/>
              <a:t>Allton</a:t>
            </a:r>
            <a:r>
              <a:rPr lang="en-US" dirty="0" smtClean="0"/>
              <a:t>:  storyteller, also curator of solar wind collectors for JSC at NASA, and previously worked with Apollo lunar soil cores </a:t>
            </a:r>
          </a:p>
          <a:p>
            <a:pPr lvl="1"/>
            <a:r>
              <a:rPr lang="en-US" dirty="0" smtClean="0"/>
              <a:t>Includes updates on Apollo samples soon to be opened and analyzed for the first time since collection 50 years ago.</a:t>
            </a:r>
          </a:p>
          <a:p>
            <a:pPr lvl="1"/>
            <a:r>
              <a:rPr lang="en-US" dirty="0" smtClean="0"/>
              <a:t>Includes a tale “The Astronaut and the Emperor”.</a:t>
            </a:r>
          </a:p>
          <a:p>
            <a:pPr lvl="1"/>
            <a:r>
              <a:rPr lang="en-US" dirty="0" smtClean="0"/>
              <a:t>All teens and adults welcome</a:t>
            </a:r>
          </a:p>
          <a:p>
            <a:pPr lvl="1"/>
            <a:r>
              <a:rPr lang="en-US" dirty="0" smtClean="0"/>
              <a:t>6/14/2019, 4:30 PM, Barbara Bush Library, Earl Elliott Room (Foyer) </a:t>
            </a:r>
          </a:p>
          <a:p>
            <a:endParaRPr lang="en-US" dirty="0" smtClean="0"/>
          </a:p>
          <a:p>
            <a:pPr lvl="1"/>
            <a:endParaRPr lang="en-US" dirty="0"/>
          </a:p>
          <a:p>
            <a:endParaRPr lang="en-US" dirty="0" smtClean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7343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66219"/>
            <a:ext cx="7886700" cy="1325563"/>
          </a:xfrm>
        </p:spPr>
        <p:txBody>
          <a:bodyPr/>
          <a:lstStyle/>
          <a:p>
            <a:pPr algn="ctr"/>
            <a:r>
              <a:rPr lang="en-US" dirty="0" smtClean="0"/>
              <a:t>Open Discussion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1983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920748"/>
          </a:xfrm>
        </p:spPr>
        <p:txBody>
          <a:bodyPr/>
          <a:lstStyle/>
          <a:p>
            <a:r>
              <a:rPr lang="en-US" dirty="0" smtClean="0"/>
              <a:t>Has anyone read this?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658" y="1229361"/>
            <a:ext cx="9665318" cy="4886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2859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Recent space-related news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SpaceX launches first 60 satellites for </a:t>
            </a:r>
            <a:r>
              <a:rPr lang="en-US" dirty="0" err="1" smtClean="0"/>
              <a:t>StarLink</a:t>
            </a:r>
            <a:r>
              <a:rPr lang="en-US" dirty="0" smtClean="0"/>
              <a:t> internet service</a:t>
            </a:r>
          </a:p>
          <a:p>
            <a:pPr marL="342900" lvl="1" indent="0">
              <a:buNone/>
            </a:pPr>
            <a:r>
              <a:rPr lang="en-US" i="1" dirty="0" smtClean="0"/>
              <a:t>(covered in talk later)</a:t>
            </a:r>
          </a:p>
          <a:p>
            <a:r>
              <a:rPr lang="en-US" dirty="0" smtClean="0"/>
              <a:t>Artemis </a:t>
            </a:r>
            <a:r>
              <a:rPr lang="en-US" dirty="0"/>
              <a:t>Moon </a:t>
            </a:r>
            <a:r>
              <a:rPr lang="en-US" dirty="0" smtClean="0"/>
              <a:t>Initiative</a:t>
            </a:r>
          </a:p>
          <a:p>
            <a:pPr lvl="1"/>
            <a:r>
              <a:rPr lang="en-US" dirty="0" smtClean="0"/>
              <a:t>New name for NASA going to the moon:  Artemis project</a:t>
            </a:r>
          </a:p>
          <a:p>
            <a:pPr marL="685800" lvl="2" indent="0">
              <a:buNone/>
            </a:pPr>
            <a:r>
              <a:rPr lang="en-US" dirty="0" smtClean="0"/>
              <a:t>(Named after Greek moon goddess)</a:t>
            </a:r>
          </a:p>
          <a:p>
            <a:pPr lvl="1"/>
            <a:r>
              <a:rPr lang="en-US" dirty="0" smtClean="0"/>
              <a:t>New goals include landing near the lunar south pole by 2024</a:t>
            </a:r>
          </a:p>
          <a:p>
            <a:pPr lvl="1"/>
            <a:r>
              <a:rPr lang="en-US" dirty="0" smtClean="0"/>
              <a:t>Proposed budget increase of $1.6 Billion (total NASA up 5% to $22.6 billion)</a:t>
            </a:r>
          </a:p>
          <a:p>
            <a:pPr lvl="2"/>
            <a:r>
              <a:rPr lang="en-US" dirty="0" smtClean="0"/>
              <a:t> For lunar lander, precursor capabilities on the lunar surface.  </a:t>
            </a:r>
          </a:p>
          <a:p>
            <a:pPr lvl="2"/>
            <a:r>
              <a:rPr lang="en-US" dirty="0" smtClean="0"/>
              <a:t>Money taken from student Pell grant program, which will be controversial</a:t>
            </a:r>
          </a:p>
          <a:p>
            <a:pPr lvl="2"/>
            <a:r>
              <a:rPr lang="en-US" dirty="0" smtClean="0"/>
              <a:t>Critics say it’s not enough of an increase to matter</a:t>
            </a:r>
          </a:p>
          <a:p>
            <a:pPr lvl="2"/>
            <a:r>
              <a:rPr lang="en-US" dirty="0" smtClean="0"/>
              <a:t>But Congress gets a say.  Who knows what will happen?</a:t>
            </a:r>
          </a:p>
          <a:p>
            <a:r>
              <a:rPr lang="en-US" dirty="0" smtClean="0"/>
              <a:t>NASA chooses </a:t>
            </a:r>
            <a:r>
              <a:rPr lang="en-US" dirty="0" err="1" smtClean="0"/>
              <a:t>Maxar</a:t>
            </a:r>
            <a:r>
              <a:rPr lang="en-US" dirty="0" smtClean="0"/>
              <a:t> (formerly SSL) to develop, build, launch the Power and Propulsion module for the Lunar Gateway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6538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14959"/>
            <a:ext cx="8017510" cy="102616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Recent space-related news</a:t>
            </a:r>
            <a:br>
              <a:rPr lang="en-US" dirty="0" smtClean="0"/>
            </a:br>
            <a:r>
              <a:rPr lang="en-US" dirty="0" smtClean="0"/>
              <a:t>Blue Origin announces the Blue Moon lunar lander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32560"/>
            <a:ext cx="7886700" cy="4744403"/>
          </a:xfrm>
        </p:spPr>
        <p:txBody>
          <a:bodyPr/>
          <a:lstStyle/>
          <a:p>
            <a:r>
              <a:rPr lang="en-US" dirty="0" smtClean="0"/>
              <a:t>Proposed for returning Americans to the moon by 2024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75" y="1828799"/>
            <a:ext cx="7571050" cy="425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1254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news???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7728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9667" y="111738"/>
            <a:ext cx="7886700" cy="1325563"/>
          </a:xfrm>
        </p:spPr>
        <p:txBody>
          <a:bodyPr/>
          <a:lstStyle/>
          <a:p>
            <a:pPr algn="ctr"/>
            <a:r>
              <a:rPr lang="en-US" dirty="0" smtClean="0"/>
              <a:t>Presentation:  SpaceX’s </a:t>
            </a:r>
            <a:r>
              <a:rPr lang="en-US" dirty="0" err="1" smtClean="0"/>
              <a:t>StarLink</a:t>
            </a:r>
            <a:r>
              <a:rPr lang="en-US" dirty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and other satellite-based internet services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5600" y="5932583"/>
            <a:ext cx="7886700" cy="92541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800" dirty="0" smtClean="0"/>
              <a:t>Greg Stanley  </a:t>
            </a:r>
          </a:p>
          <a:p>
            <a:pPr marL="0" indent="0" algn="ctr">
              <a:buNone/>
            </a:pPr>
            <a:r>
              <a:rPr lang="en-US" sz="2800" dirty="0" smtClean="0"/>
              <a:t>June 1, 2019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337" y="1355076"/>
            <a:ext cx="5588318" cy="4549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9761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915034"/>
          </a:xfrm>
        </p:spPr>
        <p:txBody>
          <a:bodyPr/>
          <a:lstStyle/>
          <a:p>
            <a:r>
              <a:rPr lang="en-US" dirty="0" err="1" smtClean="0"/>
              <a:t>StarLink</a:t>
            </a:r>
            <a:r>
              <a:rPr lang="en-US" dirty="0" smtClean="0"/>
              <a:t> (service of SpaceX)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41120"/>
            <a:ext cx="7886700" cy="4763589"/>
          </a:xfrm>
        </p:spPr>
        <p:txBody>
          <a:bodyPr/>
          <a:lstStyle/>
          <a:p>
            <a:r>
              <a:rPr lang="en-US" dirty="0" smtClean="0"/>
              <a:t>SpaceX </a:t>
            </a:r>
            <a:r>
              <a:rPr lang="en-US" dirty="0" err="1" smtClean="0"/>
              <a:t>StarLink</a:t>
            </a:r>
            <a:r>
              <a:rPr lang="en-US" dirty="0" smtClean="0"/>
              <a:t> will be a worldwide internet service based on up to 12,000 Low Earth Orbit (LEO) satellites</a:t>
            </a:r>
          </a:p>
          <a:p>
            <a:pPr lvl="1"/>
            <a:r>
              <a:rPr lang="en-US" dirty="0" smtClean="0"/>
              <a:t>Comparison:  about 5000 total satellites in orbit now</a:t>
            </a:r>
          </a:p>
          <a:p>
            <a:pPr lvl="1"/>
            <a:r>
              <a:rPr lang="en-US" dirty="0" smtClean="0"/>
              <a:t>Iridium on steroids (launched in 1997, 66 satellites in LEO, mainly voice)</a:t>
            </a:r>
          </a:p>
          <a:p>
            <a:r>
              <a:rPr lang="en-US" dirty="0" smtClean="0"/>
              <a:t>Goal:  low cost, easy to install, low-latency broadband worldwide</a:t>
            </a:r>
          </a:p>
          <a:p>
            <a:pPr lvl="1"/>
            <a:r>
              <a:rPr lang="en-US" dirty="0" smtClean="0"/>
              <a:t>To fixed locations, not phones like Iridium</a:t>
            </a:r>
          </a:p>
          <a:p>
            <a:pPr lvl="1"/>
            <a:r>
              <a:rPr lang="en-US" dirty="0" smtClean="0"/>
              <a:t>End user terminals targeted to cost $200  (flat, pizza-box sized, omnidirectional), but not demonstrated yet</a:t>
            </a:r>
          </a:p>
          <a:p>
            <a:pPr lvl="1"/>
            <a:r>
              <a:rPr lang="en-US" dirty="0" smtClean="0"/>
              <a:t>Requested license for 1,000,000 fixed locations in Feb, 2019</a:t>
            </a:r>
          </a:p>
          <a:p>
            <a:r>
              <a:rPr lang="en-US" dirty="0" smtClean="0"/>
              <a:t>Goal:  major funding for Mars plans , dwarfing current SpaceX</a:t>
            </a:r>
          </a:p>
          <a:p>
            <a:r>
              <a:rPr lang="en-US" dirty="0" smtClean="0"/>
              <a:t>Some milestones</a:t>
            </a:r>
          </a:p>
          <a:p>
            <a:pPr lvl="1"/>
            <a:r>
              <a:rPr lang="en-US" dirty="0" smtClean="0"/>
              <a:t>Two experimental satellites launched Feb, 2018</a:t>
            </a:r>
          </a:p>
          <a:p>
            <a:pPr lvl="1"/>
            <a:r>
              <a:rPr lang="en-US" dirty="0" smtClean="0"/>
              <a:t>First buildout launch of 60 satellites on May 23, 2019</a:t>
            </a:r>
          </a:p>
        </p:txBody>
      </p:sp>
    </p:spTree>
    <p:extLst>
      <p:ext uri="{BB962C8B-B14F-4D97-AF65-F5344CB8AC3E}">
        <p14:creationId xmlns:p14="http://schemas.microsoft.com/office/powerpoint/2010/main" val="2398313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683" y="88135"/>
            <a:ext cx="7886700" cy="915034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StarLink</a:t>
            </a:r>
            <a:r>
              <a:rPr lang="en-US" dirty="0" smtClean="0"/>
              <a:t>: </a:t>
            </a:r>
            <a:br>
              <a:rPr lang="en-US" dirty="0" smtClean="0"/>
            </a:br>
            <a:r>
              <a:rPr lang="en-US" dirty="0" smtClean="0"/>
              <a:t>Much bigger than SpaceX launch business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633" y="1549461"/>
            <a:ext cx="7886700" cy="4595398"/>
          </a:xfrm>
        </p:spPr>
        <p:txBody>
          <a:bodyPr/>
          <a:lstStyle/>
          <a:p>
            <a:r>
              <a:rPr lang="en-US" dirty="0" smtClean="0"/>
              <a:t>Hoping for $30 billion revenue, $15 billion profit by 2025</a:t>
            </a:r>
          </a:p>
          <a:p>
            <a:r>
              <a:rPr lang="en-US" dirty="0" smtClean="0"/>
              <a:t>Comparisons</a:t>
            </a:r>
          </a:p>
          <a:p>
            <a:pPr lvl="1"/>
            <a:r>
              <a:rPr lang="en-US" dirty="0" smtClean="0"/>
              <a:t>Expected SpaceX launch business in 2025:  $3 - $5 billion (Musk)</a:t>
            </a:r>
          </a:p>
          <a:p>
            <a:pPr lvl="2"/>
            <a:r>
              <a:rPr lang="en-US" dirty="0" smtClean="0"/>
              <a:t>Musk says that’s probably a peak, so other business is needed</a:t>
            </a:r>
          </a:p>
          <a:p>
            <a:pPr lvl="1"/>
            <a:r>
              <a:rPr lang="en-US" dirty="0" smtClean="0"/>
              <a:t>2018 SpaceX total revenue: $2 billion</a:t>
            </a:r>
          </a:p>
          <a:p>
            <a:pPr lvl="1"/>
            <a:r>
              <a:rPr lang="en-US" dirty="0" smtClean="0"/>
              <a:t>Iridium yearly revenue:  $538 million, with 1 million subscribers</a:t>
            </a:r>
          </a:p>
          <a:p>
            <a:pPr lvl="1"/>
            <a:r>
              <a:rPr lang="en-US" dirty="0" smtClean="0"/>
              <a:t>Total world internet connectivity revenue:  $1 trillion (Musk)</a:t>
            </a:r>
          </a:p>
          <a:p>
            <a:r>
              <a:rPr lang="en-US" dirty="0" smtClean="0"/>
              <a:t>Decade-long investment:  $10 billion</a:t>
            </a:r>
          </a:p>
          <a:p>
            <a:r>
              <a:rPr lang="en-US" dirty="0" smtClean="0"/>
              <a:t>SpaceX raising funding for </a:t>
            </a:r>
            <a:r>
              <a:rPr lang="en-US" dirty="0" err="1" smtClean="0"/>
              <a:t>StarLink</a:t>
            </a:r>
            <a:r>
              <a:rPr lang="en-US" dirty="0" smtClean="0"/>
              <a:t>:  $1 billion already in 2019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i="1" dirty="0" smtClean="0"/>
              <a:t>One key to expansion into space is developing business in space – this is a reminder that much current space business is based on satellite communications of all types</a:t>
            </a:r>
          </a:p>
        </p:txBody>
      </p:sp>
    </p:spTree>
    <p:extLst>
      <p:ext uri="{BB962C8B-B14F-4D97-AF65-F5344CB8AC3E}">
        <p14:creationId xmlns:p14="http://schemas.microsoft.com/office/powerpoint/2010/main" val="93440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1744</TotalTime>
  <Words>2695</Words>
  <Application>Microsoft Office PowerPoint</Application>
  <PresentationFormat>On-screen Show (4:3)</PresentationFormat>
  <Paragraphs>292</Paragraphs>
  <Slides>38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NSS North Houston Space Society</vt:lpstr>
      <vt:lpstr>National Space Society (NSS) Vision</vt:lpstr>
      <vt:lpstr>Agenda</vt:lpstr>
      <vt:lpstr>Recent space-related news</vt:lpstr>
      <vt:lpstr>Recent space-related news Blue Origin announces the Blue Moon lunar lander</vt:lpstr>
      <vt:lpstr>Other news???</vt:lpstr>
      <vt:lpstr>Presentation:  SpaceX’s StarLink  and other satellite-based internet services</vt:lpstr>
      <vt:lpstr>StarLink (service of SpaceX)</vt:lpstr>
      <vt:lpstr>StarLink:  Much bigger than SpaceX launch business</vt:lpstr>
      <vt:lpstr>First StarLink buildout launch -- 60 satellites</vt:lpstr>
      <vt:lpstr>The StarLink launch May 23</vt:lpstr>
      <vt:lpstr>The 60 satellites stacked before deployment</vt:lpstr>
      <vt:lpstr>StarLink Launch</vt:lpstr>
      <vt:lpstr>The StarLink satellites</vt:lpstr>
      <vt:lpstr>Visualizing a (generic) LEO satellite constellation</vt:lpstr>
      <vt:lpstr>The StarLink constellation</vt:lpstr>
      <vt:lpstr>StarLink</vt:lpstr>
      <vt:lpstr>StarLink</vt:lpstr>
      <vt:lpstr>Some satellite constellation design choices</vt:lpstr>
      <vt:lpstr>Satellite orbit types by angle of inclination</vt:lpstr>
      <vt:lpstr>Example:  Polar orbit around rotating earth</vt:lpstr>
      <vt:lpstr>Satellite as repeater (“bent pipe”) </vt:lpstr>
      <vt:lpstr>Satellite with inter-satellite links (“flying router”)</vt:lpstr>
      <vt:lpstr>Technical challenges: LEO satellites fly fast, break communications links</vt:lpstr>
      <vt:lpstr>Technical challenges: Power and the inverse square law</vt:lpstr>
      <vt:lpstr>Technical challenges:  Communications latency (time delay)</vt:lpstr>
      <vt:lpstr>Risks:  What could possibly go wrong? </vt:lpstr>
      <vt:lpstr>Some existing satellite constellations</vt:lpstr>
      <vt:lpstr>A sobering comparison: Iridium history</vt:lpstr>
      <vt:lpstr>Upcoming StarLink competition</vt:lpstr>
      <vt:lpstr>Potential additional StarLink competition</vt:lpstr>
      <vt:lpstr>Other LEO satellite constellations: A story of bankruptcies &amp; niche markets</vt:lpstr>
      <vt:lpstr>End of StarLink presentation </vt:lpstr>
      <vt:lpstr>Report on ISDC (and discussion)</vt:lpstr>
      <vt:lpstr>Anima Sabale</vt:lpstr>
      <vt:lpstr>Other Events at the Barbara Bush Library</vt:lpstr>
      <vt:lpstr>Open Discussion</vt:lpstr>
      <vt:lpstr>Has anyone read this?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NSS North Houston Space Society</dc:title>
  <dc:creator>nathan price</dc:creator>
  <cp:lastModifiedBy>Anonymous</cp:lastModifiedBy>
  <cp:revision>171</cp:revision>
  <cp:lastPrinted>2019-05-04T19:12:51Z</cp:lastPrinted>
  <dcterms:created xsi:type="dcterms:W3CDTF">2019-05-04T18:09:33Z</dcterms:created>
  <dcterms:modified xsi:type="dcterms:W3CDTF">2019-06-01T17:46:18Z</dcterms:modified>
</cp:coreProperties>
</file>