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  <p:sldMasterId id="2147483669" r:id="rId2"/>
  </p:sldMasterIdLst>
  <p:sldIdLst>
    <p:sldId id="256" r:id="rId3"/>
    <p:sldId id="257" r:id="rId4"/>
    <p:sldId id="277" r:id="rId5"/>
    <p:sldId id="262" r:id="rId6"/>
    <p:sldId id="282" r:id="rId7"/>
    <p:sldId id="278" r:id="rId8"/>
    <p:sldId id="266" r:id="rId9"/>
    <p:sldId id="279" r:id="rId10"/>
    <p:sldId id="265" r:id="rId11"/>
    <p:sldId id="261" r:id="rId12"/>
    <p:sldId id="269" r:id="rId13"/>
    <p:sldId id="275" r:id="rId14"/>
    <p:sldId id="281" r:id="rId15"/>
    <p:sldId id="264" r:id="rId16"/>
    <p:sldId id="258" r:id="rId17"/>
    <p:sldId id="267" r:id="rId18"/>
    <p:sldId id="283" r:id="rId19"/>
    <p:sldId id="259" r:id="rId20"/>
    <p:sldId id="270" r:id="rId21"/>
    <p:sldId id="271" r:id="rId22"/>
    <p:sldId id="263" r:id="rId23"/>
    <p:sldId id="272" r:id="rId24"/>
    <p:sldId id="268" r:id="rId25"/>
    <p:sldId id="280" r:id="rId26"/>
    <p:sldId id="285" r:id="rId27"/>
    <p:sldId id="273" r:id="rId28"/>
    <p:sldId id="284" r:id="rId29"/>
    <p:sldId id="276" r:id="rId30"/>
    <p:sldId id="286" r:id="rId31"/>
  </p:sldIdLst>
  <p:sldSz cx="9144000" cy="6858000" type="screen4x3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1" d="100"/>
          <a:sy n="81" d="100"/>
        </p:scale>
        <p:origin x="240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765F-08B4-4DD4-86F4-EE5090E5A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7AF5F2-9B45-4670-B602-9A077C9FB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9B4CF-B69E-4BE6-B36E-BFF62F516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A6414-2759-4B86-8AA7-607CD5930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41DA6-7E55-43A0-A640-85D89E1A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08B5B-79EA-4679-87DA-3EBE2BF1B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C0E6C-830A-43E6-98A8-013C0B393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0E650D-C00F-4A48-A2AE-871175B3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38847-D9FA-4F00-A9F7-C39AF279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AF7C-F080-4D59-B9EB-EC6711880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5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E3EBC-56F3-4451-89DF-2BC90733A6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43D37C-EA79-4D5B-A590-B02866F89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1BFD3-C2DC-4B37-B96C-E8A47CAC2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BBCDD-18A3-4D5B-8538-18F38A7CC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F3763-B795-4DF9-9344-C905283E4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51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266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033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747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462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45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056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173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26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FF51-E54D-4880-B845-FE3B849D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CF354-58EF-4FB2-B011-01599C7AA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F1AD3-2272-4F53-B191-9597DE0F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055A2-2DA7-431E-A133-DC294191D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1AF72-8874-4EA6-AEAE-216C0C499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01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747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58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75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9077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0229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1134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700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090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222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447800"/>
            <a:ext cx="4514850" cy="11430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914400"/>
            <a:ext cx="2460731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777067"/>
            <a:ext cx="4516041" cy="204893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81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2E67-F84E-406F-B1CF-48E584456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AA396A-2747-4EAC-807B-2F5C439C7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CF6E0-F811-4268-A2B3-06E668DE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4E454-97D9-4FD7-B6B9-102F8B14A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50F831-025E-4AF6-9BBE-C580BD728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5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38B9-E687-482B-8306-9D10A7270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413EF-2422-4902-902A-5D4DF69C5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70592-FB3E-46E6-8248-5CF946FA65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D8A46-98B2-4C6B-9B42-7E902FAC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C6D17-05FF-4E71-A900-DB21E970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D2D33-F996-454D-87EA-E56E90E33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09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A86D6-964D-40D1-A709-BEC63196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3B5CC-50E2-4CFC-9B17-07DED7F86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23780-E6BC-4B0F-BFFD-B5C3B6C1D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FA075-8825-49A8-A41B-267F61ADC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E17C66-610C-4A1C-9B83-023A8D37B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126A0-3CF5-4021-A34D-FEEA7D8AE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CD8495-F3BD-41BC-8CD9-A2D69FE7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C0E54A-0155-46E9-A5AB-7056E112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016FB-DC87-4C56-A22F-4E02A609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EB55E2-C737-46EB-8866-7CC88D06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438673-E8ED-401A-AE45-90EC5F9F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5BC65-2CB9-4643-9BC3-D90FC847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4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672CD8-8934-41A3-A08D-4AC527503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3FF633-5509-41C1-8131-B1F25E25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8BBD10-78D2-4A9F-A0F3-0A4CB3923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65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33638-F3C8-4862-8C5A-E4A14E61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95047-ACDF-4202-A981-727CE338B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91343-A7EE-498F-A0CD-DE3E65A9A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24576-9EB4-48A8-9D2B-5F253CF26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9BA21-DF8D-48E0-BDB7-1DBA24E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B3A97-48AE-4340-BCB7-5634D58C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7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A227-56CB-46A4-AE7D-0FFFDC1EA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010C6-B173-4C6F-83FD-6A4BFA4B5B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9C9098-0312-4050-90DC-8EF39C66E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9EC4C-3A06-423E-B227-13E29ABCF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6CE58D-63E6-4D1D-9F1D-978043B8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790135-D09B-4B9A-AC76-A146F865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880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9EB42A-388B-4B69-8D7D-0BC56C155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3BF58-9C5B-4DBC-8A4A-B5109B8D9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4E3CD-5BC4-4D0C-9EFC-07D677073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F080-22D5-42E0-B8AA-41D992DEED52}" type="datetimeFigureOut">
              <a:rPr lang="en-US" smtClean="0"/>
              <a:t>5/5/2019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AA0C8-9615-4F93-A212-15D7660139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54D08-FF53-4423-9E2D-C15E493DB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2C89-1E8F-4A7F-8464-F7CF3B359E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38BE7-1515-4DEA-98A7-286AFE9A0CB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6207361"/>
            <a:ext cx="2194560" cy="6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9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5/5/2019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020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CB3CE-3573-49F3-A1D3-3CB479D8F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51" y="740589"/>
            <a:ext cx="6978218" cy="1910809"/>
          </a:xfrm>
        </p:spPr>
        <p:txBody>
          <a:bodyPr>
            <a:normAutofit fontScale="90000"/>
          </a:bodyPr>
          <a:lstStyle/>
          <a:p>
            <a:r>
              <a:rPr lang="en-US" dirty="0"/>
              <a:t>A Life with NASA since the Apollo Moon Landings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73230D-C417-45F1-B4FC-1842EF9F03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51" y="2772310"/>
            <a:ext cx="5146182" cy="1446585"/>
          </a:xfrm>
        </p:spPr>
        <p:txBody>
          <a:bodyPr>
            <a:normAutofit/>
          </a:bodyPr>
          <a:lstStyle/>
          <a:p>
            <a:r>
              <a:rPr lang="en-US" sz="1800" b="1" dirty="0"/>
              <a:t>Herb Baker</a:t>
            </a:r>
          </a:p>
          <a:p>
            <a:r>
              <a:rPr lang="en-US" sz="1800" dirty="0"/>
              <a:t>Former Manager, Operations Support Office</a:t>
            </a:r>
          </a:p>
          <a:p>
            <a:r>
              <a:rPr lang="en-US" sz="1800" dirty="0"/>
              <a:t>NASA/Johnson Space Center</a:t>
            </a:r>
          </a:p>
        </p:txBody>
      </p:sp>
    </p:spTree>
    <p:extLst>
      <p:ext uri="{BB962C8B-B14F-4D97-AF65-F5344CB8AC3E}">
        <p14:creationId xmlns:p14="http://schemas.microsoft.com/office/powerpoint/2010/main" val="3487860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EB14E-0C19-4A56-9353-EB276C3C0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3760" y="439873"/>
            <a:ext cx="6616479" cy="336936"/>
          </a:xfrm>
        </p:spPr>
        <p:txBody>
          <a:bodyPr>
            <a:noAutofit/>
          </a:bodyPr>
          <a:lstStyle/>
          <a:p>
            <a:r>
              <a:rPr lang="en-US" dirty="0"/>
              <a:t>We didn’t make it in March after all!  (STS-1 launched April 12, 1981)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3F42E-BA36-4416-9977-9C575D5DB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05" y="835877"/>
            <a:ext cx="4182239" cy="57387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730EE0-43C0-49A4-A4BF-BCC04EEC2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128" y="1138157"/>
            <a:ext cx="4089202" cy="511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34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EB14E-0C19-4A56-9353-EB276C3C0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9546" y="290733"/>
            <a:ext cx="5744315" cy="684123"/>
          </a:xfrm>
        </p:spPr>
        <p:txBody>
          <a:bodyPr>
            <a:noAutofit/>
          </a:bodyPr>
          <a:lstStyle/>
          <a:p>
            <a:r>
              <a:rPr lang="en-US" sz="1600" dirty="0"/>
              <a:t>Arranged for Alan Shepard to present the Distinguished Public Servant Award to Chris Kraft in 1982.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11504E-51FB-468B-90DA-C4AEF470B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760" y="4229525"/>
            <a:ext cx="3657169" cy="2482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BC630C-8CAD-4AC4-905A-996DFC638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306" y="1087789"/>
            <a:ext cx="2796821" cy="2669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03D644-1573-4308-94B0-6325761EE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21" y="974855"/>
            <a:ext cx="3290314" cy="31425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3EEA1-2BF1-42F2-951A-7F8367A9C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571" y="3007161"/>
            <a:ext cx="2494793" cy="37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16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EB14E-0C19-4A56-9353-EB276C3C0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2753" y="224856"/>
            <a:ext cx="7467302" cy="602459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Worked with Apollo 13 astronaut Fred </a:t>
            </a:r>
            <a:r>
              <a:rPr lang="en-US" sz="1800" dirty="0" err="1">
                <a:solidFill>
                  <a:schemeClr val="bg1"/>
                </a:solidFill>
              </a:rPr>
              <a:t>Haise</a:t>
            </a:r>
            <a:r>
              <a:rPr lang="en-US" sz="1800" dirty="0">
                <a:solidFill>
                  <a:schemeClr val="bg1"/>
                </a:solidFill>
              </a:rPr>
              <a:t> on Space Station project in 1987 after he had retired from NASA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FECCDA-3108-4958-8AD8-C22893CD2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470" y="644407"/>
            <a:ext cx="2380465" cy="29002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B966A6-93A0-4952-B7C1-E7DDEA984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25" y="3617835"/>
            <a:ext cx="3914533" cy="3143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C278DE-74A9-4B96-B847-C30102DEA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42" y="1009427"/>
            <a:ext cx="4411799" cy="565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48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EB14E-0C19-4A56-9353-EB276C3C0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5625" y="127878"/>
            <a:ext cx="6435632" cy="1274201"/>
          </a:xfrm>
        </p:spPr>
        <p:txBody>
          <a:bodyPr>
            <a:noAutofit/>
          </a:bodyPr>
          <a:lstStyle/>
          <a:p>
            <a:pPr lvl="1">
              <a:lnSpc>
                <a:spcPts val="2100"/>
              </a:lnSpc>
              <a:spcAft>
                <a:spcPts val="200"/>
              </a:spcAft>
              <a:buClr>
                <a:schemeClr val="tx2"/>
              </a:buClr>
            </a:pPr>
            <a:r>
              <a:rPr lang="en-US" altLang="en-US" sz="1800" dirty="0"/>
              <a:t>Commercial Orbital Transportation Services (COTS) – To stimulate commercial enterprises in space</a:t>
            </a:r>
          </a:p>
          <a:p>
            <a:pPr lvl="1">
              <a:lnSpc>
                <a:spcPts val="2100"/>
              </a:lnSpc>
              <a:spcAft>
                <a:spcPts val="200"/>
              </a:spcAft>
              <a:buClr>
                <a:schemeClr val="tx2"/>
              </a:buClr>
            </a:pPr>
            <a:r>
              <a:rPr lang="en-US" altLang="en-US" sz="1800" dirty="0"/>
              <a:t>2 Space Act Agreements awarded in August, 2006 - SpaceX ($250M) &amp; </a:t>
            </a:r>
            <a:r>
              <a:rPr lang="en-US" altLang="en-US" sz="1800" dirty="0" err="1"/>
              <a:t>Rocketplane</a:t>
            </a:r>
            <a:r>
              <a:rPr lang="en-US" altLang="en-US" sz="1800" dirty="0"/>
              <a:t> Kistler ($207M)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54DCF-CB1F-4FF0-82CF-EE8221BC6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454" y="1654630"/>
            <a:ext cx="3466011" cy="3098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9F2480-0EEF-447B-9E0F-592502B8F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55" y="4753581"/>
            <a:ext cx="3466011" cy="1755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5CFA96-FBDC-447C-8FCD-33F30542B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54630"/>
            <a:ext cx="4067813" cy="486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EB14E-0C19-4A56-9353-EB276C3C0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89491" y="455349"/>
            <a:ext cx="4765018" cy="356263"/>
          </a:xfrm>
        </p:spPr>
        <p:txBody>
          <a:bodyPr>
            <a:normAutofit/>
          </a:bodyPr>
          <a:lstStyle/>
          <a:p>
            <a:r>
              <a:rPr lang="en-US" sz="1600" dirty="0"/>
              <a:t>Shuttle Endeavour stopover in Houston in 2012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FC2439-1D1C-4B14-B0F4-12C87FF8F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41" y="938488"/>
            <a:ext cx="8055158" cy="453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19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FF824-9300-4524-A0EA-E97A9B95A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0458" y="1050553"/>
            <a:ext cx="8282499" cy="513877"/>
          </a:xfrm>
        </p:spPr>
        <p:txBody>
          <a:bodyPr>
            <a:noAutofit/>
          </a:bodyPr>
          <a:lstStyle/>
          <a:p>
            <a:r>
              <a:rPr lang="en-US" sz="1800" dirty="0"/>
              <a:t>Flew the Shuttle Mission Simulator that all of the Shuttle Pilots trained 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A2C5D1-B102-491A-97C6-782F82BC5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30" y="1830733"/>
            <a:ext cx="4797692" cy="35982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C978B5-4C52-4655-8CCB-5C73D40AA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018" y="1612376"/>
            <a:ext cx="3503939" cy="393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47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EB14E-0C19-4A56-9353-EB276C3C0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3691" y="1097334"/>
            <a:ext cx="7465453" cy="965734"/>
          </a:xfrm>
        </p:spPr>
        <p:txBody>
          <a:bodyPr>
            <a:normAutofit lnSpcReduction="10000"/>
          </a:bodyPr>
          <a:lstStyle/>
          <a:p>
            <a:r>
              <a:rPr lang="en-US" sz="1500" dirty="0"/>
              <a:t>I worked on a 3-way barter with ESA &amp; Airbus for the Super Guppy in 1997. NASA gave ESA 450kg of Shuttle </a:t>
            </a:r>
            <a:r>
              <a:rPr lang="en-US" sz="1500" dirty="0" err="1"/>
              <a:t>upmass</a:t>
            </a:r>
            <a:r>
              <a:rPr lang="en-US" sz="1500" dirty="0"/>
              <a:t> on future flights, ESA gave cash to Airbus &amp; Airbus gave NASA the Super Guppy – needed to transport ISS modules to </a:t>
            </a:r>
            <a:r>
              <a:rPr lang="en-US" sz="1500" dirty="0" err="1"/>
              <a:t>KSCfor</a:t>
            </a:r>
            <a:r>
              <a:rPr lang="en-US" sz="1500" dirty="0"/>
              <a:t> launch to the ISS.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F457E7-1E74-494F-93C6-A884FF189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522" y="2619401"/>
            <a:ext cx="4141802" cy="2761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F59789-6AE1-4A1B-A2A4-67478C5BB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97" y="2169215"/>
            <a:ext cx="4276783" cy="390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31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DEDA3E8-2321-4DC9-A06B-2A32293F3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06087" y="188928"/>
            <a:ext cx="2945332" cy="400521"/>
          </a:xfrm>
        </p:spPr>
        <p:txBody>
          <a:bodyPr>
            <a:normAutofit/>
          </a:bodyPr>
          <a:lstStyle/>
          <a:p>
            <a:r>
              <a:rPr lang="en-US" sz="2000" b="1" dirty="0"/>
              <a:t>Constellation Program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70E18-9592-46AA-8C9A-BD7EA642EE90}"/>
              </a:ext>
            </a:extLst>
          </p:cNvPr>
          <p:cNvSpPr txBox="1">
            <a:spLocks/>
          </p:cNvSpPr>
          <p:nvPr/>
        </p:nvSpPr>
        <p:spPr>
          <a:xfrm>
            <a:off x="2456033" y="589450"/>
            <a:ext cx="4723141" cy="7028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2005-2009:  Complete ISS; Return to Moon by 2020; crewed flight to Mars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D76E50B-E3CF-4326-A3C8-1BC19F9C92D5}"/>
              </a:ext>
            </a:extLst>
          </p:cNvPr>
          <p:cNvSpPr txBox="1">
            <a:spLocks/>
          </p:cNvSpPr>
          <p:nvPr/>
        </p:nvSpPr>
        <p:spPr>
          <a:xfrm>
            <a:off x="300391" y="1506372"/>
            <a:ext cx="4311284" cy="11474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Multi-Purpose Crew Vehicle = Orion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Ares I and Ares V = Space Launch System</a:t>
            </a:r>
          </a:p>
          <a:p>
            <a:r>
              <a:rPr lang="en-US" sz="1600" dirty="0">
                <a:solidFill>
                  <a:schemeClr val="bg1"/>
                </a:solidFill>
              </a:rPr>
              <a:t>Altair Lunar Lander = canceled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AF6BC8-B6B8-4858-A5A2-DA33FC424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06372"/>
            <a:ext cx="4434101" cy="967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917739-DBA8-4E65-8E17-A34EFA887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55" y="3716122"/>
            <a:ext cx="4587241" cy="2580323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7F9A0B7-48B9-46E7-A36A-46BFE4DD3180}"/>
              </a:ext>
            </a:extLst>
          </p:cNvPr>
          <p:cNvSpPr txBox="1">
            <a:spLocks/>
          </p:cNvSpPr>
          <p:nvPr/>
        </p:nvSpPr>
        <p:spPr>
          <a:xfrm>
            <a:off x="759094" y="3429000"/>
            <a:ext cx="3206068" cy="32416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Early artist’s rendering of Altair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D0082D-AA92-4F80-A448-C12FB1FBE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691" y="3716121"/>
            <a:ext cx="3528751" cy="2580324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37A0540-5604-4AB7-95D3-8D585CD31F1E}"/>
              </a:ext>
            </a:extLst>
          </p:cNvPr>
          <p:cNvSpPr txBox="1">
            <a:spLocks/>
          </p:cNvSpPr>
          <p:nvPr/>
        </p:nvSpPr>
        <p:spPr>
          <a:xfrm>
            <a:off x="5276691" y="3391955"/>
            <a:ext cx="3629517" cy="32416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Requested input/ideas from industry</a:t>
            </a:r>
          </a:p>
        </p:txBody>
      </p:sp>
    </p:spTree>
    <p:extLst>
      <p:ext uri="{BB962C8B-B14F-4D97-AF65-F5344CB8AC3E}">
        <p14:creationId xmlns:p14="http://schemas.microsoft.com/office/powerpoint/2010/main" val="3816498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7B664-774C-45CB-9015-DEF0FAB69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0804" y="249383"/>
            <a:ext cx="6723844" cy="748144"/>
          </a:xfrm>
        </p:spPr>
        <p:txBody>
          <a:bodyPr>
            <a:normAutofit/>
          </a:bodyPr>
          <a:lstStyle/>
          <a:p>
            <a:r>
              <a:rPr lang="en-US" sz="1600" dirty="0"/>
              <a:t>Monday morning Flight Operations Staff Meeting. Astronaut duty hours are tracked closely to avoid overworking them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195649-6F9C-40CF-82B2-FB810F600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23" y="1065541"/>
            <a:ext cx="8349362" cy="508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89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EB14E-0C19-4A56-9353-EB276C3C0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291" y="495695"/>
            <a:ext cx="7971857" cy="509389"/>
          </a:xfrm>
        </p:spPr>
        <p:txBody>
          <a:bodyPr>
            <a:noAutofit/>
          </a:bodyPr>
          <a:lstStyle/>
          <a:p>
            <a:r>
              <a:rPr lang="en-US" sz="1600" dirty="0"/>
              <a:t>Recent (2017) Astronaut Selection Process – 18,300 applicants / 12 </a:t>
            </a:r>
            <a:r>
              <a:rPr lang="en-US" sz="1600" dirty="0" err="1"/>
              <a:t>AsCans</a:t>
            </a:r>
            <a:r>
              <a:rPr lang="en-US" sz="1600" dirty="0"/>
              <a:t> Selected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B9AC54-3CF9-4D3D-B090-8344AB0D6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1" y="1352218"/>
            <a:ext cx="1815742" cy="2329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AAE544-8C83-4CA5-9D6C-AB12BB82C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921" y="1352219"/>
            <a:ext cx="3084375" cy="2184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A05A98-D398-4F2F-915D-467029D0B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920" y="3594431"/>
            <a:ext cx="3084374" cy="23132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8B4AA7-E341-4438-9336-80DB40152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936339" y="1961534"/>
            <a:ext cx="4587097" cy="3440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BCFA45-E70D-4DAE-B311-287CA5B842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852" y="3863670"/>
            <a:ext cx="2080637" cy="177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33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88B877-B671-4B35-A91E-260A0A106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593" y="971615"/>
            <a:ext cx="3045598" cy="2290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0DF206-0229-4F54-B895-0060F5A02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54" y="971615"/>
            <a:ext cx="2939684" cy="2297292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48990A8-AD3C-41F6-B8BB-63426E97754A}"/>
              </a:ext>
            </a:extLst>
          </p:cNvPr>
          <p:cNvSpPr txBox="1">
            <a:spLocks/>
          </p:cNvSpPr>
          <p:nvPr/>
        </p:nvSpPr>
        <p:spPr>
          <a:xfrm>
            <a:off x="1770893" y="143037"/>
            <a:ext cx="5392886" cy="77227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The Johnson Space Center site was a cow pasture when my family moved to League City in 1960. The Manned Spacecraft Center was built here in 1962/63.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1DF85-3C89-4BBB-A017-F07C08632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880" y="3307497"/>
            <a:ext cx="4197631" cy="3358105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2B15381-5B1D-4F15-A317-B75BCAF5BD32}"/>
              </a:ext>
            </a:extLst>
          </p:cNvPr>
          <p:cNvSpPr txBox="1">
            <a:spLocks/>
          </p:cNvSpPr>
          <p:nvPr/>
        </p:nvSpPr>
        <p:spPr>
          <a:xfrm>
            <a:off x="638866" y="4672114"/>
            <a:ext cx="1791014" cy="806729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Aerial view of JSC Today</a:t>
            </a:r>
          </a:p>
        </p:txBody>
      </p:sp>
    </p:spTree>
    <p:extLst>
      <p:ext uri="{BB962C8B-B14F-4D97-AF65-F5344CB8AC3E}">
        <p14:creationId xmlns:p14="http://schemas.microsoft.com/office/powerpoint/2010/main" val="1299307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EB14E-0C19-4A56-9353-EB276C3C0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669" y="1528953"/>
            <a:ext cx="3070829" cy="435873"/>
          </a:xfrm>
        </p:spPr>
        <p:txBody>
          <a:bodyPr>
            <a:noAutofit/>
          </a:bodyPr>
          <a:lstStyle/>
          <a:p>
            <a:r>
              <a:rPr lang="en-US" sz="1800" dirty="0"/>
              <a:t>Space Food Testing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8A6A59-47F5-4FFE-940D-71B8D44A6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538" y="464757"/>
            <a:ext cx="3160645" cy="2370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E62FFF-9C98-4B4B-BC88-0E2ED9453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986" y="3032335"/>
            <a:ext cx="4481209" cy="3360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ADDA90-1780-4AF0-B642-CCFEBB323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05" y="3191033"/>
            <a:ext cx="4269612" cy="320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66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EB14E-0C19-4A56-9353-EB276C3C0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40557" y="1240459"/>
            <a:ext cx="2323022" cy="1721899"/>
          </a:xfrm>
        </p:spPr>
        <p:txBody>
          <a:bodyPr>
            <a:normAutofit/>
          </a:bodyPr>
          <a:lstStyle/>
          <a:p>
            <a:r>
              <a:rPr lang="en-US" sz="1800" dirty="0"/>
              <a:t>Gave many tours of Mockup Facility, Mission Control, &amp; Neutral Buoyancy Lab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8F847-F258-4F45-944D-C16D81AC5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82" y="3187023"/>
            <a:ext cx="3927614" cy="26184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E9AE8E-4D09-46DE-852C-D6FB0D81B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82" y="701362"/>
            <a:ext cx="5909516" cy="2260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83B5FA-D520-4F1F-BF0B-5F8F478E6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032" y="3187023"/>
            <a:ext cx="3934498" cy="261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32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EB14E-0C19-4A56-9353-EB276C3C0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4167" y="215041"/>
            <a:ext cx="4211291" cy="323705"/>
          </a:xfrm>
        </p:spPr>
        <p:txBody>
          <a:bodyPr>
            <a:normAutofit/>
          </a:bodyPr>
          <a:lstStyle/>
          <a:p>
            <a:r>
              <a:rPr lang="en-US" sz="1500" dirty="0"/>
              <a:t>Toured the Lunar Sample Laboratory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762B9B-A942-4820-B415-B7DD31DA7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30" y="808679"/>
            <a:ext cx="3543769" cy="2657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82A8AB-D6AE-4BE0-B8F1-AC33AE1BA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20" y="785467"/>
            <a:ext cx="3593778" cy="26953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B4BE7F-754A-41FB-80EB-1B0693EEB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530" y="3678179"/>
            <a:ext cx="3543768" cy="2657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A5BCD2-2786-489F-82AB-5FE689A20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76" y="3669263"/>
            <a:ext cx="3533321" cy="264999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F475C-25A7-48D1-9DB3-B01F354A4B78}"/>
              </a:ext>
            </a:extLst>
          </p:cNvPr>
          <p:cNvSpPr txBox="1">
            <a:spLocks/>
          </p:cNvSpPr>
          <p:nvPr/>
        </p:nvSpPr>
        <p:spPr>
          <a:xfrm>
            <a:off x="5501751" y="6406798"/>
            <a:ext cx="1961325" cy="3558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“Lunar Trash Only”</a:t>
            </a:r>
          </a:p>
        </p:txBody>
      </p:sp>
    </p:spTree>
    <p:extLst>
      <p:ext uri="{BB962C8B-B14F-4D97-AF65-F5344CB8AC3E}">
        <p14:creationId xmlns:p14="http://schemas.microsoft.com/office/powerpoint/2010/main" val="14625205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B6B6B8-7B40-455D-9DB7-E03BC2E0F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030" y="827194"/>
            <a:ext cx="3562259" cy="2601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BFA49-C98B-4750-8299-C7E8D426D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350" y="3516008"/>
            <a:ext cx="5106645" cy="2990589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ACC9B9E-9EF9-42AF-8350-F48222B25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9382" y="188926"/>
            <a:ext cx="8622565" cy="638268"/>
          </a:xfrm>
        </p:spPr>
        <p:txBody>
          <a:bodyPr>
            <a:normAutofit/>
          </a:bodyPr>
          <a:lstStyle/>
          <a:p>
            <a:r>
              <a:rPr lang="en-US" sz="1500" dirty="0"/>
              <a:t>I was responsible for acquiring the Gulfstream-V aircraft for direct return of astronauts from Kazakhstan.  Randy </a:t>
            </a:r>
            <a:r>
              <a:rPr lang="en-US" sz="1500" dirty="0" err="1"/>
              <a:t>Bresnik</a:t>
            </a:r>
            <a:r>
              <a:rPr lang="en-US" sz="1500" dirty="0"/>
              <a:t> shown returning after Expedition 52/53 in December 2017.</a:t>
            </a:r>
          </a:p>
        </p:txBody>
      </p:sp>
    </p:spTree>
    <p:extLst>
      <p:ext uri="{BB962C8B-B14F-4D97-AF65-F5344CB8AC3E}">
        <p14:creationId xmlns:p14="http://schemas.microsoft.com/office/powerpoint/2010/main" val="847446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1678382-EFE0-47A8-BC3C-CA71FE432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13755" y="136193"/>
            <a:ext cx="2516490" cy="325595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NASA Social – Feb. 2017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4B2955-E006-40CC-ADA7-5CFFD7229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520" y="474614"/>
            <a:ext cx="2647374" cy="1543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82A44F-38B7-4E27-8432-DF4418FF6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803" y="2064315"/>
            <a:ext cx="3201126" cy="2400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2A1930-52C4-4F00-ADD7-4CCC35AFC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5803" y="4511108"/>
            <a:ext cx="3366845" cy="2244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B633B4-5C6D-4E07-AEB3-32F9C53CE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952" y="4156094"/>
            <a:ext cx="3466401" cy="25998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0456A0-C24E-41E7-8C93-F6B0204F07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953" y="2064315"/>
            <a:ext cx="3466401" cy="199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10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982BB13-4335-4730-AC82-94C6F7155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8734" y="233019"/>
            <a:ext cx="5637540" cy="386657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Gemini/Apollo/ASTP Astronaut Tom Stafford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ECF433-8F84-4F2B-A772-99B0B1B68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585" y="733031"/>
            <a:ext cx="2406824" cy="3015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193736-BDD7-4AF1-850B-7758A73A5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416" y="984615"/>
            <a:ext cx="2890087" cy="2775769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C89AE26-0609-4576-93A4-83ADA93065E4}"/>
              </a:ext>
            </a:extLst>
          </p:cNvPr>
          <p:cNvSpPr txBox="1">
            <a:spLocks/>
          </p:cNvSpPr>
          <p:nvPr/>
        </p:nvSpPr>
        <p:spPr>
          <a:xfrm>
            <a:off x="4496429" y="733031"/>
            <a:ext cx="3672713" cy="2515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Charles Schulz family at JSC/Mission Control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2CB6CF-1ADC-44F6-B0D8-AE3342517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14" y="4211477"/>
            <a:ext cx="2767310" cy="25799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6C9DC8-5FC7-4B5A-8985-C94502BA9D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376" y="4240974"/>
            <a:ext cx="4020337" cy="2550443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513FB65-474D-43AE-8FB9-06D501B5B386}"/>
              </a:ext>
            </a:extLst>
          </p:cNvPr>
          <p:cNvSpPr txBox="1">
            <a:spLocks/>
          </p:cNvSpPr>
          <p:nvPr/>
        </p:nvSpPr>
        <p:spPr>
          <a:xfrm>
            <a:off x="4398187" y="3989390"/>
            <a:ext cx="3672713" cy="2515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Gene Cernan &amp; </a:t>
            </a:r>
            <a:r>
              <a:rPr lang="en-US" sz="2000" dirty="0" err="1">
                <a:solidFill>
                  <a:schemeClr val="bg1"/>
                </a:solidFill>
              </a:rPr>
              <a:t>Jamye</a:t>
            </a:r>
            <a:r>
              <a:rPr lang="en-US" sz="2000" dirty="0">
                <a:solidFill>
                  <a:schemeClr val="bg1"/>
                </a:solidFill>
              </a:rPr>
              <a:t> Flowers – May 1969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0D36AF1-4D73-445B-8889-950A18ADDA94}"/>
              </a:ext>
            </a:extLst>
          </p:cNvPr>
          <p:cNvSpPr txBox="1">
            <a:spLocks/>
          </p:cNvSpPr>
          <p:nvPr/>
        </p:nvSpPr>
        <p:spPr>
          <a:xfrm>
            <a:off x="0" y="3931407"/>
            <a:ext cx="3667409" cy="3675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Apollo 10 LM=Snoopy / CM=Charlie Brown</a:t>
            </a:r>
          </a:p>
        </p:txBody>
      </p:sp>
    </p:spTree>
    <p:extLst>
      <p:ext uri="{BB962C8B-B14F-4D97-AF65-F5344CB8AC3E}">
        <p14:creationId xmlns:p14="http://schemas.microsoft.com/office/powerpoint/2010/main" val="1027419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EB14E-0C19-4A56-9353-EB276C3C0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22301" y="173822"/>
            <a:ext cx="4859167" cy="432395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Astronaut Memorial Tree Grove at JSC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49785A-C6AA-4B86-B494-553CB7F01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90" y="689815"/>
            <a:ext cx="3807924" cy="2695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323ADE-E730-4CE9-AE9A-DA465E9A4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885" y="689815"/>
            <a:ext cx="4019540" cy="2679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41A607-AC95-472F-AB12-F7A39E7EBA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23" y="3524238"/>
            <a:ext cx="3525263" cy="2643947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2E99085-6F2C-457F-AD79-D414345AEBAF}"/>
              </a:ext>
            </a:extLst>
          </p:cNvPr>
          <p:cNvSpPr txBox="1">
            <a:spLocks/>
          </p:cNvSpPr>
          <p:nvPr/>
        </p:nvSpPr>
        <p:spPr>
          <a:xfrm>
            <a:off x="4572000" y="6168185"/>
            <a:ext cx="3802630" cy="5877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Pete Conrad quote: “If you can’t be good, be colorful.”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6A9C2E-264B-4B76-AD6D-5FCF722AB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90" y="3472689"/>
            <a:ext cx="3920500" cy="31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76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DEDA3E8-2321-4DC9-A06B-2A32293F3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5611" y="109138"/>
            <a:ext cx="5303123" cy="351615"/>
          </a:xfrm>
        </p:spPr>
        <p:txBody>
          <a:bodyPr>
            <a:noAutofit/>
          </a:bodyPr>
          <a:lstStyle/>
          <a:p>
            <a:r>
              <a:rPr lang="en-US" sz="1800" dirty="0"/>
              <a:t>Who’s my favorite astronaut?   Ellen Ochoa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8AC8C-4C4E-4DDB-B5BD-F96C67EBE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58" y="2317797"/>
            <a:ext cx="3181286" cy="25062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7D4F8E-CBB8-4E29-9B1A-3DA1CEFAB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07" y="504347"/>
            <a:ext cx="2775337" cy="1751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8181D3-F4CC-45CA-BF49-B92BAE260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896" y="3657599"/>
            <a:ext cx="3040131" cy="30087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5753F6-8916-4E67-B90F-C14421C80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908" y="3760680"/>
            <a:ext cx="3726394" cy="2979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14807F-1139-45F5-8D7C-039F4F592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368" y="503331"/>
            <a:ext cx="2373174" cy="3067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551EC1-1F5F-4B51-9FD1-9AEEEF9040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5533" y="819797"/>
            <a:ext cx="2438755" cy="243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93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FF824-9300-4524-A0EA-E97A9B95A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12712" y="439994"/>
            <a:ext cx="4786012" cy="585328"/>
          </a:xfrm>
        </p:spPr>
        <p:txBody>
          <a:bodyPr>
            <a:noAutofit/>
          </a:bodyPr>
          <a:lstStyle/>
          <a:p>
            <a:r>
              <a:rPr lang="en-US" sz="2400" dirty="0"/>
              <a:t>Women of NASA Lego set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9A7A1B-369F-4DB6-9D3D-FD93B8EE5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075" y="1513570"/>
            <a:ext cx="3195649" cy="2099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4051A1-A712-4DB8-AF4F-CCA970017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97" y="1459561"/>
            <a:ext cx="3356421" cy="22303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95BEDB-6DBF-4BF1-937E-FDA4CE0CF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98" y="3818677"/>
            <a:ext cx="3352679" cy="1961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58A024-A9B7-49B3-B154-013B6A4EE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075" y="3689903"/>
            <a:ext cx="3352680" cy="2651490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69B90AD-A5D9-4B5B-94E8-5F842CF4E0C2}"/>
              </a:ext>
            </a:extLst>
          </p:cNvPr>
          <p:cNvSpPr txBox="1">
            <a:spLocks/>
          </p:cNvSpPr>
          <p:nvPr/>
        </p:nvSpPr>
        <p:spPr>
          <a:xfrm>
            <a:off x="7022709" y="1590758"/>
            <a:ext cx="1956893" cy="2099146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Maia Weinstock, Margaret Hamilton, &amp; Nancy Grace Roman at Launch Party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22196F1-E8EF-4CE5-9D7F-EED52E0AAE1C}"/>
              </a:ext>
            </a:extLst>
          </p:cNvPr>
          <p:cNvSpPr txBox="1">
            <a:spLocks/>
          </p:cNvSpPr>
          <p:nvPr/>
        </p:nvSpPr>
        <p:spPr>
          <a:xfrm>
            <a:off x="377455" y="1166897"/>
            <a:ext cx="2926564" cy="2926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Maia Weinstock &amp; Ellen Ochoa</a:t>
            </a:r>
          </a:p>
        </p:txBody>
      </p:sp>
    </p:spTree>
    <p:extLst>
      <p:ext uri="{BB962C8B-B14F-4D97-AF65-F5344CB8AC3E}">
        <p14:creationId xmlns:p14="http://schemas.microsoft.com/office/powerpoint/2010/main" val="2632297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F9C9E3-3AC2-4FA5-ACC9-AA09CEB97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314" y="756333"/>
            <a:ext cx="5151372" cy="515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06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FF824-9300-4524-A0EA-E97A9B95A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8896" y="87174"/>
            <a:ext cx="7209400" cy="608341"/>
          </a:xfrm>
        </p:spPr>
        <p:txBody>
          <a:bodyPr>
            <a:noAutofit/>
          </a:bodyPr>
          <a:lstStyle/>
          <a:p>
            <a:r>
              <a:rPr lang="en-US" sz="1600" dirty="0"/>
              <a:t>When I started intermediate school in ‘64, the Apollo astronaut’s kids were my classmates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FCAD06-5C1E-45E0-83C4-484A7D224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1" y="695515"/>
            <a:ext cx="6034369" cy="34851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718A1F-3CDB-404A-B350-C8185646D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103" y="1593734"/>
            <a:ext cx="2936810" cy="4044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EA6BCB-1609-4C9E-8E7B-B5C1C7E5E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731" y="2295767"/>
            <a:ext cx="2650908" cy="3486125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27711BD-B17F-49C4-ADEE-8237D711B577}"/>
              </a:ext>
            </a:extLst>
          </p:cNvPr>
          <p:cNvSpPr txBox="1">
            <a:spLocks/>
          </p:cNvSpPr>
          <p:nvPr/>
        </p:nvSpPr>
        <p:spPr>
          <a:xfrm>
            <a:off x="6853951" y="1977042"/>
            <a:ext cx="2089300" cy="2415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With Mark Grissom in 2018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2FF4BAD-AB18-4443-84E6-5D114E7CAC9A}"/>
              </a:ext>
            </a:extLst>
          </p:cNvPr>
          <p:cNvSpPr txBox="1">
            <a:spLocks/>
          </p:cNvSpPr>
          <p:nvPr/>
        </p:nvSpPr>
        <p:spPr>
          <a:xfrm>
            <a:off x="3414985" y="5638309"/>
            <a:ext cx="2718928" cy="2947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Donn Eisele’s (Apollo 7) daughter 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174CB86-21E9-4CD2-BFE9-CA717656DCB0}"/>
              </a:ext>
            </a:extLst>
          </p:cNvPr>
          <p:cNvSpPr txBox="1">
            <a:spLocks/>
          </p:cNvSpPr>
          <p:nvPr/>
        </p:nvSpPr>
        <p:spPr>
          <a:xfrm>
            <a:off x="749368" y="4180712"/>
            <a:ext cx="1768339" cy="296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Frank Borman’s sons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E6267-5685-48CA-8FAA-7C5E5A7114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59" y="4614373"/>
            <a:ext cx="2718927" cy="215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4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EB14E-0C19-4A56-9353-EB276C3C0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6272" y="1027209"/>
            <a:ext cx="3703320" cy="714072"/>
          </a:xfrm>
        </p:spPr>
        <p:txBody>
          <a:bodyPr>
            <a:normAutofit/>
          </a:bodyPr>
          <a:lstStyle/>
          <a:p>
            <a:r>
              <a:rPr lang="en-US" sz="1500" dirty="0"/>
              <a:t>I worked for TV networks covering NASA missions in high school/college.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710113-FA25-4175-8802-02FC383C7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64" y="1625389"/>
            <a:ext cx="4067264" cy="3932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0D72F8-24F0-4BB1-AB9A-E0E4D71E0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774" y="1039008"/>
            <a:ext cx="2367501" cy="2389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100375-0D6A-4FE1-88AF-02F1F4CC0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74" y="3499335"/>
            <a:ext cx="2367501" cy="2319658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62085AD-80BF-4D6D-9497-456DD7C9F91A}"/>
              </a:ext>
            </a:extLst>
          </p:cNvPr>
          <p:cNvSpPr txBox="1">
            <a:spLocks/>
          </p:cNvSpPr>
          <p:nvPr/>
        </p:nvSpPr>
        <p:spPr>
          <a:xfrm>
            <a:off x="6820275" y="2833885"/>
            <a:ext cx="2225484" cy="143583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Hanging out with moonwalkers Alan Shepard (Apollo 14) and Dave Scott (Apollo 15)</a:t>
            </a:r>
          </a:p>
        </p:txBody>
      </p:sp>
    </p:spTree>
    <p:extLst>
      <p:ext uri="{BB962C8B-B14F-4D97-AF65-F5344CB8AC3E}">
        <p14:creationId xmlns:p14="http://schemas.microsoft.com/office/powerpoint/2010/main" val="1615964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06EA27-DFB5-46AD-8218-0FD52645C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12" y="855898"/>
            <a:ext cx="4778664" cy="31453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0714F7-C68F-4722-8334-44517B431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345" y="855441"/>
            <a:ext cx="3396777" cy="3127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B1F93F-39D2-474F-ADA2-6E31BDACE86B}"/>
              </a:ext>
            </a:extLst>
          </p:cNvPr>
          <p:cNvSpPr txBox="1"/>
          <p:nvPr/>
        </p:nvSpPr>
        <p:spPr>
          <a:xfrm>
            <a:off x="1526061" y="526381"/>
            <a:ext cx="1991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New York Daily News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8CA232-F014-4586-A276-4BE5B86707D2}"/>
              </a:ext>
            </a:extLst>
          </p:cNvPr>
          <p:cNvSpPr txBox="1"/>
          <p:nvPr/>
        </p:nvSpPr>
        <p:spPr>
          <a:xfrm>
            <a:off x="5993776" y="545053"/>
            <a:ext cx="16241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Chicago Tribune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1E27F5-2452-4F42-90A7-3DA1330E1A17}"/>
              </a:ext>
            </a:extLst>
          </p:cNvPr>
          <p:cNvSpPr txBox="1"/>
          <p:nvPr/>
        </p:nvSpPr>
        <p:spPr>
          <a:xfrm>
            <a:off x="447266" y="4084721"/>
            <a:ext cx="792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“It was a Mardi Gras and ‘War of the Worlds’ all wrapped into one.”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85CC8-833D-49EB-B028-3E6FB735C974}"/>
              </a:ext>
            </a:extLst>
          </p:cNvPr>
          <p:cNvSpPr txBox="1"/>
          <p:nvPr/>
        </p:nvSpPr>
        <p:spPr>
          <a:xfrm>
            <a:off x="447266" y="4463558"/>
            <a:ext cx="648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“Several celebrators wound up fully clothed in the pool.”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F5A651-17EF-469E-B12F-C329C75B6B21}"/>
              </a:ext>
            </a:extLst>
          </p:cNvPr>
          <p:cNvSpPr txBox="1"/>
          <p:nvPr/>
        </p:nvSpPr>
        <p:spPr>
          <a:xfrm>
            <a:off x="447266" y="4813879"/>
            <a:ext cx="693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“Celebrators stopped passing cars on NASA 1 and forced drinks into their hands.”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40073C-F06A-445B-8ECD-20769ABA972C}"/>
              </a:ext>
            </a:extLst>
          </p:cNvPr>
          <p:cNvSpPr txBox="1"/>
          <p:nvPr/>
        </p:nvSpPr>
        <p:spPr>
          <a:xfrm>
            <a:off x="454681" y="5481950"/>
            <a:ext cx="693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“More than 1000 people crowded around the pool, dancing by the light of a no longer virgin moon.”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F7380C-3DC9-4AD0-B576-A045C31F1B89}"/>
              </a:ext>
            </a:extLst>
          </p:cNvPr>
          <p:cNvSpPr txBox="1"/>
          <p:nvPr/>
        </p:nvSpPr>
        <p:spPr>
          <a:xfrm>
            <a:off x="472563" y="6128281"/>
            <a:ext cx="6937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“This is the wildest party we’ve seen in the Apollo series.”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FE91A9-6F99-4A59-8104-7AAFDA44E733}"/>
              </a:ext>
            </a:extLst>
          </p:cNvPr>
          <p:cNvSpPr txBox="1"/>
          <p:nvPr/>
        </p:nvSpPr>
        <p:spPr>
          <a:xfrm>
            <a:off x="2721843" y="111171"/>
            <a:ext cx="3613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Apollo 11 Splashdown Party</a:t>
            </a:r>
          </a:p>
        </p:txBody>
      </p:sp>
    </p:spTree>
    <p:extLst>
      <p:ext uri="{BB962C8B-B14F-4D97-AF65-F5344CB8AC3E}">
        <p14:creationId xmlns:p14="http://schemas.microsoft.com/office/powerpoint/2010/main" val="374852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FF824-9300-4524-A0EA-E97A9B95A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84812" y="170034"/>
            <a:ext cx="4352846" cy="1065541"/>
          </a:xfrm>
        </p:spPr>
        <p:txBody>
          <a:bodyPr>
            <a:noAutofit/>
          </a:bodyPr>
          <a:lstStyle/>
          <a:p>
            <a:r>
              <a:rPr lang="en-US" sz="2000" dirty="0"/>
              <a:t>Apollo 12 (Conrad, Gordon, &amp; Bean) splashdown in the South Pacific on Nov. 24, 1969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A74F21-C2C3-48E1-B7A0-417932ECC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50" y="160650"/>
            <a:ext cx="3465020" cy="291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C8A143-BB7A-47ED-8DD2-CD5388819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18" y="3292974"/>
            <a:ext cx="2641304" cy="3420488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48A218F-10E2-4FA3-8B1E-2C997928286D}"/>
              </a:ext>
            </a:extLst>
          </p:cNvPr>
          <p:cNvSpPr txBox="1">
            <a:spLocks/>
          </p:cNvSpPr>
          <p:nvPr/>
        </p:nvSpPr>
        <p:spPr>
          <a:xfrm>
            <a:off x="3205437" y="5696109"/>
            <a:ext cx="3465020" cy="7972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Apollo 12 Commander Pete Conrad and Mom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97ABBD-3959-4680-BE02-599B9EF54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398" y="2258335"/>
            <a:ext cx="3952322" cy="2601945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A6C14F8-3DC7-4449-A9BA-328350DE4BBF}"/>
              </a:ext>
            </a:extLst>
          </p:cNvPr>
          <p:cNvSpPr txBox="1">
            <a:spLocks/>
          </p:cNvSpPr>
          <p:nvPr/>
        </p:nvSpPr>
        <p:spPr>
          <a:xfrm>
            <a:off x="4572000" y="1683477"/>
            <a:ext cx="3952322" cy="5748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My ride to TV station downtown to deliver film</a:t>
            </a:r>
          </a:p>
        </p:txBody>
      </p:sp>
    </p:spTree>
    <p:extLst>
      <p:ext uri="{BB962C8B-B14F-4D97-AF65-F5344CB8AC3E}">
        <p14:creationId xmlns:p14="http://schemas.microsoft.com/office/powerpoint/2010/main" val="2486565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EB14E-0C19-4A56-9353-EB276C3C0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5636" y="105799"/>
            <a:ext cx="8418525" cy="468535"/>
          </a:xfrm>
        </p:spPr>
        <p:txBody>
          <a:bodyPr>
            <a:normAutofit/>
          </a:bodyPr>
          <a:lstStyle/>
          <a:p>
            <a:r>
              <a:rPr lang="en-US" sz="1500" dirty="0"/>
              <a:t>Mom helped make the parasol that served as a replacement heat shield for Skylab.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AC1ED-E494-47F4-B2D2-ADD22BA6F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82" y="514043"/>
            <a:ext cx="4122823" cy="31400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A3EABA-6C37-46E5-913F-44547F0B1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33" y="3753870"/>
            <a:ext cx="2878584" cy="3022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04FD0A-61A3-43A2-BA5E-C6405644D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397" y="737162"/>
            <a:ext cx="3913029" cy="538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24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FF824-9300-4524-A0EA-E97A9B95A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08268" y="485785"/>
            <a:ext cx="3005676" cy="390830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Screenshot from the movie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878032-CAA0-4F00-8D46-F5FCA11B7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1" y="148858"/>
            <a:ext cx="3563911" cy="2233632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B45160C-11A6-4B50-A39B-E8F2DEC9BD0E}"/>
              </a:ext>
            </a:extLst>
          </p:cNvPr>
          <p:cNvSpPr txBox="1">
            <a:spLocks/>
          </p:cNvSpPr>
          <p:nvPr/>
        </p:nvSpPr>
        <p:spPr>
          <a:xfrm>
            <a:off x="3810761" y="148858"/>
            <a:ext cx="1597341" cy="20955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“Searching for Skylab” official poster.  Movie premiered at US Rocket &amp; Space Center in Feb. 2019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6A406E-0824-45A8-A34D-D8AB56E7D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52" y="3693305"/>
            <a:ext cx="3908098" cy="3015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83E0A9-EC0C-4539-A5A0-AE8184F8A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03" y="3693304"/>
            <a:ext cx="4383074" cy="2919817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BA69860-40ED-4B18-9DA1-A2D59A256927}"/>
              </a:ext>
            </a:extLst>
          </p:cNvPr>
          <p:cNvSpPr txBox="1">
            <a:spLocks/>
          </p:cNvSpPr>
          <p:nvPr/>
        </p:nvSpPr>
        <p:spPr>
          <a:xfrm>
            <a:off x="309989" y="3045910"/>
            <a:ext cx="4160102" cy="6172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With Jack Lousma &amp; Skylab O2 tank at Space/Rocket Center for the premiere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3CBC91D-7E2B-4628-B5A4-A9D64FF8F59B}"/>
              </a:ext>
            </a:extLst>
          </p:cNvPr>
          <p:cNvSpPr txBox="1">
            <a:spLocks/>
          </p:cNvSpPr>
          <p:nvPr/>
        </p:nvSpPr>
        <p:spPr>
          <a:xfrm>
            <a:off x="5041952" y="3091295"/>
            <a:ext cx="3871992" cy="5265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3429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9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685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7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0287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7145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057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4003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675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Panel after movie with Jerry Carr &amp; Richard &amp; Owen Garriott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88CD0-4C56-42E0-89CA-E47B95DAD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268" y="768929"/>
            <a:ext cx="2848224" cy="213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38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EB14E-0C19-4A56-9353-EB276C3C0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2991" y="1949585"/>
            <a:ext cx="2964811" cy="2259677"/>
          </a:xfrm>
        </p:spPr>
        <p:txBody>
          <a:bodyPr>
            <a:noAutofit/>
          </a:bodyPr>
          <a:lstStyle/>
          <a:p>
            <a:r>
              <a:rPr lang="en-US" sz="1500" dirty="0"/>
              <a:t>Started job at NASA in 1975. </a:t>
            </a:r>
          </a:p>
          <a:p>
            <a:r>
              <a:rPr lang="en-US" sz="1500" dirty="0"/>
              <a:t>Starting in 1979, I worked on NASA team that bought Shuttle Orbiter vehicles from Rockwell. They were built in Palmdale, CA.  Each Orbiter vehicle cost about $1.5B-$2B to build.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2738EF-ABEE-40AD-9B4F-6E1FD0580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85" y="1105589"/>
            <a:ext cx="5711583" cy="464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43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734</Words>
  <Application>Microsoft Office PowerPoint</Application>
  <PresentationFormat>On-screen Show (4:3)</PresentationFormat>
  <Paragraphs>63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Wingdings 3</vt:lpstr>
      <vt:lpstr>Office Theme</vt:lpstr>
      <vt:lpstr>Slice</vt:lpstr>
      <vt:lpstr>A Life with NASA since the Apollo Moon Landings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NSS North Houston Space Society</dc:title>
  <dc:creator>nathan price</dc:creator>
  <cp:lastModifiedBy>nathan price</cp:lastModifiedBy>
  <cp:revision>4</cp:revision>
  <cp:lastPrinted>2019-05-04T19:12:51Z</cp:lastPrinted>
  <dcterms:created xsi:type="dcterms:W3CDTF">2019-05-04T18:09:33Z</dcterms:created>
  <dcterms:modified xsi:type="dcterms:W3CDTF">2019-05-05T20:42:34Z</dcterms:modified>
</cp:coreProperties>
</file>