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2" r:id="rId3"/>
    <p:sldId id="344" r:id="rId4"/>
    <p:sldId id="348" r:id="rId5"/>
    <p:sldId id="349" r:id="rId6"/>
    <p:sldId id="350" r:id="rId7"/>
    <p:sldId id="352" r:id="rId8"/>
    <p:sldId id="360" r:id="rId9"/>
    <p:sldId id="363" r:id="rId10"/>
    <p:sldId id="353" r:id="rId11"/>
    <p:sldId id="355" r:id="rId12"/>
    <p:sldId id="356" r:id="rId13"/>
    <p:sldId id="354" r:id="rId14"/>
    <p:sldId id="357" r:id="rId15"/>
    <p:sldId id="358" r:id="rId16"/>
    <p:sldId id="359" r:id="rId17"/>
    <p:sldId id="364" r:id="rId18"/>
    <p:sldId id="326" r:id="rId19"/>
    <p:sldId id="343" r:id="rId20"/>
    <p:sldId id="346" r:id="rId21"/>
    <p:sldId id="3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1981200"/>
            <a:ext cx="8610600" cy="34252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441" y="2133600"/>
            <a:ext cx="8341360" cy="241807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441" y="4559276"/>
            <a:ext cx="8341359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441" y="2133600"/>
            <a:ext cx="8341360" cy="308356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1" y="4648200"/>
            <a:ext cx="834136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2" y="2133600"/>
            <a:ext cx="8341360" cy="2285999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67818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77000"/>
            <a:ext cx="609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D8FF0B6-15F0-4725-88D0-D3F738961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_jM_BxQGv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Greg Stanley-January 5,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1"/>
            <a:ext cx="8305800" cy="2007834"/>
          </a:xfrm>
        </p:spPr>
        <p:txBody>
          <a:bodyPr/>
          <a:lstStyle/>
          <a:p>
            <a:r>
              <a:rPr lang="en-US" dirty="0"/>
              <a:t>COMPARING ORBITS FOR THE</a:t>
            </a:r>
            <a:br>
              <a:rPr lang="en-US" dirty="0"/>
            </a:br>
            <a:r>
              <a:rPr lang="en-US" dirty="0"/>
              <a:t> LUNAR GATEWAY</a:t>
            </a:r>
          </a:p>
        </p:txBody>
      </p:sp>
    </p:spTree>
    <p:extLst>
      <p:ext uri="{BB962C8B-B14F-4D97-AF65-F5344CB8AC3E}">
        <p14:creationId xmlns:p14="http://schemas.microsoft.com/office/powerpoint/2010/main" val="196146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173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Lagrangian</a:t>
            </a:r>
            <a:r>
              <a:rPr lang="en-US" dirty="0"/>
              <a:t> points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Libration</a:t>
            </a:r>
            <a:r>
              <a:rPr lang="en-US" dirty="0"/>
              <a:t> points/L-points)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Points near two large bodies in orbit where a smaller object could maintain its position relative to the larger bodies</a:t>
            </a:r>
          </a:p>
          <a:p>
            <a:r>
              <a:rPr lang="en-US" dirty="0"/>
              <a:t>At these points, gravitational forces of the two large bodies balance along with centripetal force</a:t>
            </a:r>
          </a:p>
          <a:p>
            <a:r>
              <a:rPr lang="en-US" dirty="0"/>
              <a:t>5 points L</a:t>
            </a:r>
            <a:r>
              <a:rPr lang="en-US" baseline="-25000" dirty="0"/>
              <a:t>1</a:t>
            </a:r>
            <a:r>
              <a:rPr lang="en-US" dirty="0"/>
              <a:t>, L</a:t>
            </a:r>
            <a:r>
              <a:rPr lang="en-US" baseline="-25000" dirty="0"/>
              <a:t>2</a:t>
            </a:r>
            <a:r>
              <a:rPr lang="en-US" dirty="0"/>
              <a:t>, L</a:t>
            </a:r>
            <a:r>
              <a:rPr lang="en-US" baseline="-25000" dirty="0"/>
              <a:t>3</a:t>
            </a:r>
            <a:r>
              <a:rPr lang="en-US" dirty="0"/>
              <a:t>, L</a:t>
            </a:r>
            <a:r>
              <a:rPr lang="en-US" baseline="-25000" dirty="0"/>
              <a:t>4</a:t>
            </a:r>
            <a:r>
              <a:rPr lang="en-US" dirty="0"/>
              <a:t>, L</a:t>
            </a:r>
            <a:r>
              <a:rPr lang="en-US" baseline="-25000" dirty="0"/>
              <a:t>5</a:t>
            </a:r>
            <a:r>
              <a:rPr lang="en-US" dirty="0"/>
              <a:t> for any two large bodies</a:t>
            </a:r>
          </a:p>
          <a:p>
            <a:pPr lvl="1"/>
            <a:r>
              <a:rPr lang="en-US" dirty="0"/>
              <a:t>Sun-Earth</a:t>
            </a:r>
          </a:p>
          <a:p>
            <a:pPr lvl="1"/>
            <a:r>
              <a:rPr lang="en-US" dirty="0"/>
              <a:t>Earth-Moon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22" y="1226634"/>
            <a:ext cx="899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(Euler &amp; Lagrange, circa 1772)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22" y="4187455"/>
            <a:ext cx="3429000" cy="257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7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Lagrangian</a:t>
            </a:r>
            <a:r>
              <a:rPr lang="en-US" dirty="0"/>
              <a:t> points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Libration</a:t>
            </a:r>
            <a:r>
              <a:rPr lang="en-US" dirty="0"/>
              <a:t> points/L-points)</a:t>
            </a:r>
          </a:p>
        </p:txBody>
      </p:sp>
      <p:pic>
        <p:nvPicPr>
          <p:cNvPr id="7170" name="Picture 2" descr="https://upload.wikimedia.org/wikipedia/commons/b/bf/Lagrangianpoints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503856"/>
            <a:ext cx="5019675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502" y="6518988"/>
            <a:ext cx="889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Diagram:  https://en.wikipedia.org/wiki/Lagrangian_point</a:t>
            </a:r>
          </a:p>
        </p:txBody>
      </p:sp>
    </p:spTree>
    <p:extLst>
      <p:ext uri="{BB962C8B-B14F-4D97-AF65-F5344CB8AC3E}">
        <p14:creationId xmlns:p14="http://schemas.microsoft.com/office/powerpoint/2010/main" val="372959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173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</a:t>
            </a:r>
            <a:r>
              <a:rPr lang="en-US" dirty="0" err="1"/>
              <a:t>Lagrangian</a:t>
            </a:r>
            <a:r>
              <a:rPr lang="en-US" dirty="0"/>
              <a:t> points </a:t>
            </a:r>
            <a:br>
              <a:rPr lang="en-US" dirty="0"/>
            </a:br>
            <a:r>
              <a:rPr lang="en-US" dirty="0"/>
              <a:t>         (</a:t>
            </a:r>
            <a:r>
              <a:rPr lang="en-US" dirty="0" err="1"/>
              <a:t>Libration</a:t>
            </a:r>
            <a:r>
              <a:rPr lang="en-US" dirty="0"/>
              <a:t> points/L-points)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 L</a:t>
            </a:r>
            <a:r>
              <a:rPr lang="en-US" baseline="-25000" dirty="0"/>
              <a:t>1</a:t>
            </a:r>
            <a:r>
              <a:rPr lang="en-US" dirty="0"/>
              <a:t> point between earth and the moon</a:t>
            </a:r>
          </a:p>
          <a:p>
            <a:pPr marL="411480" lvl="1" indent="0">
              <a:buNone/>
            </a:pPr>
            <a:r>
              <a:rPr lang="en-US" i="1" dirty="0"/>
              <a:t>Closer to earth, you might expect a shorter orbital period than moon, but pull from moon reduces earth’s gravitational effect, so orbital period is the same as the moon</a:t>
            </a:r>
          </a:p>
          <a:p>
            <a:r>
              <a:rPr lang="en-US" dirty="0"/>
              <a:t>Orbits at L</a:t>
            </a:r>
            <a:r>
              <a:rPr lang="en-US" baseline="-25000" dirty="0"/>
              <a:t>1</a:t>
            </a:r>
            <a:r>
              <a:rPr lang="en-US" dirty="0"/>
              <a:t>, L</a:t>
            </a:r>
            <a:r>
              <a:rPr lang="en-US" baseline="-25000" dirty="0"/>
              <a:t>2</a:t>
            </a:r>
            <a:r>
              <a:rPr lang="en-US" dirty="0"/>
              <a:t>, L</a:t>
            </a:r>
            <a:r>
              <a:rPr lang="en-US" baseline="-25000" dirty="0"/>
              <a:t>3</a:t>
            </a:r>
            <a:r>
              <a:rPr lang="en-US" dirty="0"/>
              <a:t> positions are not stable</a:t>
            </a:r>
          </a:p>
          <a:p>
            <a:pPr lvl="1"/>
            <a:r>
              <a:rPr lang="en-US" dirty="0"/>
              <a:t>Example at Earth/moon L</a:t>
            </a:r>
            <a:r>
              <a:rPr lang="en-US" baseline="-25000" dirty="0"/>
              <a:t>1</a:t>
            </a:r>
            <a:r>
              <a:rPr lang="en-US" dirty="0"/>
              <a:t>: Any </a:t>
            </a:r>
            <a:r>
              <a:rPr lang="en-US" dirty="0" err="1"/>
              <a:t>perturbance</a:t>
            </a:r>
            <a:r>
              <a:rPr lang="en-US" dirty="0"/>
              <a:t> that moves the object closer to earth </a:t>
            </a:r>
            <a:r>
              <a:rPr lang="en-US" i="1" dirty="0"/>
              <a:t>(moon) </a:t>
            </a:r>
            <a:r>
              <a:rPr lang="en-US" dirty="0"/>
              <a:t>increases earth’s </a:t>
            </a:r>
            <a:r>
              <a:rPr lang="en-US" i="1" dirty="0"/>
              <a:t>(moon’s) </a:t>
            </a:r>
            <a:r>
              <a:rPr lang="en-US" dirty="0"/>
              <a:t>pull, pulling object further to earth </a:t>
            </a:r>
            <a:r>
              <a:rPr lang="en-US" i="1" dirty="0"/>
              <a:t>(moon)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Natural objects can’t accumulate there, unlike L</a:t>
            </a:r>
            <a:r>
              <a:rPr lang="en-US" baseline="-25000" dirty="0"/>
              <a:t>4</a:t>
            </a:r>
            <a:r>
              <a:rPr lang="en-US" dirty="0"/>
              <a:t>/L</a:t>
            </a:r>
            <a:r>
              <a:rPr lang="en-US" baseline="-25000" dirty="0"/>
              <a:t>5</a:t>
            </a:r>
          </a:p>
          <a:p>
            <a:pPr lvl="1"/>
            <a:r>
              <a:rPr lang="en-US" dirty="0"/>
              <a:t>Station-keeping (propellant use) is required to maintain an orbit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00200" cy="12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85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/>
              <a:t>halo orbits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Halo orbit is an orbit near the L1, L2, or L3 Lagrange points</a:t>
            </a:r>
          </a:p>
          <a:p>
            <a:r>
              <a:rPr lang="en-US" dirty="0"/>
              <a:t>Halo orbits, like L</a:t>
            </a:r>
            <a:r>
              <a:rPr lang="en-US" baseline="-25000" dirty="0"/>
              <a:t>1</a:t>
            </a:r>
            <a:r>
              <a:rPr lang="en-US" dirty="0"/>
              <a:t>,L</a:t>
            </a:r>
            <a:r>
              <a:rPr lang="en-US" baseline="-25000" dirty="0"/>
              <a:t>2</a:t>
            </a:r>
            <a:r>
              <a:rPr lang="en-US" dirty="0"/>
              <a:t>, L</a:t>
            </a:r>
            <a:r>
              <a:rPr lang="en-US" baseline="-25000" dirty="0"/>
              <a:t>3</a:t>
            </a:r>
            <a:r>
              <a:rPr lang="en-US" dirty="0"/>
              <a:t> are also unstable</a:t>
            </a:r>
          </a:p>
          <a:p>
            <a:pPr marL="411480" lvl="1" indent="0">
              <a:buNone/>
            </a:pPr>
            <a:r>
              <a:rPr lang="en-US" i="1" dirty="0"/>
              <a:t>Station-keeping (propellant use) is required to maintain the orbit, although the amounts can be small</a:t>
            </a:r>
          </a:p>
          <a:p>
            <a:r>
              <a:rPr lang="en-US" dirty="0"/>
              <a:t>Used since 1978 because of direct communications path</a:t>
            </a:r>
          </a:p>
          <a:p>
            <a:pPr lvl="1"/>
            <a:r>
              <a:rPr lang="en-US" dirty="0"/>
              <a:t>Various solar observatories at Sun-Earth L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2018 Chinese communication relay satellite orbiting the Earth/Moon L</a:t>
            </a:r>
            <a:r>
              <a:rPr lang="en-US" baseline="-25000" dirty="0"/>
              <a:t>2</a:t>
            </a:r>
            <a:r>
              <a:rPr lang="en-US" dirty="0"/>
              <a:t> point, to support Chinese “direct to the far side of the moon” missions.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97" y="990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(Invented in 1968, proposed for far side of moon </a:t>
            </a:r>
          </a:p>
          <a:p>
            <a:pPr algn="ctr"/>
            <a:r>
              <a:rPr lang="en-US" i="1" dirty="0"/>
              <a:t>communications relay)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600200" cy="12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1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RECTILINEAR HALO ORBITS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subset of halo orbits</a:t>
            </a:r>
          </a:p>
          <a:p>
            <a:r>
              <a:rPr lang="en-US" dirty="0"/>
              <a:t>Nearly perpendicular to the Earth-Moon orbital plane (polar)</a:t>
            </a:r>
          </a:p>
          <a:p>
            <a:r>
              <a:rPr lang="en-US" dirty="0"/>
              <a:t>Close approach to one of the lunar poles</a:t>
            </a:r>
          </a:p>
        </p:txBody>
      </p:sp>
    </p:spTree>
    <p:extLst>
      <p:ext uri="{BB962C8B-B14F-4D97-AF65-F5344CB8AC3E}">
        <p14:creationId xmlns:p14="http://schemas.microsoft.com/office/powerpoint/2010/main" val="17412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 RECTILINEAR HALO ORBITS EXAMPLES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65" y="1600200"/>
            <a:ext cx="5239546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66" y="6510076"/>
            <a:ext cx="889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Diagram:  https://ntrs.nasa.gov/archive/nasa/casi.ntrs.nasa.gov/20170001347.pdf</a:t>
            </a:r>
          </a:p>
        </p:txBody>
      </p:sp>
    </p:spTree>
    <p:extLst>
      <p:ext uri="{BB962C8B-B14F-4D97-AF65-F5344CB8AC3E}">
        <p14:creationId xmlns:p14="http://schemas.microsoft.com/office/powerpoint/2010/main" val="360045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 RECTILINEAR HALO ORBITS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stable, leading to modest station-keeping propellant use</a:t>
            </a:r>
          </a:p>
          <a:p>
            <a:r>
              <a:rPr lang="en-US" dirty="0"/>
              <a:t>For larger orbits (radius greater than moon radius), always has line of sight to earth for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29441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 design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orbit</a:t>
            </a:r>
          </a:p>
          <a:p>
            <a:pPr lvl="1"/>
            <a:r>
              <a:rPr lang="en-US" dirty="0"/>
              <a:t>Circular, elliptical, </a:t>
            </a:r>
            <a:r>
              <a:rPr lang="en-US" dirty="0" err="1"/>
              <a:t>Lagrangian</a:t>
            </a:r>
            <a:r>
              <a:rPr lang="en-US" dirty="0"/>
              <a:t> points, Halo, Near-Rectilinear Halo, … </a:t>
            </a:r>
          </a:p>
          <a:p>
            <a:pPr lvl="1"/>
            <a:r>
              <a:rPr lang="en-US" dirty="0"/>
              <a:t>Some special sub-cases of orbits</a:t>
            </a:r>
          </a:p>
          <a:p>
            <a:pPr lvl="2"/>
            <a:r>
              <a:rPr lang="en-US" dirty="0"/>
              <a:t>“Frozen”, geosynchronous (orbit period matching planet rotation), …</a:t>
            </a:r>
          </a:p>
          <a:p>
            <a:r>
              <a:rPr lang="en-US" dirty="0"/>
              <a:t>Orbital parameters for the orbit type, e.g., …</a:t>
            </a:r>
          </a:p>
          <a:p>
            <a:pPr lvl="1"/>
            <a:r>
              <a:rPr lang="en-US" dirty="0"/>
              <a:t>Min/max distances, implying speed &amp; period (orbital energy)</a:t>
            </a:r>
          </a:p>
          <a:p>
            <a:pPr lvl="1"/>
            <a:r>
              <a:rPr lang="en-US" dirty="0"/>
              <a:t>Angle of inclination (includes prograde/retrograde cases)</a:t>
            </a:r>
          </a:p>
        </p:txBody>
      </p:sp>
    </p:spTree>
    <p:extLst>
      <p:ext uri="{BB962C8B-B14F-4D97-AF65-F5344CB8AC3E}">
        <p14:creationId xmlns:p14="http://schemas.microsoft.com/office/powerpoint/2010/main" val="27930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505200"/>
            <a:ext cx="88963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orbits STUDIED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825" y="1143000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Whitley &amp; Martinez, “Options for Staging Orbits in Cis-Lunar Space”, 2015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3163"/>
            <a:ext cx="8686800" cy="192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05525" y="3441731"/>
            <a:ext cx="2895600" cy="1054069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/>
              <a:t>For reference:</a:t>
            </a:r>
          </a:p>
          <a:p>
            <a:pPr lvl="1"/>
            <a:r>
              <a:rPr lang="en-US" sz="1200" b="1" dirty="0"/>
              <a:t>Mean Earth-Moon distance is 384,400 km </a:t>
            </a:r>
          </a:p>
          <a:p>
            <a:pPr lvl="1"/>
            <a:r>
              <a:rPr lang="en-US" sz="1200" b="1" dirty="0"/>
              <a:t>Moon’s radius is 1,737.5 km</a:t>
            </a:r>
          </a:p>
        </p:txBody>
      </p:sp>
    </p:spTree>
    <p:extLst>
      <p:ext uri="{BB962C8B-B14F-4D97-AF65-F5344CB8AC3E}">
        <p14:creationId xmlns:p14="http://schemas.microsoft.com/office/powerpoint/2010/main" val="37075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ORBIT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552" y="6400800"/>
            <a:ext cx="889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Whitley &amp; Martinez, “Options for Staging Orbits in Cis-Lunar Space”,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7" y="1600200"/>
            <a:ext cx="8534400" cy="46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3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Mission goals for cis-lunar orbits (orbits near the moon)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potential lunar surface activities (as yet undefined)</a:t>
            </a:r>
          </a:p>
          <a:p>
            <a:r>
              <a:rPr lang="en-US" dirty="0"/>
              <a:t>Proving ground:  short term human habitat in orbit in a place more dangerous than the LEO (Low Earth Orbit) of ISS </a:t>
            </a:r>
          </a:p>
          <a:p>
            <a:pPr lvl="1"/>
            <a:r>
              <a:rPr lang="en-US" dirty="0"/>
              <a:t>(distance, radiation, etc.)</a:t>
            </a:r>
          </a:p>
          <a:p>
            <a:r>
              <a:rPr lang="en-US" dirty="0"/>
              <a:t>A “parking place” for supplies and people on the way to/from the moon or Mars</a:t>
            </a:r>
          </a:p>
          <a:p>
            <a:r>
              <a:rPr lang="en-US" dirty="0"/>
              <a:t>Use SLS/Orion</a:t>
            </a:r>
          </a:p>
        </p:txBody>
      </p:sp>
    </p:spTree>
    <p:extLst>
      <p:ext uri="{BB962C8B-B14F-4D97-AF65-F5344CB8AC3E}">
        <p14:creationId xmlns:p14="http://schemas.microsoft.com/office/powerpoint/2010/main" val="2517513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 short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 Rectilinear Orbit (NRO) is favored</a:t>
            </a:r>
          </a:p>
        </p:txBody>
      </p:sp>
    </p:spTree>
    <p:extLst>
      <p:ext uri="{BB962C8B-B14F-4D97-AF65-F5344CB8AC3E}">
        <p14:creationId xmlns:p14="http://schemas.microsoft.com/office/powerpoint/2010/main" val="2924438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LONGER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 Rectilinear Orbit (NRO) is favored</a:t>
            </a:r>
          </a:p>
        </p:txBody>
      </p:sp>
      <p:pic>
        <p:nvPicPr>
          <p:cNvPr id="4" name="Picture 3" descr="https://www.nasaspaceflight.com/wp-content/uploads/2018/09/ppe_nac_heo.Planned-Lunar-Orbit.Page-15.jpg">
            <a:extLst>
              <a:ext uri="{FF2B5EF4-FFF2-40B4-BE49-F238E27FC236}">
                <a16:creationId xmlns:a16="http://schemas.microsoft.com/office/drawing/2014/main" id="{29C6D182-C657-4942-A80C-A8DEBC59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4" y="1676401"/>
            <a:ext cx="878634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2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Criteria for choosing orbits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from earth within constraints of SLS two-stage rocket / Orion capsule maneuvering</a:t>
            </a:r>
          </a:p>
          <a:p>
            <a:pPr lvl="1"/>
            <a:r>
              <a:rPr lang="el-GR" dirty="0"/>
              <a:t>Δ</a:t>
            </a:r>
            <a:r>
              <a:rPr lang="en-US" dirty="0"/>
              <a:t>V &lt; 1250 m/s</a:t>
            </a:r>
          </a:p>
          <a:p>
            <a:pPr lvl="1"/>
            <a:r>
              <a:rPr lang="en-US" dirty="0"/>
              <a:t>Life support:  time &lt; 21 days</a:t>
            </a:r>
          </a:p>
          <a:p>
            <a:r>
              <a:rPr lang="en-US" dirty="0"/>
              <a:t>Support for potential lunar surface activities</a:t>
            </a:r>
          </a:p>
          <a:p>
            <a:r>
              <a:rPr lang="en-US" dirty="0"/>
              <a:t>Station-keeping propellant for multi-year operation</a:t>
            </a:r>
          </a:p>
          <a:p>
            <a:r>
              <a:rPr lang="en-US" dirty="0"/>
              <a:t>Minimizing or eliminating communication interruptions by line-of-sight to earth</a:t>
            </a:r>
          </a:p>
          <a:p>
            <a:r>
              <a:rPr lang="en-US" dirty="0"/>
              <a:t>Thermal considerations: re-radiating direct and reflected sun with fixed radiators</a:t>
            </a:r>
          </a:p>
          <a:p>
            <a:r>
              <a:rPr lang="en-US" dirty="0"/>
              <a:t>Other operational considerations (eclipses, aborts)</a:t>
            </a:r>
          </a:p>
        </p:txBody>
      </p:sp>
    </p:spTree>
    <p:extLst>
      <p:ext uri="{BB962C8B-B14F-4D97-AF65-F5344CB8AC3E}">
        <p14:creationId xmlns:p14="http://schemas.microsoft.com/office/powerpoint/2010/main" val="287612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/>
              <a:t>orbits around a single large mass: Kepler’s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All (periodic) orbits are ellipsoidal </a:t>
            </a:r>
          </a:p>
          <a:p>
            <a:pPr marL="411480" lvl="1" indent="0">
              <a:buNone/>
            </a:pPr>
            <a:r>
              <a:rPr lang="en-US" i="1" dirty="0"/>
              <a:t>(Circular orbit is a special case of ellipsoidal)</a:t>
            </a:r>
          </a:p>
          <a:p>
            <a:r>
              <a:rPr lang="en-US" dirty="0"/>
              <a:t>Within an orbit, the satellite goes faster nearer the large mass) </a:t>
            </a:r>
          </a:p>
          <a:p>
            <a:pPr marL="411480" lvl="1" indent="0">
              <a:buNone/>
            </a:pPr>
            <a:r>
              <a:rPr lang="en-US" i="1" dirty="0"/>
              <a:t>(Constant angular momentum and energy, shifting potential and kinetic energy)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Smaller orbits have shorter the orbital period</a:t>
            </a:r>
          </a:p>
          <a:p>
            <a:pPr marL="411480" lvl="1" indent="0">
              <a:buNone/>
            </a:pPr>
            <a:r>
              <a:rPr lang="en-US" i="1" dirty="0"/>
              <a:t>(More speed to overcome higher gravitational pull, and path is shorter as well)</a:t>
            </a:r>
          </a:p>
        </p:txBody>
      </p:sp>
      <p:pic>
        <p:nvPicPr>
          <p:cNvPr id="2052" name="Picture 4" descr="Image result for elliptical or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8004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196" y="6611779"/>
            <a:ext cx="889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Diagram:   https://www.radio-electronics.com/info/satellite/satellite-orbits/elliptical-satellite-orbit.php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3745765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Terminology:</a:t>
            </a:r>
          </a:p>
          <a:p>
            <a:pPr algn="ctr"/>
            <a:r>
              <a:rPr lang="en-US" sz="1200" b="1" dirty="0"/>
              <a:t>Orbital plane: the geometric plane containing the orbit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522" y="1226634"/>
            <a:ext cx="899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(Empirically observed by Kepler, 1609-1619, derived later by Newton)</a:t>
            </a:r>
          </a:p>
        </p:txBody>
      </p:sp>
    </p:spTree>
    <p:extLst>
      <p:ext uri="{BB962C8B-B14F-4D97-AF65-F5344CB8AC3E}">
        <p14:creationId xmlns:p14="http://schemas.microsoft.com/office/powerpoint/2010/main" val="92617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that nice ellipse is idealized…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Other objects exert gravitational pull</a:t>
            </a:r>
          </a:p>
          <a:p>
            <a:pPr lvl="1"/>
            <a:r>
              <a:rPr lang="en-US" dirty="0"/>
              <a:t>At least a 3-body problem:  earth, moon, satellite (plus sun)</a:t>
            </a:r>
          </a:p>
          <a:p>
            <a:r>
              <a:rPr lang="en-US" dirty="0"/>
              <a:t>Assumes even distribution within the large mass</a:t>
            </a:r>
          </a:p>
          <a:p>
            <a:pPr lvl="1"/>
            <a:r>
              <a:rPr lang="en-US" dirty="0"/>
              <a:t>Uneven mass concentrations perturb the orbits –especially on the moon, with no plate tectonics to homogenize things</a:t>
            </a:r>
          </a:p>
          <a:p>
            <a:pPr lvl="1"/>
            <a:r>
              <a:rPr lang="en-US" dirty="0"/>
              <a:t>Proven that most low lunar orbits are unstable because of this -- only a few safe “frozen” orbits have been calculated</a:t>
            </a:r>
          </a:p>
          <a:p>
            <a:pPr lvl="1"/>
            <a:r>
              <a:rPr lang="en-US" dirty="0"/>
              <a:t>Caused unexpectedly early crash of several moon probes</a:t>
            </a:r>
          </a:p>
          <a:p>
            <a:r>
              <a:rPr lang="en-US" dirty="0"/>
              <a:t>Assumes large mass is much heavier than the satellite</a:t>
            </a:r>
          </a:p>
          <a:p>
            <a:pPr lvl="1"/>
            <a:r>
              <a:rPr lang="en-US" dirty="0"/>
              <a:t>(OK for satellite case, not perfect for earth/moon case)</a:t>
            </a:r>
          </a:p>
          <a:p>
            <a:r>
              <a:rPr lang="en-US" dirty="0"/>
              <a:t>Neglects long term effects from atmospheric drag in LEO case, radiation pressure, etc.</a:t>
            </a:r>
          </a:p>
          <a:p>
            <a:r>
              <a:rPr lang="en-US" dirty="0"/>
              <a:t>Neglects relativity/bending of space by big objects</a:t>
            </a:r>
          </a:p>
          <a:p>
            <a:pPr lvl="1"/>
            <a:r>
              <a:rPr lang="en-US" dirty="0"/>
              <a:t>(A factor in Mercury’s orbit, but not for cis-Lunar analysis)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5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terminology: </a:t>
            </a:r>
            <a:br>
              <a:rPr lang="en-US" dirty="0"/>
            </a:br>
            <a:r>
              <a:rPr lang="en-US" dirty="0"/>
              <a:t>angle of inclination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41" y="1600200"/>
            <a:ext cx="46482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66" y="6510076"/>
            <a:ext cx="889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Diagram:   https://www.radio-electronics.com/info/satellite/satellite-orbits/elliptical-satellite-orbit.php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5341" y="5242960"/>
            <a:ext cx="8229600" cy="1267116"/>
          </a:xfrm>
        </p:spPr>
        <p:txBody>
          <a:bodyPr/>
          <a:lstStyle/>
          <a:p>
            <a:r>
              <a:rPr lang="en-US" dirty="0"/>
              <a:t>For cis-lunar orbits:  angle between an object’s orbital plane and the earth/moon orbital plane as the reference plane </a:t>
            </a:r>
          </a:p>
        </p:txBody>
      </p:sp>
    </p:spTree>
    <p:extLst>
      <p:ext uri="{BB962C8B-B14F-4D97-AF65-F5344CB8AC3E}">
        <p14:creationId xmlns:p14="http://schemas.microsoft.com/office/powerpoint/2010/main" val="392087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Prograde &amp; </a:t>
            </a:r>
            <a:r>
              <a:rPr lang="en-US" dirty="0" err="1"/>
              <a:t>retrogRade</a:t>
            </a:r>
            <a:r>
              <a:rPr lang="en-US" dirty="0"/>
              <a:t> orbits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Prograde:  satellite rotates in same direction as the central mass</a:t>
            </a:r>
          </a:p>
          <a:p>
            <a:pPr marL="411480" lvl="1" indent="0">
              <a:buNone/>
            </a:pPr>
            <a:r>
              <a:rPr lang="en-US" i="1" dirty="0"/>
              <a:t>(Angle of inclination between 0 and 90 degrees)</a:t>
            </a:r>
          </a:p>
          <a:p>
            <a:r>
              <a:rPr lang="en-US" dirty="0"/>
              <a:t>Retrograde:  satellite rotates in the opposite direction as the central mass</a:t>
            </a:r>
          </a:p>
          <a:p>
            <a:pPr marL="411480" lvl="1" indent="0">
              <a:buNone/>
            </a:pPr>
            <a:r>
              <a:rPr lang="en-US" i="1" dirty="0"/>
              <a:t>(Angle of inclination between 90 and 180 degrees)</a:t>
            </a:r>
          </a:p>
        </p:txBody>
      </p:sp>
      <p:pic>
        <p:nvPicPr>
          <p:cNvPr id="4" name="Picture 13" descr="Image result for retrograde orb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095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66" y="6510076"/>
            <a:ext cx="8896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Diagram:  https://en.wikipedia.org/wiki/Retrograde_and_prograde_motion</a:t>
            </a:r>
          </a:p>
        </p:txBody>
      </p:sp>
    </p:spTree>
    <p:extLst>
      <p:ext uri="{BB962C8B-B14F-4D97-AF65-F5344CB8AC3E}">
        <p14:creationId xmlns:p14="http://schemas.microsoft.com/office/powerpoint/2010/main" val="114514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orbits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 orbits pass over or near both poles</a:t>
            </a:r>
          </a:p>
          <a:p>
            <a:r>
              <a:rPr lang="en-US" dirty="0"/>
              <a:t>Angle of inclination near 90 degrees (say 70 to 110)</a:t>
            </a:r>
          </a:p>
          <a:p>
            <a:r>
              <a:rPr lang="en-US" dirty="0"/>
              <a:t>More expensive to get to polar orbit than others:  no launch benefit from earth’s rotation</a:t>
            </a:r>
          </a:p>
          <a:p>
            <a:r>
              <a:rPr lang="en-US" dirty="0"/>
              <a:t>Useful for low orbits providing coverage of an entire planet or moon for observation, mapping, or landing &amp; return</a:t>
            </a:r>
          </a:p>
          <a:p>
            <a:pPr lvl="1"/>
            <a:r>
              <a:rPr lang="en-US" dirty="0"/>
              <a:t>Because the planet is rotating underneath</a:t>
            </a:r>
          </a:p>
          <a:p>
            <a:pPr lvl="1"/>
            <a:r>
              <a:rPr lang="en-US" dirty="0"/>
              <a:t>Useful for a gateway, mapping, spy satellites, Iridium </a:t>
            </a:r>
          </a:p>
          <a:p>
            <a:r>
              <a:rPr lang="en-US" dirty="0"/>
              <a:t>Animation of a polar orbit: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hlinkClick r:id="rId2"/>
              </a:rPr>
              <a:t>https://www.youtube.com/watch?v=y_jM_BxQGvE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2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POLar</a:t>
            </a:r>
            <a:r>
              <a:rPr lang="en-US" dirty="0"/>
              <a:t> orbit around rotating planet (earth)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0" y="1621450"/>
            <a:ext cx="7486616" cy="5071745"/>
            <a:chOff x="300072" y="1628776"/>
            <a:chExt cx="7486616" cy="507174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28776"/>
              <a:ext cx="249359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635" y="1628776"/>
              <a:ext cx="2488049" cy="167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734" y="1631350"/>
              <a:ext cx="2485954" cy="167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72" y="3314700"/>
              <a:ext cx="2488799" cy="167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160" y="3324225"/>
              <a:ext cx="2468999" cy="166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58" y="3324225"/>
              <a:ext cx="2462106" cy="165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72" y="5018996"/>
              <a:ext cx="2484071" cy="168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160" y="5009537"/>
              <a:ext cx="2468999" cy="1662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659" y="5009537"/>
              <a:ext cx="2462105" cy="16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1741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4363</TotalTime>
  <Words>1161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Book Antiqua</vt:lpstr>
      <vt:lpstr>Century Gothic</vt:lpstr>
      <vt:lpstr>Apothecary</vt:lpstr>
      <vt:lpstr>COMPARING ORBITS FOR THE  LUNAR GATEWAY</vt:lpstr>
      <vt:lpstr>Mission goals for cis-lunar orbits (orbits near the moon)</vt:lpstr>
      <vt:lpstr>Criteria for choosing orbits</vt:lpstr>
      <vt:lpstr>orbits around a single large mass: Kepler’s laws</vt:lpstr>
      <vt:lpstr>But that nice ellipse is idealized…</vt:lpstr>
      <vt:lpstr>terminology:  angle of inclination</vt:lpstr>
      <vt:lpstr>Prograde &amp; retrogRade orbits</vt:lpstr>
      <vt:lpstr>Polar orbits</vt:lpstr>
      <vt:lpstr>POLar orbit around rotating planet (earth)</vt:lpstr>
      <vt:lpstr>Lagrangian points  (Libration points/L-points)</vt:lpstr>
      <vt:lpstr>Lagrangian points (Libration points/L-points)</vt:lpstr>
      <vt:lpstr>       Lagrangian points           (Libration points/L-points)</vt:lpstr>
      <vt:lpstr>halo orbits</vt:lpstr>
      <vt:lpstr>NEAR RECTILINEAR HALO ORBITS</vt:lpstr>
      <vt:lpstr>NEAR RECTILINEAR HALO ORBITS EXAMPLES</vt:lpstr>
      <vt:lpstr>NEAR RECTILINEAR HALO ORBITS properties</vt:lpstr>
      <vt:lpstr>Orbit design choices</vt:lpstr>
      <vt:lpstr>Potential orbits STUDIED</vt:lpstr>
      <vt:lpstr>STAGING ORBIT SUMMARY</vt:lpstr>
      <vt:lpstr>Conclusion:  short version</vt:lpstr>
      <vt:lpstr>Conclusion: LONGER VERSION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Stanley</dc:creator>
  <cp:lastModifiedBy>nathan price</cp:lastModifiedBy>
  <cp:revision>430</cp:revision>
  <dcterms:created xsi:type="dcterms:W3CDTF">2018-04-13T02:07:50Z</dcterms:created>
  <dcterms:modified xsi:type="dcterms:W3CDTF">2019-01-08T14:36:12Z</dcterms:modified>
</cp:coreProperties>
</file>