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42" r:id="rId4"/>
    <p:sldId id="260" r:id="rId5"/>
    <p:sldId id="258" r:id="rId6"/>
    <p:sldId id="343" r:id="rId7"/>
    <p:sldId id="273" r:id="rId8"/>
    <p:sldId id="274" r:id="rId9"/>
    <p:sldId id="275" r:id="rId10"/>
    <p:sldId id="300" r:id="rId11"/>
    <p:sldId id="326" r:id="rId12"/>
    <p:sldId id="340" r:id="rId13"/>
    <p:sldId id="271" r:id="rId14"/>
    <p:sldId id="272" r:id="rId15"/>
    <p:sldId id="284" r:id="rId16"/>
    <p:sldId id="333" r:id="rId17"/>
    <p:sldId id="285" r:id="rId18"/>
    <p:sldId id="279" r:id="rId19"/>
    <p:sldId id="280" r:id="rId20"/>
    <p:sldId id="282" r:id="rId21"/>
    <p:sldId id="327" r:id="rId22"/>
    <p:sldId id="341" r:id="rId23"/>
    <p:sldId id="298" r:id="rId24"/>
    <p:sldId id="291" r:id="rId25"/>
    <p:sldId id="292" r:id="rId26"/>
    <p:sldId id="277" r:id="rId27"/>
    <p:sldId id="276" r:id="rId28"/>
    <p:sldId id="317" r:id="rId29"/>
    <p:sldId id="321" r:id="rId30"/>
    <p:sldId id="309" r:id="rId31"/>
    <p:sldId id="316" r:id="rId32"/>
    <p:sldId id="323" r:id="rId33"/>
    <p:sldId id="310" r:id="rId34"/>
    <p:sldId id="320" r:id="rId35"/>
    <p:sldId id="311" r:id="rId36"/>
    <p:sldId id="312" r:id="rId37"/>
    <p:sldId id="328" r:id="rId38"/>
    <p:sldId id="313" r:id="rId39"/>
    <p:sldId id="319" r:id="rId40"/>
    <p:sldId id="314" r:id="rId41"/>
    <p:sldId id="324" r:id="rId42"/>
    <p:sldId id="315" r:id="rId43"/>
    <p:sldId id="318" r:id="rId44"/>
    <p:sldId id="266" r:id="rId45"/>
    <p:sldId id="267" r:id="rId46"/>
    <p:sldId id="268" r:id="rId47"/>
    <p:sldId id="269" r:id="rId48"/>
    <p:sldId id="263" r:id="rId49"/>
    <p:sldId id="259" r:id="rId50"/>
    <p:sldId id="264" r:id="rId51"/>
    <p:sldId id="261" r:id="rId52"/>
    <p:sldId id="262" r:id="rId53"/>
    <p:sldId id="265" r:id="rId54"/>
    <p:sldId id="336" r:id="rId55"/>
    <p:sldId id="329" r:id="rId56"/>
    <p:sldId id="294" r:id="rId57"/>
    <p:sldId id="337" r:id="rId58"/>
    <p:sldId id="339" r:id="rId59"/>
    <p:sldId id="295" r:id="rId60"/>
    <p:sldId id="287" r:id="rId61"/>
    <p:sldId id="289" r:id="rId62"/>
    <p:sldId id="290" r:id="rId63"/>
    <p:sldId id="335" r:id="rId64"/>
    <p:sldId id="299" r:id="rId65"/>
    <p:sldId id="332" r:id="rId66"/>
    <p:sldId id="338" r:id="rId67"/>
    <p:sldId id="293" r:id="rId68"/>
    <p:sldId id="331" r:id="rId69"/>
    <p:sldId id="334" r:id="rId70"/>
    <p:sldId id="296" r:id="rId71"/>
    <p:sldId id="330" r:id="rId72"/>
    <p:sldId id="325" r:id="rId73"/>
    <p:sldId id="344" r:id="rId74"/>
    <p:sldId id="301" r:id="rId75"/>
    <p:sldId id="302" r:id="rId76"/>
    <p:sldId id="286" r:id="rId77"/>
    <p:sldId id="297" r:id="rId78"/>
    <p:sldId id="306" r:id="rId79"/>
    <p:sldId id="308" r:id="rId80"/>
    <p:sldId id="307" r:id="rId81"/>
    <p:sldId id="303" r:id="rId82"/>
    <p:sldId id="304" r:id="rId83"/>
    <p:sldId id="305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1981200"/>
            <a:ext cx="8610600" cy="34252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441" y="2133600"/>
            <a:ext cx="8341360" cy="241807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441" y="4559276"/>
            <a:ext cx="8341359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441" y="2133600"/>
            <a:ext cx="8341360" cy="308356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1" y="4648200"/>
            <a:ext cx="834136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2" y="2133600"/>
            <a:ext cx="8341360" cy="2285999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F0B6-15F0-4725-88D0-D3F738961B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 userDrawn="1"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00800"/>
            <a:ext cx="67818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7000"/>
            <a:ext cx="609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D8FF0B6-15F0-4725-88D0-D3F738961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SYSTEMS Biology for sustainable life outside earth</a:t>
            </a:r>
          </a:p>
          <a:p>
            <a:r>
              <a:rPr lang="en-US" dirty="0"/>
              <a:t>Dr. Greg Stanley – May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1"/>
            <a:ext cx="8305800" cy="2007834"/>
          </a:xfrm>
        </p:spPr>
        <p:txBody>
          <a:bodyPr/>
          <a:lstStyle/>
          <a:p>
            <a:r>
              <a:rPr lang="en-US" dirty="0"/>
              <a:t>Biosphere 2 and CLOSED ECOLOGICAL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68" y="117088"/>
            <a:ext cx="5714999" cy="19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F\gms\MyOrganizations\NSS\Bio2OverheadPix\Wiki_bio2_sunse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6" y="800101"/>
            <a:ext cx="7881069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2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6545"/>
            <a:ext cx="8839200" cy="52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put a greenhouse in the middle of the </a:t>
            </a:r>
            <a:r>
              <a:rPr lang="en-US" dirty="0" err="1"/>
              <a:t>arizona</a:t>
            </a:r>
            <a:r>
              <a:rPr lang="en-US" dirty="0"/>
              <a:t> desert?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Photosynthesis is key to maintaining O</a:t>
            </a:r>
            <a:r>
              <a:rPr lang="en-US" baseline="-25000" dirty="0"/>
              <a:t>2</a:t>
            </a:r>
            <a:r>
              <a:rPr lang="en-US" dirty="0"/>
              <a:t> &amp; CO</a:t>
            </a:r>
            <a:r>
              <a:rPr lang="en-US" baseline="-25000" dirty="0"/>
              <a:t>2</a:t>
            </a:r>
          </a:p>
          <a:p>
            <a:r>
              <a:rPr lang="en-US" dirty="0"/>
              <a:t>Glass blocks ultraviolet light, part of “PAR” – Photosynthetically Active Radiation</a:t>
            </a:r>
          </a:p>
          <a:p>
            <a:pPr lvl="1"/>
            <a:r>
              <a:rPr lang="en-US" dirty="0"/>
              <a:t>Glass and the space frame structure block about 50%</a:t>
            </a:r>
          </a:p>
          <a:p>
            <a:r>
              <a:rPr lang="en-US" dirty="0"/>
              <a:t>So, a lot of sunlight/clear sky is needed</a:t>
            </a:r>
          </a:p>
          <a:p>
            <a:pPr lvl="1"/>
            <a:r>
              <a:rPr lang="en-US" dirty="0"/>
              <a:t>Want many days without clouds, rain, haze, smog</a:t>
            </a:r>
          </a:p>
          <a:p>
            <a:pPr lvl="1"/>
            <a:r>
              <a:rPr lang="en-US" dirty="0"/>
              <a:t> Higher elevations of Arizona are perfect!</a:t>
            </a:r>
          </a:p>
          <a:p>
            <a:pPr lvl="1"/>
            <a:r>
              <a:rPr lang="en-US" dirty="0"/>
              <a:t>Outweighs the additional costs of air conditioning (and some heating in winter)</a:t>
            </a:r>
          </a:p>
          <a:p>
            <a:r>
              <a:rPr lang="en-US" dirty="0"/>
              <a:t>At first, they didn’t consider artificial lights</a:t>
            </a:r>
          </a:p>
          <a:p>
            <a:pPr lvl="1"/>
            <a:r>
              <a:rPr lang="en-US" dirty="0"/>
              <a:t>Despite the fact that on Mars there’s less sunlight, and you’d need to mostly be buried to avoid radiation anyway</a:t>
            </a:r>
          </a:p>
        </p:txBody>
      </p:sp>
    </p:spTree>
    <p:extLst>
      <p:ext uri="{BB962C8B-B14F-4D97-AF65-F5344CB8AC3E}">
        <p14:creationId xmlns:p14="http://schemas.microsoft.com/office/powerpoint/2010/main" val="120738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9523"/>
            <a:ext cx="7620000" cy="5684465"/>
          </a:xfrm>
        </p:spPr>
      </p:pic>
    </p:spTree>
    <p:extLst>
      <p:ext uri="{BB962C8B-B14F-4D97-AF65-F5344CB8AC3E}">
        <p14:creationId xmlns:p14="http://schemas.microsoft.com/office/powerpoint/2010/main" val="381316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cutaway 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0" y="1295400"/>
            <a:ext cx="8348220" cy="5508689"/>
          </a:xfrm>
        </p:spPr>
      </p:pic>
    </p:spTree>
    <p:extLst>
      <p:ext uri="{BB962C8B-B14F-4D97-AF65-F5344CB8AC3E}">
        <p14:creationId xmlns:p14="http://schemas.microsoft.com/office/powerpoint/2010/main" val="146920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Technosphere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 err="1"/>
              <a:t>a.k.a</a:t>
            </a:r>
            <a:r>
              <a:rPr lang="en-US" dirty="0"/>
              <a:t> infrastructure in basement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HVAC (Heating, Ventilating, Air Conditioning)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26 AHUs (Air Handling Units) – 14 large, 12 smaller cooling-only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Heating, cooling, condensing water for drinking and “rain”</a:t>
            </a:r>
          </a:p>
          <a:p>
            <a:pPr lvl="1"/>
            <a:r>
              <a:rPr lang="en-US" dirty="0"/>
              <a:t>Peak air recirculation rate of 1 million </a:t>
            </a:r>
            <a:r>
              <a:rPr lang="en-US" dirty="0" err="1"/>
              <a:t>cu.ft</a:t>
            </a:r>
            <a:r>
              <a:rPr lang="en-US" dirty="0"/>
              <a:t>./min.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120 pumps, plumbing, wiring</a:t>
            </a:r>
          </a:p>
          <a:p>
            <a:r>
              <a:rPr lang="en-US" dirty="0">
                <a:sym typeface="Wingdings" panose="05000000000000000000" pitchFamily="2" charset="2"/>
              </a:rPr>
              <a:t>Tanks for water storage</a:t>
            </a:r>
          </a:p>
          <a:p>
            <a:r>
              <a:rPr lang="en-US" dirty="0">
                <a:sym typeface="Wingdings" panose="05000000000000000000" pitchFamily="2" charset="2"/>
              </a:rPr>
              <a:t>Crop storage</a:t>
            </a:r>
          </a:p>
          <a:p>
            <a:r>
              <a:rPr lang="en-US" dirty="0">
                <a:sym typeface="Wingdings" panose="05000000000000000000" pitchFamily="2" charset="2"/>
              </a:rPr>
              <a:t>Machine shop</a:t>
            </a:r>
          </a:p>
          <a:p>
            <a:r>
              <a:rPr lang="en-US" dirty="0">
                <a:sym typeface="Wingdings" panose="05000000000000000000" pitchFamily="2" charset="2"/>
              </a:rPr>
              <a:t>Algae-based nutrient removal system for ocean</a:t>
            </a:r>
          </a:p>
        </p:txBody>
      </p:sp>
    </p:spTree>
    <p:extLst>
      <p:ext uri="{BB962C8B-B14F-4D97-AF65-F5344CB8AC3E}">
        <p14:creationId xmlns:p14="http://schemas.microsoft.com/office/powerpoint/2010/main" val="122077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secret co</a:t>
            </a:r>
            <a:r>
              <a:rPr lang="en-US" baseline="-25000" dirty="0"/>
              <a:t>2</a:t>
            </a:r>
            <a:r>
              <a:rPr lang="en-US" dirty="0"/>
              <a:t> scrubber </a:t>
            </a:r>
            <a:br>
              <a:rPr lang="en-US" dirty="0"/>
            </a:br>
            <a:r>
              <a:rPr lang="en-US" dirty="0"/>
              <a:t>also in the basement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scrubber secretly added very late in project</a:t>
            </a:r>
          </a:p>
          <a:p>
            <a:r>
              <a:rPr lang="en-US" dirty="0">
                <a:sym typeface="Wingdings" panose="05000000000000000000" pitchFamily="2" charset="2"/>
              </a:rPr>
              <a:t>Submarine technology to remove CO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Maybe the same </a:t>
            </a:r>
            <a:r>
              <a:rPr lang="en-US" dirty="0" err="1">
                <a:sym typeface="Wingdings" panose="05000000000000000000" pitchFamily="2" charset="2"/>
              </a:rPr>
              <a:t>regenerable</a:t>
            </a:r>
            <a:r>
              <a:rPr lang="en-US" dirty="0">
                <a:sym typeface="Wingdings" panose="05000000000000000000" pitchFamily="2" charset="2"/>
              </a:rPr>
              <a:t> metal oxide as in space shuttle?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Intended for “emergency” use</a:t>
            </a:r>
          </a:p>
          <a:p>
            <a:r>
              <a:rPr lang="en-US" dirty="0">
                <a:sym typeface="Wingdings" panose="05000000000000000000" pitchFamily="2" charset="2"/>
              </a:rPr>
              <a:t>Controversial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Lead programmer quit on closure day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 disaster later when public found out</a:t>
            </a:r>
          </a:p>
          <a:p>
            <a:r>
              <a:rPr lang="en-US" dirty="0">
                <a:sym typeface="Wingdings" panose="05000000000000000000" pitchFamily="2" charset="2"/>
              </a:rPr>
              <a:t>Many thought it violated spirit of the project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 sustainable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 theory, was </a:t>
            </a:r>
            <a:r>
              <a:rPr lang="en-US" dirty="0" err="1">
                <a:sym typeface="Wingdings" panose="05000000000000000000" pitchFamily="2" charset="2"/>
              </a:rPr>
              <a:t>regenerable</a:t>
            </a:r>
            <a:r>
              <a:rPr lang="en-US" dirty="0">
                <a:sym typeface="Wingdings" panose="05000000000000000000" pitchFamily="2" charset="2"/>
              </a:rPr>
              <a:t> to recover the carbon, but who would want to do that?</a:t>
            </a:r>
          </a:p>
          <a:p>
            <a:r>
              <a:rPr lang="en-US" dirty="0">
                <a:sym typeface="Wingdings" panose="05000000000000000000" pitchFamily="2" charset="2"/>
              </a:rPr>
              <a:t>I noticed it when sneaking in the day before closure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381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ym typeface="Wingdings" panose="05000000000000000000" pitchFamily="2" charset="2"/>
              </a:rPr>
              <a:t>2500 sensors and automated analyzers, plus manual lab</a:t>
            </a:r>
          </a:p>
          <a:p>
            <a:pPr lvl="1"/>
            <a:r>
              <a:rPr lang="en-US" dirty="0"/>
              <a:t>Temperature, pressure, humidity, wind velocity, flow, water levels, fan status, pump status, power, PAR, etc.</a:t>
            </a:r>
          </a:p>
          <a:p>
            <a:pPr lvl="1"/>
            <a:r>
              <a:rPr lang="en-US" dirty="0"/>
              <a:t>Chemical compounds:  CO, CO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3</a:t>
            </a:r>
            <a:r>
              <a:rPr lang="en-US" dirty="0"/>
              <a:t>, NO</a:t>
            </a:r>
            <a:r>
              <a:rPr lang="en-US" baseline="-25000" dirty="0"/>
              <a:t>x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O, NH</a:t>
            </a:r>
            <a:r>
              <a:rPr lang="en-US" baseline="-25000" dirty="0"/>
              <a:t>3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S, SO</a:t>
            </a:r>
            <a:r>
              <a:rPr lang="en-US" baseline="-25000" dirty="0"/>
              <a:t>2</a:t>
            </a:r>
            <a:r>
              <a:rPr lang="en-US" dirty="0"/>
              <a:t>, CH4, total hydrocarbons, for air, potable water, other water, soil</a:t>
            </a:r>
          </a:p>
          <a:p>
            <a:r>
              <a:rPr lang="en-US" dirty="0">
                <a:sym typeface="Wingdings" panose="05000000000000000000" pitchFamily="2" charset="2"/>
              </a:rPr>
              <a:t>15 internal and external networked computers</a:t>
            </a:r>
          </a:p>
          <a:p>
            <a:r>
              <a:rPr lang="en-US" dirty="0">
                <a:sym typeface="Wingdings" panose="05000000000000000000" pitchFamily="2" charset="2"/>
              </a:rPr>
              <a:t>“Global Monitoring System”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Computerized monitoring, analyzing, and storing data</a:t>
            </a:r>
          </a:p>
          <a:p>
            <a:pPr lvl="1"/>
            <a:r>
              <a:rPr lang="en-US" dirty="0"/>
              <a:t>Automated and manual chemical analyzers for air &amp; water</a:t>
            </a:r>
          </a:p>
          <a:p>
            <a:pPr lvl="1"/>
            <a:r>
              <a:rPr lang="en-US" dirty="0"/>
              <a:t>Health of the computers and networks</a:t>
            </a:r>
          </a:p>
          <a:p>
            <a:pPr lvl="1"/>
            <a:r>
              <a:rPr lang="en-US" dirty="0"/>
              <a:t>Comprehensive diagnostics postponed, never implemented</a:t>
            </a:r>
          </a:p>
        </p:txBody>
      </p:sp>
    </p:spTree>
    <p:extLst>
      <p:ext uri="{BB962C8B-B14F-4D97-AF65-F5344CB8AC3E}">
        <p14:creationId xmlns:p14="http://schemas.microsoft.com/office/powerpoint/2010/main" val="280365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“Test module” built before </a:t>
            </a:r>
            <a:br>
              <a:rPr lang="en-US" dirty="0"/>
            </a:br>
            <a:r>
              <a:rPr lang="en-US" dirty="0"/>
              <a:t>full-sized biosphere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480 cubic meters (1/400) scale, about 20ft. X 20ft</a:t>
            </a:r>
          </a:p>
          <a:p>
            <a:r>
              <a:rPr lang="en-US" dirty="0"/>
              <a:t>At the time, the largest closed ecology ever built</a:t>
            </a:r>
          </a:p>
          <a:p>
            <a:r>
              <a:rPr lang="en-US" dirty="0"/>
              <a:t>Tested major systems</a:t>
            </a:r>
          </a:p>
          <a:p>
            <a:pPr lvl="1"/>
            <a:r>
              <a:rPr lang="en-US" dirty="0"/>
              <a:t>Feasibility of closed system, ecology of recycling, treating waste in a marsh (water hyacinth, microbes)</a:t>
            </a:r>
          </a:p>
          <a:p>
            <a:pPr lvl="1"/>
            <a:r>
              <a:rPr lang="en-US" dirty="0"/>
              <a:t>Soil bed reactors  to remove trace impurities like methane</a:t>
            </a:r>
          </a:p>
          <a:p>
            <a:pPr lvl="1"/>
            <a:r>
              <a:rPr lang="en-US" dirty="0"/>
              <a:t>Technical systems (HVAC, computer systems)</a:t>
            </a:r>
          </a:p>
          <a:p>
            <a:pPr lvl="1"/>
            <a:r>
              <a:rPr lang="en-US" dirty="0"/>
              <a:t>Structure, sealants, stainless steel liner, lung</a:t>
            </a:r>
          </a:p>
          <a:p>
            <a:pPr lvl="1"/>
            <a:r>
              <a:rPr lang="en-US" dirty="0"/>
              <a:t>Agriculture:  sugar cane, sweet potatoes, rice paddies, tilapia</a:t>
            </a:r>
          </a:p>
          <a:p>
            <a:r>
              <a:rPr lang="en-US" dirty="0"/>
              <a:t>Closures with plants only up to 5 weeks</a:t>
            </a:r>
          </a:p>
          <a:p>
            <a:r>
              <a:rPr lang="en-US" dirty="0"/>
              <a:t>Three closures with one person, up to 3 weeks</a:t>
            </a:r>
          </a:p>
          <a:p>
            <a:r>
              <a:rPr lang="en-US" dirty="0"/>
              <a:t>Dynamic simulations (O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), parameter estimation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                                                 (Not visible to right:  lung)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7" y="1120242"/>
            <a:ext cx="7785666" cy="51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0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biosphere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Worldwide sum of all ecosystems</a:t>
            </a:r>
          </a:p>
          <a:p>
            <a:r>
              <a:rPr lang="en-US" dirty="0"/>
              <a:t>Closed system materially (or almost)</a:t>
            </a:r>
          </a:p>
          <a:p>
            <a:r>
              <a:rPr lang="en-US" dirty="0"/>
              <a:t>Open system for energy and information</a:t>
            </a:r>
          </a:p>
          <a:p>
            <a:r>
              <a:rPr lang="en-US" dirty="0"/>
              <a:t>Includes atmosphere, geological processes</a:t>
            </a:r>
          </a:p>
          <a:p>
            <a:r>
              <a:rPr lang="en-US" dirty="0"/>
              <a:t>Largely self-regulating given energy input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188"/>
            <a:ext cx="2025544" cy="204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73" y="4648200"/>
            <a:ext cx="3124200" cy="9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2104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5273" y="617715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61" y="4246747"/>
            <a:ext cx="1250288" cy="1779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0" y="6210463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EcoSphere</a:t>
            </a:r>
            <a:r>
              <a:rPr lang="en-US" baseline="30000" dirty="0"/>
              <a:t>®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66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module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5" y="1447800"/>
            <a:ext cx="8181271" cy="5257800"/>
          </a:xfrm>
        </p:spPr>
      </p:pic>
    </p:spTree>
    <p:extLst>
      <p:ext uri="{BB962C8B-B14F-4D97-AF65-F5344CB8AC3E}">
        <p14:creationId xmlns:p14="http://schemas.microsoft.com/office/powerpoint/2010/main" val="260276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test module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and modified technology</a:t>
            </a:r>
          </a:p>
          <a:p>
            <a:pPr lvl="1"/>
            <a:r>
              <a:rPr lang="en-US" dirty="0"/>
              <a:t>Leak rate of 24%/year</a:t>
            </a:r>
          </a:p>
          <a:p>
            <a:pPr lvl="1"/>
            <a:r>
              <a:rPr lang="en-US" dirty="0"/>
              <a:t>Estimating parameters in dynamic simulation models</a:t>
            </a:r>
          </a:p>
          <a:p>
            <a:r>
              <a:rPr lang="en-US" dirty="0"/>
              <a:t>First facility to use biological means to simultaneously purify air (vs. catalytic burners), completely recycle water &amp; human waste, remove toxic trace compounds</a:t>
            </a:r>
          </a:p>
          <a:p>
            <a:r>
              <a:rPr lang="en-US" dirty="0"/>
              <a:t>Some food grown</a:t>
            </a:r>
          </a:p>
          <a:p>
            <a:pPr lvl="1"/>
            <a:r>
              <a:rPr lang="en-US" dirty="0"/>
              <a:t>Soil-based rather than hydroponic, </a:t>
            </a:r>
          </a:p>
          <a:p>
            <a:pPr lvl="1"/>
            <a:r>
              <a:rPr lang="en-US" dirty="0"/>
              <a:t>Not enough area for sustaining long-term human habitation</a:t>
            </a:r>
          </a:p>
        </p:txBody>
      </p:sp>
    </p:spTree>
    <p:extLst>
      <p:ext uri="{BB962C8B-B14F-4D97-AF65-F5344CB8AC3E}">
        <p14:creationId xmlns:p14="http://schemas.microsoft.com/office/powerpoint/2010/main" val="32881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Biosphere 2 project milestones </a:t>
            </a:r>
            <a:br>
              <a:rPr lang="en-US" dirty="0"/>
            </a:br>
            <a:r>
              <a:rPr lang="en-US" dirty="0"/>
              <a:t>through mission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Space Biospheres Ventures (SBV) started July 1984</a:t>
            </a:r>
          </a:p>
          <a:p>
            <a:pPr marL="411480" lvl="1" indent="0">
              <a:buNone/>
            </a:pPr>
            <a:r>
              <a:rPr lang="en-US" dirty="0"/>
              <a:t>   Owned by Decisions Investment (Ed Bass), initial $30M</a:t>
            </a:r>
          </a:p>
          <a:p>
            <a:r>
              <a:rPr lang="en-US" dirty="0"/>
              <a:t>Conference on vision and feasibility: Dec., 1984</a:t>
            </a:r>
          </a:p>
          <a:p>
            <a:pPr marL="411480" lvl="1" indent="0">
              <a:buNone/>
            </a:pPr>
            <a:r>
              <a:rPr lang="en-US" dirty="0"/>
              <a:t>   Signed up outside scientific advisory committee</a:t>
            </a:r>
          </a:p>
          <a:p>
            <a:r>
              <a:rPr lang="en-US" dirty="0"/>
              <a:t>Basic design &amp; engineering done: 1986</a:t>
            </a:r>
          </a:p>
          <a:p>
            <a:r>
              <a:rPr lang="en-US" dirty="0"/>
              <a:t>Test module construction done: 1986</a:t>
            </a:r>
          </a:p>
          <a:p>
            <a:r>
              <a:rPr lang="en-US" dirty="0"/>
              <a:t>Test module closed experiments: 1986-1989</a:t>
            </a:r>
          </a:p>
          <a:p>
            <a:r>
              <a:rPr lang="en-US" dirty="0"/>
              <a:t>Construction start: Jan, 1987</a:t>
            </a:r>
          </a:p>
          <a:p>
            <a:r>
              <a:rPr lang="en-US" dirty="0"/>
              <a:t>Support buildings completed: Mar.,1989</a:t>
            </a:r>
          </a:p>
          <a:p>
            <a:r>
              <a:rPr lang="en-US" dirty="0"/>
              <a:t>Plants, animals, agriculture in place before closure</a:t>
            </a:r>
          </a:p>
          <a:p>
            <a:r>
              <a:rPr lang="en-US" dirty="0"/>
              <a:t>9 one-week test closures before Mission 1</a:t>
            </a:r>
          </a:p>
          <a:p>
            <a:r>
              <a:rPr lang="en-US" dirty="0"/>
              <a:t>Mission 1: closure (8 people): Sep. 1991 – Sep. 1993</a:t>
            </a:r>
          </a:p>
        </p:txBody>
      </p:sp>
    </p:spTree>
    <p:extLst>
      <p:ext uri="{BB962C8B-B14F-4D97-AF65-F5344CB8AC3E}">
        <p14:creationId xmlns:p14="http://schemas.microsoft.com/office/powerpoint/2010/main" val="370585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1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Huge media event with an Indian chief, Buddhist monks, ceremonies, speeches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Mission 1 had major controversies, problems, but was completed and arguably a lot was learned.  </a:t>
            </a:r>
          </a:p>
          <a:p>
            <a:r>
              <a:rPr lang="en-US" dirty="0"/>
              <a:t>Mission 2, on the other hand…</a:t>
            </a:r>
          </a:p>
        </p:txBody>
      </p:sp>
      <p:pic>
        <p:nvPicPr>
          <p:cNvPr id="1026" name="Picture 2" descr="C:\F\gms\MyOrganizations\NSS\Bio2OverheadPix\BiospheriansEnt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24" y="2315737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1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Biosphere 2 mission 2 ended in chaos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Mission 2 started March, 1994, intended 10 months</a:t>
            </a:r>
          </a:p>
          <a:p>
            <a:r>
              <a:rPr lang="en-US" dirty="0"/>
              <a:t>April 1994: dispute led to ousting of management</a:t>
            </a:r>
          </a:p>
          <a:p>
            <a:pPr lvl="1"/>
            <a:r>
              <a:rPr lang="en-US" dirty="0"/>
              <a:t>Federal marshals and police arrived with restraining order, took over the site, stopped communications</a:t>
            </a:r>
          </a:p>
          <a:p>
            <a:pPr lvl="1"/>
            <a:r>
              <a:rPr lang="en-US" dirty="0"/>
              <a:t>Ed Bass hired Steve Bannon (!) to run SBV</a:t>
            </a:r>
          </a:p>
          <a:p>
            <a:pPr lvl="1"/>
            <a:r>
              <a:rPr lang="en-US" dirty="0"/>
              <a:t>Two members of first crew broke in, unsealed the airlock, broke some windows</a:t>
            </a:r>
          </a:p>
          <a:p>
            <a:pPr lvl="1"/>
            <a:r>
              <a:rPr lang="en-US" dirty="0"/>
              <a:t>Team captain quit to join wife (the suspended SBV CEO)</a:t>
            </a:r>
          </a:p>
          <a:p>
            <a:r>
              <a:rPr lang="en-US" dirty="0"/>
              <a:t>Many in the Scientific Advisory Committee quit</a:t>
            </a:r>
          </a:p>
          <a:p>
            <a:r>
              <a:rPr lang="en-US" dirty="0"/>
              <a:t>June, 1994 SBV dissolved</a:t>
            </a:r>
          </a:p>
          <a:p>
            <a:r>
              <a:rPr lang="en-US" dirty="0"/>
              <a:t>September, 1994: Mission 2 ended prematurely</a:t>
            </a:r>
          </a:p>
          <a:p>
            <a:r>
              <a:rPr lang="en-US" dirty="0"/>
              <a:t>Scientific credibility at an all-time low at that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1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mission 2 chaos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Columbia University ran it 1995 - 2003</a:t>
            </a:r>
          </a:p>
          <a:p>
            <a:pPr lvl="1"/>
            <a:r>
              <a:rPr lang="en-US" dirty="0"/>
              <a:t>Biosphere 2 modified from closed system to open air flow</a:t>
            </a:r>
          </a:p>
          <a:p>
            <a:pPr lvl="1"/>
            <a:r>
              <a:rPr lang="en-US" dirty="0"/>
              <a:t>No longer applicable for space habitats- focus on earth:  e.g., CO</a:t>
            </a:r>
            <a:r>
              <a:rPr lang="en-US" baseline="-25000" dirty="0"/>
              <a:t>2</a:t>
            </a:r>
            <a:r>
              <a:rPr lang="en-US" dirty="0"/>
              <a:t> effects on plants &amp; ocean acidification</a:t>
            </a:r>
          </a:p>
          <a:p>
            <a:r>
              <a:rPr lang="en-US" dirty="0"/>
              <a:t>Offered for sale in 2005 by Decisions Investments Corp (Ed Bass)</a:t>
            </a:r>
          </a:p>
          <a:p>
            <a:r>
              <a:rPr lang="en-US" dirty="0"/>
              <a:t>Sold  briefly to a real estate development company in 2007, leading to fears of subsequent demolition</a:t>
            </a:r>
          </a:p>
          <a:p>
            <a:r>
              <a:rPr lang="en-US" dirty="0"/>
              <a:t>University of Arizona took over running it in 2007</a:t>
            </a:r>
          </a:p>
          <a:p>
            <a:r>
              <a:rPr lang="en-US" dirty="0"/>
              <a:t>University of Arizona assumed ownership in 2011</a:t>
            </a:r>
          </a:p>
          <a:p>
            <a:r>
              <a:rPr lang="en-US" dirty="0"/>
              <a:t>Various earth science &amp; farming experiments ongoing </a:t>
            </a:r>
          </a:p>
          <a:p>
            <a:pPr lvl="1"/>
            <a:r>
              <a:rPr lang="en-US" dirty="0"/>
              <a:t>None sealed, but large, nearly-isolated facility is unique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08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Privately funded (Ed Bass – Texas billionaire)</a:t>
            </a:r>
          </a:p>
          <a:p>
            <a:r>
              <a:rPr lang="en-US" dirty="0"/>
              <a:t>SBV (Space Biospheres Ventures) set up as a for-profit corporation, initial $30M</a:t>
            </a:r>
          </a:p>
          <a:p>
            <a:pPr lvl="1"/>
            <a:r>
              <a:rPr lang="en-US" dirty="0"/>
              <a:t>Expected to sell technology</a:t>
            </a:r>
          </a:p>
          <a:p>
            <a:pPr lvl="1"/>
            <a:r>
              <a:rPr lang="en-US" dirty="0"/>
              <a:t>Tourism &amp; education – ecology theme park </a:t>
            </a:r>
          </a:p>
          <a:p>
            <a:r>
              <a:rPr lang="en-US" dirty="0"/>
              <a:t>Up through first 2-year experiment, estimates of $150M - $200M</a:t>
            </a:r>
          </a:p>
          <a:p>
            <a:r>
              <a:rPr lang="en-US" dirty="0"/>
              <a:t>Rumored yearly cost to run: $25M, of which $16M are energy costs</a:t>
            </a:r>
          </a:p>
          <a:p>
            <a:pPr lvl="1"/>
            <a:r>
              <a:rPr lang="en-US" dirty="0"/>
              <a:t>This is, after all, a greenhouse in the Arizona desert!  </a:t>
            </a:r>
          </a:p>
          <a:p>
            <a:r>
              <a:rPr lang="en-US" dirty="0"/>
              <a:t>Unnamed source on Wikipedia put total cost at $200M by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6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rainforest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23950"/>
            <a:ext cx="7543800" cy="5657850"/>
          </a:xfrm>
        </p:spPr>
      </p:pic>
    </p:spTree>
    <p:extLst>
      <p:ext uri="{BB962C8B-B14F-4D97-AF65-F5344CB8AC3E}">
        <p14:creationId xmlns:p14="http://schemas.microsoft.com/office/powerpoint/2010/main" val="1764142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Rainforest lowlands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" y="2354960"/>
            <a:ext cx="8956839" cy="3664840"/>
          </a:xfrm>
        </p:spPr>
      </p:pic>
    </p:spTree>
    <p:extLst>
      <p:ext uri="{BB962C8B-B14F-4D97-AF65-F5344CB8AC3E}">
        <p14:creationId xmlns:p14="http://schemas.microsoft.com/office/powerpoint/2010/main" val="3673154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savannah towards rainforest, overlooking marsh, ocean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52550"/>
            <a:ext cx="7239000" cy="5429250"/>
          </a:xfrm>
        </p:spPr>
      </p:pic>
    </p:spTree>
    <p:extLst>
      <p:ext uri="{BB962C8B-B14F-4D97-AF65-F5344CB8AC3E}">
        <p14:creationId xmlns:p14="http://schemas.microsoft.com/office/powerpoint/2010/main" val="106053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Origins of the word “biosphere”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Geologist Eduard </a:t>
            </a:r>
            <a:r>
              <a:rPr lang="en-US" dirty="0" err="1"/>
              <a:t>Suess</a:t>
            </a:r>
            <a:r>
              <a:rPr lang="en-US" dirty="0"/>
              <a:t>, 1875</a:t>
            </a:r>
          </a:p>
          <a:p>
            <a:pPr lvl="1"/>
            <a:r>
              <a:rPr lang="en-US" dirty="0"/>
              <a:t>No, not “</a:t>
            </a:r>
            <a:r>
              <a:rPr lang="en-US" i="1" dirty="0"/>
              <a:t>that</a:t>
            </a:r>
            <a:r>
              <a:rPr lang="en-US" dirty="0"/>
              <a:t>” Dr. Seuss!   </a:t>
            </a:r>
          </a:p>
          <a:p>
            <a:pPr lvl="1"/>
            <a:r>
              <a:rPr lang="en-US" dirty="0"/>
              <a:t>Word meant geology of the place that life dwells</a:t>
            </a:r>
          </a:p>
          <a:p>
            <a:pPr lvl="1"/>
            <a:r>
              <a:rPr lang="en-US" dirty="0"/>
              <a:t>Also originator of “Gondwanaland” (old supercontinent) </a:t>
            </a:r>
          </a:p>
          <a:p>
            <a:r>
              <a:rPr lang="en-US" dirty="0"/>
              <a:t>Geochemist Vladimir </a:t>
            </a:r>
            <a:r>
              <a:rPr lang="en-US" dirty="0" err="1"/>
              <a:t>Vernadsky</a:t>
            </a:r>
            <a:r>
              <a:rPr lang="en-US" dirty="0"/>
              <a:t> added ecological and systems meaning in1926 book “The Biosphere”</a:t>
            </a:r>
          </a:p>
          <a:p>
            <a:pPr lvl="1"/>
            <a:r>
              <a:rPr lang="en-US" dirty="0"/>
              <a:t>Life as a geological force</a:t>
            </a:r>
          </a:p>
          <a:p>
            <a:pPr lvl="1"/>
            <a:r>
              <a:rPr lang="en-US" dirty="0"/>
              <a:t>Systems view: integrating geology, geochemistry, hydrology, meteorology, evolution, all life sciences</a:t>
            </a:r>
          </a:p>
        </p:txBody>
      </p:sp>
    </p:spTree>
    <p:extLst>
      <p:ext uri="{BB962C8B-B14F-4D97-AF65-F5344CB8AC3E}">
        <p14:creationId xmlns:p14="http://schemas.microsoft.com/office/powerpoint/2010/main" val="2517513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Savannah thorn scrub overlooking desert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97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223926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Marsh/savannah just above ocean edge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0586"/>
            <a:ext cx="8037494" cy="5362516"/>
          </a:xfrm>
        </p:spPr>
      </p:pic>
    </p:spTree>
    <p:extLst>
      <p:ext uri="{BB962C8B-B14F-4D97-AF65-F5344CB8AC3E}">
        <p14:creationId xmlns:p14="http://schemas.microsoft.com/office/powerpoint/2010/main" val="1680962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Mangrove Marsh, with terracing somewhat visible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2875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6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Ocean beach, view towards marsh and wave maker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638300"/>
            <a:ext cx="6426200" cy="4819650"/>
          </a:xfrm>
        </p:spPr>
      </p:pic>
    </p:spTree>
    <p:extLst>
      <p:ext uri="{BB962C8B-B14F-4D97-AF65-F5344CB8AC3E}">
        <p14:creationId xmlns:p14="http://schemas.microsoft.com/office/powerpoint/2010/main" val="190842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Ocean, view towards marsh and wave maker, savannah at right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1752600"/>
            <a:ext cx="6822830" cy="4572000"/>
          </a:xfrm>
        </p:spPr>
      </p:pic>
    </p:spTree>
    <p:extLst>
      <p:ext uri="{BB962C8B-B14F-4D97-AF65-F5344CB8AC3E}">
        <p14:creationId xmlns:p14="http://schemas.microsoft.com/office/powerpoint/2010/main" val="1193759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desert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097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4086335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Intensive agricultural biome (IAB)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162801" cy="4867623"/>
          </a:xfrm>
        </p:spPr>
      </p:pic>
    </p:spTree>
    <p:extLst>
      <p:ext uri="{BB962C8B-B14F-4D97-AF65-F5344CB8AC3E}">
        <p14:creationId xmlns:p14="http://schemas.microsoft.com/office/powerpoint/2010/main" val="2412296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Pygmy goats in </a:t>
            </a:r>
            <a:r>
              <a:rPr lang="en-US" dirty="0" err="1"/>
              <a:t>iab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34401" cy="47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88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habitat (meeting room)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2073"/>
            <a:ext cx="7467600" cy="5598793"/>
          </a:xfrm>
        </p:spPr>
      </p:pic>
    </p:spTree>
    <p:extLst>
      <p:ext uri="{BB962C8B-B14F-4D97-AF65-F5344CB8AC3E}">
        <p14:creationId xmlns:p14="http://schemas.microsoft.com/office/powerpoint/2010/main" val="488816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4300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small can a biosphere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Earth (Biosphere 1) works</a:t>
            </a:r>
          </a:p>
          <a:p>
            <a:pPr lvl="1"/>
            <a:r>
              <a:rPr lang="en-US" dirty="0"/>
              <a:t>Extremely complex, with many species &amp; interactions</a:t>
            </a:r>
          </a:p>
          <a:p>
            <a:pPr lvl="1"/>
            <a:r>
              <a:rPr lang="en-US" dirty="0"/>
              <a:t>Many closed material cycles: water, carbon, nutrients, etc.</a:t>
            </a:r>
          </a:p>
          <a:p>
            <a:pPr marL="685800" lvl="2" indent="0">
              <a:buNone/>
            </a:pPr>
            <a:r>
              <a:rPr lang="en-US" dirty="0"/>
              <a:t>   Includes geological processes</a:t>
            </a:r>
          </a:p>
          <a:p>
            <a:pPr lvl="1"/>
            <a:r>
              <a:rPr lang="en-US" dirty="0"/>
              <a:t>Roughly stable, but with adaptation</a:t>
            </a:r>
          </a:p>
          <a:p>
            <a:pPr lvl="2"/>
            <a:r>
              <a:rPr lang="en-US" dirty="0"/>
              <a:t>Sun is 25% to 30% brighter than at start of life</a:t>
            </a:r>
          </a:p>
          <a:p>
            <a:pPr lvl="2"/>
            <a:r>
              <a:rPr lang="en-US" dirty="0"/>
              <a:t>Survived ice ages, warm periods, meteor impacts, rise of photosynthesizing organisms, etc.</a:t>
            </a:r>
          </a:p>
          <a:p>
            <a:pPr lvl="2"/>
            <a:r>
              <a:rPr lang="en-US" dirty="0"/>
              <a:t>Individual species arrive, 99% go extinct, but Biosphere survives</a:t>
            </a:r>
          </a:p>
          <a:p>
            <a:r>
              <a:rPr lang="en-US" dirty="0"/>
              <a:t>Can a smaller, simpler version of earth work?</a:t>
            </a:r>
          </a:p>
          <a:p>
            <a:pPr lvl="1"/>
            <a:r>
              <a:rPr lang="en-US" dirty="0"/>
              <a:t>Research on closed ecological systems in 1968 at University of Hawaii – sealed up samples from beach and water</a:t>
            </a:r>
          </a:p>
          <a:p>
            <a:pPr lvl="1"/>
            <a:r>
              <a:rPr lang="en-US" dirty="0"/>
              <a:t>Sealed “</a:t>
            </a:r>
            <a:r>
              <a:rPr lang="en-US" dirty="0" err="1"/>
              <a:t>EcoSphere</a:t>
            </a:r>
            <a:r>
              <a:rPr lang="en-US" baseline="30000" dirty="0"/>
              <a:t>®</a:t>
            </a:r>
            <a:r>
              <a:rPr lang="en-US" dirty="0"/>
              <a:t>“ novelty </a:t>
            </a:r>
          </a:p>
          <a:p>
            <a:pPr lvl="2"/>
            <a:r>
              <a:rPr lang="en-US" dirty="0"/>
              <a:t>Small shrimp with “pond scum” (algae, bacteria), 2-10 years</a:t>
            </a:r>
          </a:p>
          <a:p>
            <a:r>
              <a:rPr lang="en-US" dirty="0"/>
              <a:t>How small could that get and still support people?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97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Lung, inside 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6764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3577836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Tunnel between lung and main buildings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400174"/>
            <a:ext cx="71247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15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Technosphere</a:t>
            </a:r>
            <a:r>
              <a:rPr lang="en-US" dirty="0"/>
              <a:t> (basement)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676400"/>
            <a:ext cx="6527800" cy="4895850"/>
          </a:xfrm>
        </p:spPr>
      </p:pic>
    </p:spTree>
    <p:extLst>
      <p:ext uri="{BB962C8B-B14F-4D97-AF65-F5344CB8AC3E}">
        <p14:creationId xmlns:p14="http://schemas.microsoft.com/office/powerpoint/2010/main" val="3974557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Outside rainforest, human habitat, lung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371600"/>
            <a:ext cx="7213600" cy="5410200"/>
          </a:xfrm>
        </p:spPr>
      </p:pic>
    </p:spTree>
    <p:extLst>
      <p:ext uri="{BB962C8B-B14F-4D97-AF65-F5344CB8AC3E}">
        <p14:creationId xmlns:p14="http://schemas.microsoft.com/office/powerpoint/2010/main" val="2928913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Design a biosphere?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goals?</a:t>
            </a:r>
          </a:p>
          <a:p>
            <a:r>
              <a:rPr lang="en-US" dirty="0"/>
              <a:t>What were the constraints?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33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biosphere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Demonstrate feasibility of long-term life in a sealed environment (plants, animals, 8 people)</a:t>
            </a:r>
          </a:p>
          <a:p>
            <a:pPr lvl="1"/>
            <a:r>
              <a:rPr lang="en-US" dirty="0"/>
              <a:t>Self sufficiency in food production</a:t>
            </a:r>
          </a:p>
          <a:p>
            <a:pPr lvl="1"/>
            <a:r>
              <a:rPr lang="en-US" dirty="0"/>
              <a:t>Complete material isolation:  sustain air, soil, water, etc.</a:t>
            </a:r>
          </a:p>
          <a:p>
            <a:pPr lvl="1"/>
            <a:r>
              <a:rPr lang="en-US" dirty="0"/>
              <a:t>Design as a miniature version of Earth (Biosphere I)</a:t>
            </a:r>
          </a:p>
          <a:p>
            <a:r>
              <a:rPr lang="en-US" dirty="0"/>
              <a:t>Develop technology usable in space or on Earth</a:t>
            </a:r>
          </a:p>
          <a:p>
            <a:pPr lvl="1"/>
            <a:r>
              <a:rPr lang="en-US" dirty="0"/>
              <a:t>Recycling technologies such as soil-bed reactors, algal scrubbers, sewage treatment, … </a:t>
            </a:r>
          </a:p>
          <a:p>
            <a:pPr lvl="1"/>
            <a:r>
              <a:rPr lang="en-US" dirty="0"/>
              <a:t>Self sufficiency in food production – highly productive agriculture</a:t>
            </a:r>
          </a:p>
          <a:p>
            <a:pPr lvl="1"/>
            <a:r>
              <a:rPr lang="en-US" dirty="0"/>
              <a:t>Building techniques to minimize losses</a:t>
            </a:r>
          </a:p>
          <a:p>
            <a:r>
              <a:rPr lang="en-US" dirty="0"/>
              <a:t>Study human factors of small isolated workgroups</a:t>
            </a:r>
          </a:p>
          <a:p>
            <a:r>
              <a:rPr lang="en-US" dirty="0"/>
              <a:t>Tourism and education:  an </a:t>
            </a:r>
            <a:r>
              <a:rPr lang="en-US" dirty="0" err="1"/>
              <a:t>ecopark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76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Biosphere 2 as a research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likened to a “tool”, like a microscope</a:t>
            </a:r>
          </a:p>
          <a:p>
            <a:r>
              <a:rPr lang="en-US" dirty="0"/>
              <a:t>Also really an engineering prototype</a:t>
            </a:r>
          </a:p>
          <a:p>
            <a:r>
              <a:rPr lang="en-US" dirty="0"/>
              <a:t>“Just do it”</a:t>
            </a:r>
          </a:p>
          <a:p>
            <a:pPr lvl="1"/>
            <a:r>
              <a:rPr lang="en-US" dirty="0"/>
              <a:t>Draw on available science and technology</a:t>
            </a:r>
          </a:p>
          <a:p>
            <a:pPr lvl="1"/>
            <a:r>
              <a:rPr lang="en-US" dirty="0"/>
              <a:t>Set a timetable, do the best possible within that time</a:t>
            </a:r>
          </a:p>
          <a:p>
            <a:pPr lvl="1"/>
            <a:r>
              <a:rPr lang="en-US" dirty="0"/>
              <a:t>Throw in as much of Earth as possible as insurance that something wouldn’t be missed, and hope it works</a:t>
            </a:r>
          </a:p>
          <a:p>
            <a:pPr lvl="2"/>
            <a:r>
              <a:rPr lang="en-US" dirty="0"/>
              <a:t>and don’t forget the microbes</a:t>
            </a:r>
          </a:p>
          <a:p>
            <a:pPr lvl="2"/>
            <a:r>
              <a:rPr lang="en-US" dirty="0"/>
              <a:t>(a leap of faith inspired by the “Gaia hypothesis”)</a:t>
            </a:r>
          </a:p>
          <a:p>
            <a:r>
              <a:rPr lang="en-US" dirty="0"/>
              <a:t>It’s still there, as a giant laboratory (although not doing closed system studies)</a:t>
            </a:r>
          </a:p>
        </p:txBody>
      </p:sp>
    </p:spTree>
    <p:extLst>
      <p:ext uri="{BB962C8B-B14F-4D97-AF65-F5344CB8AC3E}">
        <p14:creationId xmlns:p14="http://schemas.microsoft.com/office/powerpoint/2010/main" val="3205838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Vision:  settle 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vision was for Mars colonization…</a:t>
            </a:r>
          </a:p>
          <a:p>
            <a:pPr lvl="1"/>
            <a:r>
              <a:rPr lang="en-US" dirty="0"/>
              <a:t>Core group all wanted to go on a 1-way trip to Mars</a:t>
            </a:r>
          </a:p>
          <a:p>
            <a:r>
              <a:rPr lang="en-US" dirty="0"/>
              <a:t>… But also to better understanding earth ecology</a:t>
            </a:r>
          </a:p>
          <a:p>
            <a:pPr lvl="1"/>
            <a:r>
              <a:rPr lang="en-US" dirty="0"/>
              <a:t>Lab for effects of global warming, higher CO</a:t>
            </a:r>
            <a:r>
              <a:rPr lang="en-US" baseline="-25000" dirty="0"/>
              <a:t>2</a:t>
            </a:r>
            <a:r>
              <a:rPr lang="en-US" dirty="0"/>
              <a:t> levels, faster recycling of materials</a:t>
            </a:r>
          </a:p>
          <a:p>
            <a:pPr lvl="1"/>
            <a:r>
              <a:rPr lang="en-US" dirty="0"/>
              <a:t>Shifted over time more towards this -- maybe partly for PR and future funding, like NASA did?</a:t>
            </a:r>
          </a:p>
        </p:txBody>
      </p:sp>
    </p:spTree>
    <p:extLst>
      <p:ext uri="{BB962C8B-B14F-4D97-AF65-F5344CB8AC3E}">
        <p14:creationId xmlns:p14="http://schemas.microsoft.com/office/powerpoint/2010/main" val="2211940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CONSTRAINTS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Closed loop material cycles - EVERYTHING is recycled</a:t>
            </a:r>
          </a:p>
          <a:p>
            <a:pPr lvl="1"/>
            <a:r>
              <a:rPr lang="en-US" dirty="0"/>
              <a:t>Food self sufficiency</a:t>
            </a:r>
          </a:p>
          <a:p>
            <a:pPr lvl="1"/>
            <a:r>
              <a:rPr lang="en-US" dirty="0"/>
              <a:t>Breathable atmosphere</a:t>
            </a:r>
          </a:p>
          <a:p>
            <a:pPr lvl="1"/>
            <a:r>
              <a:rPr lang="en-US" dirty="0"/>
              <a:t>Water: drinking, waste water, irrigation, “rain”, streams</a:t>
            </a:r>
          </a:p>
          <a:p>
            <a:pPr lvl="1"/>
            <a:r>
              <a:rPr lang="en-US" dirty="0"/>
              <a:t>No toxic chemicals, including pesticides or herbicides</a:t>
            </a:r>
          </a:p>
          <a:p>
            <a:pPr lvl="1"/>
            <a:r>
              <a:rPr lang="en-US" dirty="0"/>
              <a:t>Tightly sealed to minimize exchanges with Earth</a:t>
            </a:r>
          </a:p>
          <a:p>
            <a:pPr lvl="1"/>
            <a:r>
              <a:rPr lang="en-US" dirty="0"/>
              <a:t>Positive pressure (slightly higher than outside atmospheric pressure) </a:t>
            </a:r>
          </a:p>
          <a:p>
            <a:pPr lvl="2"/>
            <a:r>
              <a:rPr lang="en-US" dirty="0"/>
              <a:t>ensure any leaks are out of Biosphere 2, not into it</a:t>
            </a:r>
          </a:p>
          <a:p>
            <a:pPr lvl="2"/>
            <a:r>
              <a:rPr lang="en-US" dirty="0"/>
              <a:t>avoid large pressure difference blowing out windows</a:t>
            </a:r>
          </a:p>
          <a:p>
            <a:r>
              <a:rPr lang="en-US" dirty="0"/>
              <a:t>Long-lasting</a:t>
            </a:r>
          </a:p>
          <a:p>
            <a:pPr lvl="1"/>
            <a:r>
              <a:rPr lang="en-US" dirty="0"/>
              <a:t>2 years for first closure experiment</a:t>
            </a:r>
          </a:p>
          <a:p>
            <a:pPr lvl="1"/>
            <a:r>
              <a:rPr lang="en-US" dirty="0"/>
              <a:t>Goal of operating multiple experiments over 100 years</a:t>
            </a:r>
          </a:p>
        </p:txBody>
      </p:sp>
    </p:spTree>
    <p:extLst>
      <p:ext uri="{BB962C8B-B14F-4D97-AF65-F5344CB8AC3E}">
        <p14:creationId xmlns:p14="http://schemas.microsoft.com/office/powerpoint/2010/main" val="39975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Gaia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Biosphere might be self-regulating (controversial)</a:t>
            </a:r>
          </a:p>
          <a:p>
            <a:r>
              <a:rPr lang="en-US" dirty="0"/>
              <a:t>Doesn’t require any mystical belief – could be an emergent property of interactions among species</a:t>
            </a:r>
          </a:p>
          <a:p>
            <a:r>
              <a:rPr lang="en-US" dirty="0"/>
              <a:t>Some examples:  </a:t>
            </a:r>
          </a:p>
          <a:p>
            <a:pPr lvl="1"/>
            <a:r>
              <a:rPr lang="en-US" dirty="0"/>
              <a:t>Energy provided by the sun has increased 25%-30% since life started on earth, but temperatures have remained habitable</a:t>
            </a:r>
          </a:p>
          <a:p>
            <a:pPr lvl="1"/>
            <a:r>
              <a:rPr lang="en-US" dirty="0"/>
              <a:t>Balances achieved in carbon and oxygen</a:t>
            </a:r>
          </a:p>
          <a:p>
            <a:pPr lvl="1"/>
            <a:r>
              <a:rPr lang="en-US" dirty="0"/>
              <a:t>Predator/prey cycles</a:t>
            </a:r>
          </a:p>
          <a:p>
            <a:pPr lvl="1"/>
            <a:r>
              <a:rPr lang="en-US" dirty="0"/>
              <a:t>An extremely simple example of how this could happen:  </a:t>
            </a:r>
            <a:r>
              <a:rPr lang="en-US" dirty="0" err="1"/>
              <a:t>Daisyworld</a:t>
            </a:r>
            <a:r>
              <a:rPr lang="en-US" dirty="0"/>
              <a:t> simulation</a:t>
            </a:r>
          </a:p>
        </p:txBody>
      </p:sp>
    </p:spTree>
    <p:extLst>
      <p:ext uri="{BB962C8B-B14F-4D97-AF65-F5344CB8AC3E}">
        <p14:creationId xmlns:p14="http://schemas.microsoft.com/office/powerpoint/2010/main" val="173954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Space settlements benefit by being as close to sustainable as possible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Risk of adequate resupply</a:t>
            </a:r>
          </a:p>
          <a:p>
            <a:pPr lvl="1"/>
            <a:r>
              <a:rPr lang="en-US" dirty="0"/>
              <a:t>Expansion beyond our solar system will require long trips and bringing enough Earth with us</a:t>
            </a:r>
          </a:p>
          <a:p>
            <a:r>
              <a:rPr lang="en-US" dirty="0"/>
              <a:t>In the long run, Earth is toast (literally)</a:t>
            </a:r>
          </a:p>
          <a:p>
            <a:pPr lvl="1"/>
            <a:r>
              <a:rPr lang="en-US" dirty="0"/>
              <a:t>Biosphere 1 will be incinerated by our expanding, dying sun</a:t>
            </a:r>
          </a:p>
          <a:p>
            <a:pPr marL="685800" lvl="2" indent="0">
              <a:buNone/>
            </a:pPr>
            <a:r>
              <a:rPr lang="en-US" dirty="0"/>
              <a:t>(Even if we survive other potential catastrophes like asteroids, genetically-engineered plagues, etc.)</a:t>
            </a:r>
          </a:p>
          <a:p>
            <a:pPr lvl="1"/>
            <a:r>
              <a:rPr lang="en-US" dirty="0"/>
              <a:t>We’re maybe a third to half of the way through the useful life of the earth – better get going!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59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24000"/>
            <a:ext cx="52863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Predator/prey cycles</a:t>
            </a:r>
            <a:br>
              <a:rPr lang="en-US" dirty="0"/>
            </a:br>
            <a:r>
              <a:rPr lang="en-US" dirty="0"/>
              <a:t>Hare and Lynx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295400"/>
          </a:xfrm>
        </p:spPr>
        <p:txBody>
          <a:bodyPr/>
          <a:lstStyle/>
          <a:p>
            <a:r>
              <a:rPr lang="en-US" dirty="0"/>
              <a:t>Biosphere 2 eliminated this for large animals</a:t>
            </a:r>
          </a:p>
          <a:p>
            <a:pPr lvl="1"/>
            <a:r>
              <a:rPr lang="en-US" dirty="0"/>
              <a:t>Humans as “keystone predator”</a:t>
            </a:r>
          </a:p>
          <a:p>
            <a:pPr lvl="1"/>
            <a:r>
              <a:rPr lang="en-US" dirty="0"/>
              <a:t>Too much risk of extinctions with small populations</a:t>
            </a:r>
          </a:p>
        </p:txBody>
      </p:sp>
    </p:spTree>
    <p:extLst>
      <p:ext uri="{BB962C8B-B14F-4D97-AF65-F5344CB8AC3E}">
        <p14:creationId xmlns:p14="http://schemas.microsoft.com/office/powerpoint/2010/main" val="800603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Daisyworld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A simple mathematical model of a “toy world” </a:t>
            </a:r>
          </a:p>
          <a:p>
            <a:pPr lvl="1"/>
            <a:r>
              <a:rPr lang="en-US" dirty="0"/>
              <a:t>Sun whose output is rising over time</a:t>
            </a:r>
          </a:p>
          <a:p>
            <a:pPr lvl="1"/>
            <a:r>
              <a:rPr lang="en-US" dirty="0"/>
              <a:t>Only 2 species:  black daisies and white daisies</a:t>
            </a:r>
          </a:p>
          <a:p>
            <a:r>
              <a:rPr lang="en-US" dirty="0"/>
              <a:t>Temperature regulation based on balance between black daisies and white daisies</a:t>
            </a:r>
          </a:p>
          <a:p>
            <a:pPr lvl="1"/>
            <a:r>
              <a:rPr lang="en-US" dirty="0"/>
              <a:t>Black daisies</a:t>
            </a:r>
          </a:p>
          <a:p>
            <a:pPr lvl="2"/>
            <a:r>
              <a:rPr lang="en-US" dirty="0"/>
              <a:t>absorb more light, warm the planet</a:t>
            </a:r>
          </a:p>
          <a:p>
            <a:pPr lvl="2"/>
            <a:r>
              <a:rPr lang="en-US" dirty="0"/>
              <a:t>do better at low temperatures because they get warmer</a:t>
            </a:r>
          </a:p>
          <a:p>
            <a:pPr lvl="2"/>
            <a:r>
              <a:rPr lang="en-US" dirty="0"/>
              <a:t>die off at higher temperature because they get too warm</a:t>
            </a:r>
          </a:p>
          <a:p>
            <a:pPr lvl="1"/>
            <a:r>
              <a:rPr lang="en-US" dirty="0"/>
              <a:t>White daisies</a:t>
            </a:r>
          </a:p>
          <a:p>
            <a:pPr lvl="2"/>
            <a:r>
              <a:rPr lang="en-US" dirty="0"/>
              <a:t> reflect more sun, cooling the planet</a:t>
            </a:r>
          </a:p>
          <a:p>
            <a:pPr lvl="2"/>
            <a:r>
              <a:rPr lang="en-US" dirty="0"/>
              <a:t>do better at higher temperature because they stay cooler due to reflecting the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9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stability for biospheres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Many definitions of stability for systems</a:t>
            </a:r>
          </a:p>
          <a:p>
            <a:pPr lvl="1"/>
            <a:r>
              <a:rPr lang="en-US" dirty="0"/>
              <a:t> Bounded input, bounded output: allows cycles as long as they stay within bounds for given external disturbances </a:t>
            </a:r>
          </a:p>
          <a:p>
            <a:r>
              <a:rPr lang="en-US" dirty="0"/>
              <a:t>Complex web of species interactions dominates</a:t>
            </a:r>
          </a:p>
          <a:p>
            <a:pPr lvl="1"/>
            <a:r>
              <a:rPr lang="en-US" dirty="0"/>
              <a:t>System behavior is determined by interactions, not just one species by itself</a:t>
            </a:r>
          </a:p>
          <a:p>
            <a:pPr lvl="1"/>
            <a:r>
              <a:rPr lang="en-US" dirty="0"/>
              <a:t>Analogous example:  understanding individual neurons provides almost no understanding of what the brain does</a:t>
            </a:r>
          </a:p>
          <a:p>
            <a:r>
              <a:rPr lang="en-US" dirty="0"/>
              <a:t>Different system behavior with each added species</a:t>
            </a:r>
          </a:p>
          <a:p>
            <a:pPr lvl="1"/>
            <a:r>
              <a:rPr lang="en-US" dirty="0"/>
              <a:t>Case with no predators has very different cycles</a:t>
            </a:r>
          </a:p>
          <a:p>
            <a:pPr lvl="2"/>
            <a:r>
              <a:rPr lang="en-US" dirty="0"/>
              <a:t>Too many hares, at risk of collapse in years of bad weather</a:t>
            </a:r>
          </a:p>
          <a:p>
            <a:pPr lvl="2"/>
            <a:r>
              <a:rPr lang="en-US" dirty="0"/>
              <a:t>Diseases may limit populations</a:t>
            </a:r>
          </a:p>
          <a:p>
            <a:r>
              <a:rPr lang="en-US" dirty="0"/>
              <a:t>System stability improves with more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2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 packing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Too hard to accurately model and simulate complex systems like a biosphere.</a:t>
            </a:r>
          </a:p>
          <a:p>
            <a:pPr marL="411480" lvl="1" indent="0">
              <a:buNone/>
            </a:pPr>
            <a:r>
              <a:rPr lang="en-US" dirty="0"/>
              <a:t>   Accept that you’ll never know everything.  Then what? </a:t>
            </a:r>
          </a:p>
          <a:p>
            <a:r>
              <a:rPr lang="en-US" dirty="0"/>
              <a:t>Biosphere 2 followed belief that having more species promotes system stability</a:t>
            </a:r>
          </a:p>
          <a:p>
            <a:pPr marL="411480" lvl="1" indent="0">
              <a:buNone/>
            </a:pPr>
            <a:r>
              <a:rPr lang="en-US" dirty="0"/>
              <a:t>   Possibly a general principle</a:t>
            </a:r>
          </a:p>
          <a:p>
            <a:r>
              <a:rPr lang="en-US" dirty="0"/>
              <a:t>Led Biosphere 2 to “species packing”</a:t>
            </a:r>
          </a:p>
          <a:p>
            <a:pPr lvl="1"/>
            <a:r>
              <a:rPr lang="en-US" dirty="0"/>
              <a:t>If you don’t know exactly what you need, fill a big suitcase!</a:t>
            </a:r>
          </a:p>
          <a:p>
            <a:pPr lvl="1"/>
            <a:r>
              <a:rPr lang="en-US" dirty="0"/>
              <a:t>Add many species, not knowing which ones will survive</a:t>
            </a:r>
          </a:p>
          <a:p>
            <a:pPr lvl="1"/>
            <a:r>
              <a:rPr lang="en-US" dirty="0"/>
              <a:t>Expect the system to self-organize, with some extinctions</a:t>
            </a:r>
          </a:p>
          <a:p>
            <a:pPr lvl="1"/>
            <a:r>
              <a:rPr lang="en-US" dirty="0"/>
              <a:t>Use some actual seawater, soil, etc. to ensure microbes</a:t>
            </a:r>
          </a:p>
          <a:p>
            <a:pPr lvl="1"/>
            <a:r>
              <a:rPr lang="en-US" dirty="0"/>
              <a:t>Started with 3800 species </a:t>
            </a:r>
          </a:p>
        </p:txBody>
      </p:sp>
    </p:spTree>
    <p:extLst>
      <p:ext uri="{BB962C8B-B14F-4D97-AF65-F5344CB8AC3E}">
        <p14:creationId xmlns:p14="http://schemas.microsoft.com/office/powerpoint/2010/main" val="1465212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Some of the species placed in the wilderness biomes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Hummingbirds, bees, bats, moths, butterflies</a:t>
            </a:r>
          </a:p>
          <a:p>
            <a:r>
              <a:rPr lang="en-US" dirty="0"/>
              <a:t>Snakes, reptiles, turtles, 40 geckos, 50 toads</a:t>
            </a:r>
          </a:p>
          <a:p>
            <a:r>
              <a:rPr lang="en-US" dirty="0"/>
              <a:t>Ants, termites, cockroaches</a:t>
            </a:r>
          </a:p>
          <a:p>
            <a:r>
              <a:rPr lang="en-US" dirty="0"/>
              <a:t>Predators for mites, mealy bug, cockroaches, </a:t>
            </a:r>
            <a:r>
              <a:rPr lang="en-US" dirty="0" err="1"/>
              <a:t>pillbugs</a:t>
            </a:r>
            <a:endParaRPr lang="en-US" dirty="0"/>
          </a:p>
          <a:p>
            <a:r>
              <a:rPr lang="en-US" dirty="0"/>
              <a:t>Oysters, crabs, coral</a:t>
            </a:r>
          </a:p>
          <a:p>
            <a:r>
              <a:rPr lang="en-US" dirty="0"/>
              <a:t>Agave, jojoba, rubber trees, mosses, ferns, trees producing gum and soaps.</a:t>
            </a:r>
          </a:p>
        </p:txBody>
      </p:sp>
    </p:spTree>
    <p:extLst>
      <p:ext uri="{BB962C8B-B14F-4D97-AF65-F5344CB8AC3E}">
        <p14:creationId xmlns:p14="http://schemas.microsoft.com/office/powerpoint/2010/main" val="1528902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Agriculture </a:t>
            </a:r>
            <a:br>
              <a:rPr lang="en-US" dirty="0"/>
            </a:br>
            <a:r>
              <a:rPr lang="en-US" dirty="0"/>
              <a:t>(intensive agriculture biome)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 plots, producing 3 crops per year</a:t>
            </a:r>
          </a:p>
          <a:p>
            <a:r>
              <a:rPr lang="en-US" dirty="0"/>
              <a:t>86 crops (including herbs)</a:t>
            </a:r>
          </a:p>
          <a:p>
            <a:pPr lvl="1"/>
            <a:r>
              <a:rPr lang="en-US" dirty="0"/>
              <a:t>Beans, potatoes, peanuts for protein</a:t>
            </a:r>
          </a:p>
          <a:p>
            <a:pPr lvl="1"/>
            <a:r>
              <a:rPr lang="en-US" dirty="0"/>
              <a:t>Oats, barley, rice, wheat, millet, sorghum, maize, soybeans</a:t>
            </a:r>
          </a:p>
          <a:p>
            <a:pPr lvl="1"/>
            <a:r>
              <a:rPr lang="en-US" dirty="0"/>
              <a:t>Sweet potatoes, beets, taro, rape, mustard, safflower, tomatoes, cabbage, carrots, eggplant, peppers, leafy vegetables</a:t>
            </a:r>
          </a:p>
          <a:p>
            <a:pPr lvl="1"/>
            <a:r>
              <a:rPr lang="en-US" dirty="0"/>
              <a:t>Bananas (in rainforest), papayas, pineapple, guava, apples, grapes, strawberries, oranges, sugar cane</a:t>
            </a:r>
          </a:p>
          <a:p>
            <a:r>
              <a:rPr lang="en-US" dirty="0"/>
              <a:t>Milk from African pygmy goats, eggs from 35 hens, limited meat, fish (tilapia grown in rice paddies)</a:t>
            </a:r>
          </a:p>
          <a:p>
            <a:r>
              <a:rPr lang="en-US" dirty="0"/>
              <a:t>3 pigs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30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Soil-based, not hydroponic</a:t>
            </a:r>
          </a:p>
          <a:p>
            <a:pPr lvl="1"/>
            <a:r>
              <a:rPr lang="en-US" dirty="0"/>
              <a:t>Sustainable: no separate chemicals produced elsewhere</a:t>
            </a:r>
          </a:p>
          <a:p>
            <a:pPr lvl="1"/>
            <a:r>
              <a:rPr lang="en-US" dirty="0"/>
              <a:t>Able to process human and animal waste, inedible parts of food</a:t>
            </a:r>
          </a:p>
          <a:p>
            <a:pPr lvl="1"/>
            <a:r>
              <a:rPr lang="en-US" dirty="0"/>
              <a:t>Energy efficient,  proven on earth</a:t>
            </a:r>
          </a:p>
          <a:p>
            <a:pPr lvl="1"/>
            <a:r>
              <a:rPr lang="en-US" dirty="0"/>
              <a:t>Soil and marsh microbes capture toxic trace compounds</a:t>
            </a:r>
          </a:p>
          <a:p>
            <a:r>
              <a:rPr lang="en-US" dirty="0"/>
              <a:t>Integrated Pest Management</a:t>
            </a:r>
          </a:p>
          <a:p>
            <a:pPr lvl="1"/>
            <a:r>
              <a:rPr lang="en-US" dirty="0"/>
              <a:t>Selection of pest-resistant crops</a:t>
            </a:r>
          </a:p>
          <a:p>
            <a:pPr lvl="1"/>
            <a:r>
              <a:rPr lang="en-US" dirty="0"/>
              <a:t>Small plots with frequent replanting of different crops</a:t>
            </a:r>
          </a:p>
          <a:p>
            <a:pPr lvl="1"/>
            <a:r>
              <a:rPr lang="en-US" dirty="0"/>
              <a:t>Variations in varieties of major crops</a:t>
            </a:r>
          </a:p>
          <a:p>
            <a:pPr lvl="1"/>
            <a:r>
              <a:rPr lang="en-US" dirty="0"/>
              <a:t>Maintaining beneficial insects</a:t>
            </a:r>
          </a:p>
          <a:p>
            <a:pPr lvl="1"/>
            <a:r>
              <a:rPr lang="en-US" dirty="0"/>
              <a:t>Manual control</a:t>
            </a:r>
          </a:p>
        </p:txBody>
      </p:sp>
    </p:spTree>
    <p:extLst>
      <p:ext uri="{BB962C8B-B14F-4D97-AF65-F5344CB8AC3E}">
        <p14:creationId xmlns:p14="http://schemas.microsoft.com/office/powerpoint/2010/main" val="1970019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apartment for each </a:t>
            </a:r>
            <a:r>
              <a:rPr lang="en-US" dirty="0" err="1"/>
              <a:t>biospherian</a:t>
            </a:r>
            <a:r>
              <a:rPr lang="en-US" dirty="0"/>
              <a:t> with upstairs and downstairs, shower &amp; toilet (but no toilet paper)</a:t>
            </a:r>
          </a:p>
          <a:p>
            <a:r>
              <a:rPr lang="en-US" dirty="0"/>
              <a:t>Kitchen, meeting area, recreation facilities, exercise room, communications center</a:t>
            </a:r>
          </a:p>
          <a:p>
            <a:r>
              <a:rPr lang="en-US" dirty="0"/>
              <a:t>Lab space, medical clinic</a:t>
            </a:r>
          </a:p>
        </p:txBody>
      </p:sp>
    </p:spTree>
    <p:extLst>
      <p:ext uri="{BB962C8B-B14F-4D97-AF65-F5344CB8AC3E}">
        <p14:creationId xmlns:p14="http://schemas.microsoft.com/office/powerpoint/2010/main" val="532515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happened in mission 1?</a:t>
            </a:r>
          </a:p>
        </p:txBody>
      </p:sp>
    </p:spTree>
    <p:extLst>
      <p:ext uri="{BB962C8B-B14F-4D97-AF65-F5344CB8AC3E}">
        <p14:creationId xmlns:p14="http://schemas.microsoft.com/office/powerpoint/2010/main" val="1900947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Breaking the seal: The missing fingertip and the duffel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days into mission, Jane Poynter had a threshing machine accident, cutting off the tip of her finger</a:t>
            </a:r>
          </a:p>
          <a:p>
            <a:r>
              <a:rPr lang="en-US" dirty="0"/>
              <a:t>Evacuated for medical attention</a:t>
            </a:r>
          </a:p>
          <a:p>
            <a:r>
              <a:rPr lang="en-US" dirty="0"/>
              <a:t>Returned hours later with a duffel bag</a:t>
            </a:r>
          </a:p>
          <a:p>
            <a:pPr lvl="1"/>
            <a:r>
              <a:rPr lang="en-US" dirty="0"/>
              <a:t>She claimed it only had spare parts and plans</a:t>
            </a:r>
          </a:p>
          <a:p>
            <a:r>
              <a:rPr lang="en-US" dirty="0"/>
              <a:t>PR disaster, media claiming experiment was compromised, bringing in food, letting in air</a:t>
            </a:r>
          </a:p>
          <a:p>
            <a:endParaRPr lang="en-US" dirty="0"/>
          </a:p>
          <a:p>
            <a:r>
              <a:rPr lang="en-US" sz="2000" i="1" dirty="0"/>
              <a:t>(The lead programmer had a $1000 bet with a </a:t>
            </a:r>
            <a:r>
              <a:rPr lang="en-US" sz="2000" i="1" dirty="0" err="1"/>
              <a:t>biospherian</a:t>
            </a:r>
            <a:r>
              <a:rPr lang="en-US" sz="2000" i="1" dirty="0"/>
              <a:t> that Biosphere 2 would be opened within 100 days)</a:t>
            </a:r>
          </a:p>
        </p:txBody>
      </p:sp>
    </p:spTree>
    <p:extLst>
      <p:ext uri="{BB962C8B-B14F-4D97-AF65-F5344CB8AC3E}">
        <p14:creationId xmlns:p14="http://schemas.microsoft.com/office/powerpoint/2010/main" val="162057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Biosphere 2</a:t>
            </a:r>
            <a:br>
              <a:rPr lang="en-US" dirty="0"/>
            </a:br>
            <a:r>
              <a:rPr lang="en-US" sz="2000" dirty="0"/>
              <a:t>bigger than a basketball, Smaller than earth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Biosphere 1 is earth</a:t>
            </a:r>
          </a:p>
          <a:p>
            <a:r>
              <a:rPr lang="en-US" dirty="0"/>
              <a:t>Unique biosphere experiment, intended as a prototype for sustainable space settlement</a:t>
            </a:r>
          </a:p>
          <a:p>
            <a:r>
              <a:rPr lang="en-US" dirty="0"/>
              <a:t>8 “</a:t>
            </a:r>
            <a:r>
              <a:rPr lang="en-US" dirty="0" err="1"/>
              <a:t>biospherians</a:t>
            </a:r>
            <a:r>
              <a:rPr lang="en-US" dirty="0"/>
              <a:t>” sealed in a 3.14 acre facility in 1991 for 2 years, with 3800 species</a:t>
            </a:r>
          </a:p>
          <a:p>
            <a:r>
              <a:rPr lang="en-US" dirty="0"/>
              <a:t>Was (and remains) worlds largest and longest running closed environment test</a:t>
            </a:r>
          </a:p>
          <a:p>
            <a:r>
              <a:rPr lang="en-US" dirty="0"/>
              <a:t>Facility still there as a research laboratory, open to the public (and the atmosphere --no longer sealed)</a:t>
            </a:r>
          </a:p>
          <a:p>
            <a:r>
              <a:rPr lang="en-US" dirty="0"/>
              <a:t>This talk is a retrospective on the experiment and the ideas behind it</a:t>
            </a:r>
          </a:p>
        </p:txBody>
      </p:sp>
    </p:spTree>
    <p:extLst>
      <p:ext uri="{BB962C8B-B14F-4D97-AF65-F5344CB8AC3E}">
        <p14:creationId xmlns:p14="http://schemas.microsoft.com/office/powerpoint/2010/main" val="1076804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was a huge concern before closure, and a major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levels on earth 350 ppm then, 400 ppm now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levels in Biosphere 2</a:t>
            </a:r>
          </a:p>
          <a:p>
            <a:pPr lvl="1"/>
            <a:r>
              <a:rPr lang="en-US" dirty="0"/>
              <a:t>1000 ppm in summer</a:t>
            </a:r>
          </a:p>
          <a:p>
            <a:pPr marL="1051560" lvl="3" indent="0">
              <a:buNone/>
            </a:pPr>
            <a:r>
              <a:rPr lang="en-US" dirty="0"/>
              <a:t>14.5 daylight hours</a:t>
            </a:r>
          </a:p>
          <a:p>
            <a:pPr lvl="1"/>
            <a:r>
              <a:rPr lang="en-US" dirty="0"/>
              <a:t>5000 ppm maximum in winter</a:t>
            </a:r>
          </a:p>
          <a:p>
            <a:pPr marL="1051560" lvl="3" indent="0">
              <a:buNone/>
            </a:pPr>
            <a:r>
              <a:rPr lang="en-US" dirty="0"/>
              <a:t>9.5 daylight hours</a:t>
            </a:r>
          </a:p>
          <a:p>
            <a:pPr lvl="1"/>
            <a:r>
              <a:rPr lang="en-US" dirty="0"/>
              <a:t>600 ppm daily fluctuation</a:t>
            </a:r>
          </a:p>
          <a:p>
            <a:pPr marL="1051560" lvl="3" indent="0">
              <a:buNone/>
            </a:pPr>
            <a:r>
              <a:rPr lang="en-US" dirty="0"/>
              <a:t>Due to high ratio of biomass </a:t>
            </a:r>
          </a:p>
          <a:p>
            <a:pPr marL="1051560" lvl="3" indent="0">
              <a:buNone/>
            </a:pPr>
            <a:r>
              <a:rPr lang="en-US" dirty="0"/>
              <a:t>carbon to atmospheric carbon</a:t>
            </a:r>
          </a:p>
          <a:p>
            <a:pPr marL="1051560" lvl="3" indent="0">
              <a:buNone/>
            </a:pPr>
            <a:r>
              <a:rPr lang="en-US" dirty="0"/>
              <a:t>(2 orders of magnitude vs. earth)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levels on Space shuttle: 5,000 ppm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levels unhealthy at 10,000 ppm</a:t>
            </a:r>
          </a:p>
          <a:p>
            <a:endParaRPr lang="en-US" dirty="0"/>
          </a:p>
        </p:txBody>
      </p:sp>
      <p:pic>
        <p:nvPicPr>
          <p:cNvPr id="3074" name="Picture 2" descr="C:\F\gms\MyOrganizations\NSS\Bio2OverheadPix\CO2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73" y="2209800"/>
            <a:ext cx="35052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00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Lowering temperatures at night (reducing plant respiration)</a:t>
            </a:r>
          </a:p>
          <a:p>
            <a:r>
              <a:rPr lang="en-US" dirty="0"/>
              <a:t>Suspending composting during low-light season</a:t>
            </a:r>
          </a:p>
          <a:p>
            <a:r>
              <a:rPr lang="en-US" dirty="0"/>
              <a:t>Activating and deactivating desert and savannah by controlling irrigation</a:t>
            </a:r>
          </a:p>
          <a:p>
            <a:r>
              <a:rPr lang="en-US" dirty="0"/>
              <a:t>Cutting, drying, storing biomass to sequester carbon</a:t>
            </a:r>
          </a:p>
          <a:p>
            <a:r>
              <a:rPr lang="en-US" dirty="0"/>
              <a:t>Planting fast-growing plants to increase photosynthesis</a:t>
            </a:r>
          </a:p>
          <a:p>
            <a:r>
              <a:rPr lang="en-US" dirty="0"/>
              <a:t>Some use of CO</a:t>
            </a:r>
            <a:r>
              <a:rPr lang="en-US" baseline="-25000" dirty="0"/>
              <a:t>2</a:t>
            </a:r>
            <a:r>
              <a:rPr lang="en-US" dirty="0"/>
              <a:t> scrubber in winter (100 ppm effect)</a:t>
            </a:r>
          </a:p>
          <a:p>
            <a:r>
              <a:rPr lang="en-US" dirty="0"/>
              <a:t>Could be considered successful, but a lot of work</a:t>
            </a:r>
          </a:p>
          <a:p>
            <a:r>
              <a:rPr lang="en-US" dirty="0"/>
              <a:t>Made harder by unusually-overcast winters, and starting with too much carbon (compounds) in the soil  (more coming…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4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unexpected O</a:t>
            </a:r>
            <a:r>
              <a:rPr lang="en-US" baseline="-25000" dirty="0"/>
              <a:t>2</a:t>
            </a:r>
            <a:r>
              <a:rPr lang="en-US" dirty="0"/>
              <a:t>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Rapid, steady decline in O</a:t>
            </a:r>
            <a:r>
              <a:rPr lang="en-US" baseline="-25000" dirty="0"/>
              <a:t>2</a:t>
            </a:r>
            <a:r>
              <a:rPr lang="en-US" dirty="0"/>
              <a:t>, without correlated CO</a:t>
            </a:r>
            <a:r>
              <a:rPr lang="en-US" baseline="-25000" dirty="0"/>
              <a:t>2</a:t>
            </a:r>
            <a:r>
              <a:rPr lang="en-US" dirty="0"/>
              <a:t> increase</a:t>
            </a:r>
          </a:p>
          <a:p>
            <a:pPr lvl="1"/>
            <a:r>
              <a:rPr lang="en-US" dirty="0"/>
              <a:t>20.9% down to 14.5% after 16 months</a:t>
            </a:r>
          </a:p>
          <a:p>
            <a:pPr lvl="1"/>
            <a:r>
              <a:rPr lang="en-US" dirty="0"/>
              <a:t>Equivalent to being at 13,400 ft.</a:t>
            </a:r>
          </a:p>
          <a:p>
            <a:pPr lvl="1"/>
            <a:r>
              <a:rPr lang="en-US" dirty="0"/>
              <a:t>Unknown reason at the time, not seen in test module</a:t>
            </a:r>
          </a:p>
          <a:p>
            <a:pPr lvl="1"/>
            <a:r>
              <a:rPr lang="en-US" dirty="0"/>
              <a:t>Led to fatigue, sleep apnea</a:t>
            </a:r>
          </a:p>
          <a:p>
            <a:r>
              <a:rPr lang="en-US" dirty="0"/>
              <a:t>2 unusually dark, overcast el-Nino winters weren’t the cause, but didn’t help</a:t>
            </a:r>
          </a:p>
          <a:p>
            <a:r>
              <a:rPr lang="en-US" dirty="0"/>
              <a:t>31,000 </a:t>
            </a:r>
            <a:r>
              <a:rPr lang="en-US" dirty="0" err="1"/>
              <a:t>lbs</a:t>
            </a:r>
            <a:r>
              <a:rPr lang="en-US" dirty="0"/>
              <a:t> liquid O</a:t>
            </a:r>
            <a:r>
              <a:rPr lang="en-US" baseline="-25000" dirty="0"/>
              <a:t>2</a:t>
            </a:r>
            <a:r>
              <a:rPr lang="en-US" dirty="0"/>
              <a:t> added, returning atmosphere to 19%:  Jan, 1993</a:t>
            </a:r>
          </a:p>
          <a:p>
            <a:r>
              <a:rPr lang="en-US" dirty="0"/>
              <a:t>Another PR disaster!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8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</a:t>
            </a:r>
            <a:r>
              <a:rPr lang="en-US" baseline="-25000" dirty="0"/>
              <a:t>2</a:t>
            </a:r>
            <a:r>
              <a:rPr lang="en-US" dirty="0"/>
              <a:t> decline:  graph</a:t>
            </a:r>
          </a:p>
        </p:txBody>
      </p:sp>
      <p:pic>
        <p:nvPicPr>
          <p:cNvPr id="2050" name="Picture 2" descr="C:\F\gms\MyOrganizations\NSS\Bio2OverheadPix\Biosphere2_oxy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8" y="2133600"/>
            <a:ext cx="7105185" cy="39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36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</a:t>
            </a:r>
            <a:r>
              <a:rPr lang="en-US" baseline="-25000" dirty="0"/>
              <a:t>2</a:t>
            </a:r>
            <a:r>
              <a:rPr lang="en-US" dirty="0"/>
              <a:t> decline 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Due to rich soil, fresh concrete</a:t>
            </a:r>
          </a:p>
          <a:p>
            <a:pPr lvl="1"/>
            <a:r>
              <a:rPr lang="en-US" dirty="0"/>
              <a:t>Unusually rich soil (high in organics) placed in Biosphere 2</a:t>
            </a:r>
          </a:p>
          <a:p>
            <a:pPr lvl="1"/>
            <a:r>
              <a:rPr lang="en-US" dirty="0"/>
              <a:t>Led to high O</a:t>
            </a:r>
            <a:r>
              <a:rPr lang="en-US" baseline="-25000" dirty="0"/>
              <a:t>2</a:t>
            </a:r>
            <a:r>
              <a:rPr lang="en-US" dirty="0"/>
              <a:t> consumption by soil microbes consuming it</a:t>
            </a:r>
          </a:p>
          <a:p>
            <a:pPr lvl="1"/>
            <a:r>
              <a:rPr lang="en-US" dirty="0"/>
              <a:t>Resulting CO</a:t>
            </a:r>
            <a:r>
              <a:rPr lang="en-US" baseline="-25000" dirty="0"/>
              <a:t>2</a:t>
            </a:r>
            <a:r>
              <a:rPr lang="en-US" dirty="0"/>
              <a:t> wasn’t all absorbed by plants</a:t>
            </a:r>
          </a:p>
          <a:p>
            <a:pPr lvl="1"/>
            <a:r>
              <a:rPr lang="en-US" dirty="0"/>
              <a:t>Resulting CO</a:t>
            </a:r>
            <a:r>
              <a:rPr lang="en-US" baseline="-25000" dirty="0"/>
              <a:t>2</a:t>
            </a:r>
            <a:r>
              <a:rPr lang="en-US" dirty="0"/>
              <a:t> absorbed as calcium carbonate on fresh concrete</a:t>
            </a:r>
          </a:p>
          <a:p>
            <a:r>
              <a:rPr lang="en-US" dirty="0"/>
              <a:t>For second mission, they coated concrete to avoid the first mission O</a:t>
            </a:r>
            <a:r>
              <a:rPr lang="en-US" baseline="-25000" dirty="0"/>
              <a:t>2</a:t>
            </a:r>
            <a:r>
              <a:rPr lang="en-US" dirty="0"/>
              <a:t> problem (and didn’t need O</a:t>
            </a:r>
            <a:r>
              <a:rPr lang="en-US" baseline="-25000" dirty="0"/>
              <a:t>2</a:t>
            </a:r>
            <a:r>
              <a:rPr lang="en-US" dirty="0"/>
              <a:t> injection)</a:t>
            </a:r>
          </a:p>
          <a:p>
            <a:pPr lvl="1"/>
            <a:r>
              <a:rPr lang="en-US" dirty="0"/>
              <a:t>Soil didn’t stabilize until around 1998, long after missions</a:t>
            </a:r>
          </a:p>
        </p:txBody>
      </p:sp>
    </p:spTree>
    <p:extLst>
      <p:ext uri="{BB962C8B-B14F-4D97-AF65-F5344CB8AC3E}">
        <p14:creationId xmlns:p14="http://schemas.microsoft.com/office/powerpoint/2010/main" val="27245759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problem as a reminder of biology/geology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On earth, calcium carbonate (limestone) was created by life (coral and marine shell), and the largest repository of carbon on earth (by far) is in rock</a:t>
            </a:r>
          </a:p>
          <a:p>
            <a:pPr lvl="2"/>
            <a:r>
              <a:rPr lang="en-US" dirty="0"/>
              <a:t>Rock:                                                 60,000,000 </a:t>
            </a:r>
            <a:r>
              <a:rPr lang="en-US" dirty="0" err="1"/>
              <a:t>gigatons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Kerogens (e.g., oil, also from life):  15,000,000</a:t>
            </a:r>
          </a:p>
          <a:p>
            <a:pPr lvl="2"/>
            <a:r>
              <a:rPr lang="en-US" dirty="0"/>
              <a:t>Ocean:                                              38,400 </a:t>
            </a:r>
          </a:p>
          <a:p>
            <a:pPr lvl="2"/>
            <a:r>
              <a:rPr lang="en-US" dirty="0"/>
              <a:t>Biomass (living and dead):               2,000  </a:t>
            </a:r>
          </a:p>
          <a:p>
            <a:pPr lvl="2"/>
            <a:r>
              <a:rPr lang="en-US" dirty="0"/>
              <a:t>Atmosphere:                                         720</a:t>
            </a:r>
          </a:p>
          <a:p>
            <a:r>
              <a:rPr lang="en-US" dirty="0"/>
              <a:t>So, as on earth, carbon went into rock, unfortunately taking O</a:t>
            </a:r>
            <a:r>
              <a:rPr lang="en-US" baseline="-25000" dirty="0"/>
              <a:t>2</a:t>
            </a:r>
            <a:r>
              <a:rPr lang="en-US" dirty="0"/>
              <a:t> with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05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productive (claimed most efficient ever), but still not quite enough</a:t>
            </a:r>
          </a:p>
          <a:p>
            <a:r>
              <a:rPr lang="en-US" dirty="0"/>
              <a:t>81% of food was grown inside for Mission 1 </a:t>
            </a:r>
          </a:p>
          <a:p>
            <a:pPr lvl="1"/>
            <a:r>
              <a:rPr lang="en-US" dirty="0"/>
              <a:t>Remaining 19% from seed stock and food grown inside system prior to closure</a:t>
            </a:r>
          </a:p>
          <a:p>
            <a:pPr lvl="1"/>
            <a:r>
              <a:rPr lang="en-US" dirty="0"/>
              <a:t>Low-calorie starvation diet</a:t>
            </a:r>
          </a:p>
          <a:p>
            <a:pPr lvl="1"/>
            <a:r>
              <a:rPr lang="en-US" dirty="0"/>
              <a:t>Relied only on natural light (reduced by 50% by glass/space frame)</a:t>
            </a:r>
          </a:p>
          <a:p>
            <a:pPr lvl="1"/>
            <a:r>
              <a:rPr lang="en-US" dirty="0"/>
              <a:t>Mission 2 achieved 100%, partly by adding artificial light (high-pressure sodium lamps) </a:t>
            </a:r>
          </a:p>
          <a:p>
            <a:r>
              <a:rPr lang="en-US" dirty="0"/>
              <a:t>Pigs and chickens took too much food, so were slaughtered and eaten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814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calorie nutrient dense diet advocated by Dr. Roy </a:t>
            </a:r>
            <a:r>
              <a:rPr lang="en-US" dirty="0" err="1"/>
              <a:t>Walford</a:t>
            </a:r>
            <a:r>
              <a:rPr lang="en-US" dirty="0"/>
              <a:t> (UCLA) in previous work on diet and aging</a:t>
            </a:r>
          </a:p>
          <a:p>
            <a:pPr marL="411480" lvl="1" indent="0">
              <a:buNone/>
            </a:pPr>
            <a:r>
              <a:rPr lang="en-US" dirty="0"/>
              <a:t>He wrote the book and got to live the dream as a </a:t>
            </a:r>
            <a:r>
              <a:rPr lang="en-US" dirty="0" err="1"/>
              <a:t>biospherian</a:t>
            </a:r>
            <a:endParaRPr lang="en-US" dirty="0"/>
          </a:p>
          <a:p>
            <a:r>
              <a:rPr lang="en-US" dirty="0"/>
              <a:t>Carefully tracked entire diet by computer</a:t>
            </a:r>
          </a:p>
          <a:p>
            <a:r>
              <a:rPr lang="en-US" dirty="0"/>
              <a:t>Lost 16% of their body weight in first year, stabilized and recovered some in second year</a:t>
            </a:r>
          </a:p>
          <a:p>
            <a:r>
              <a:rPr lang="en-US" dirty="0"/>
              <a:t>Overall health good, improved cholesterol, blood pressure</a:t>
            </a:r>
          </a:p>
          <a:p>
            <a:r>
              <a:rPr lang="en-US" dirty="0"/>
              <a:t>System supplied all vitamins except D</a:t>
            </a:r>
          </a:p>
        </p:txBody>
      </p:sp>
    </p:spTree>
    <p:extLst>
      <p:ext uri="{BB962C8B-B14F-4D97-AF65-F5344CB8AC3E}">
        <p14:creationId xmlns:p14="http://schemas.microsoft.com/office/powerpoint/2010/main" val="2901153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Species packing: survival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Started with 3800 species.  </a:t>
            </a:r>
          </a:p>
          <a:p>
            <a:pPr lvl="1"/>
            <a:r>
              <a:rPr lang="en-US" dirty="0"/>
              <a:t>As expected, not all survived. </a:t>
            </a:r>
          </a:p>
          <a:p>
            <a:pPr lvl="1"/>
            <a:r>
              <a:rPr lang="en-US" dirty="0"/>
              <a:t>Example:  in the rainforest, 61% of 282 species of plants survived the 2 year experiment</a:t>
            </a:r>
          </a:p>
          <a:p>
            <a:pPr lvl="1"/>
            <a:r>
              <a:rPr lang="en-US" dirty="0"/>
              <a:t>Plants were individually tagged and tracked</a:t>
            </a:r>
          </a:p>
          <a:p>
            <a:r>
              <a:rPr lang="en-US" dirty="0"/>
              <a:t>Proved self-organization and adaptation happens</a:t>
            </a:r>
          </a:p>
          <a:p>
            <a:pPr lvl="1"/>
            <a:r>
              <a:rPr lang="en-US" dirty="0"/>
              <a:t>Explosion of ants, cockroaches, katydids </a:t>
            </a:r>
          </a:p>
          <a:p>
            <a:pPr lvl="1"/>
            <a:r>
              <a:rPr lang="en-US" dirty="0"/>
              <a:t>Rainforest overgrown with morning glories, other </a:t>
            </a:r>
            <a:r>
              <a:rPr lang="en-US" dirty="0" err="1"/>
              <a:t>invasives</a:t>
            </a:r>
            <a:r>
              <a:rPr lang="en-US" dirty="0"/>
              <a:t>, requiring manual intervention</a:t>
            </a:r>
          </a:p>
          <a:p>
            <a:pPr lvl="1"/>
            <a:r>
              <a:rPr lang="en-US" dirty="0"/>
              <a:t>Rainforest grew rapidly, doubling size</a:t>
            </a:r>
          </a:p>
          <a:p>
            <a:pPr lvl="1"/>
            <a:r>
              <a:rPr lang="en-US" dirty="0"/>
              <a:t>Pollinating insects died, several bird species</a:t>
            </a:r>
          </a:p>
          <a:p>
            <a:pPr lvl="1"/>
            <a:r>
              <a:rPr lang="en-US" dirty="0"/>
              <a:t>Desert Biome shifted considerably towards species adapted to humid conditions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505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sustainability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Proved feasibility of a sustainable biosphere(more or less)</a:t>
            </a:r>
          </a:p>
          <a:p>
            <a:pPr lvl="1"/>
            <a:r>
              <a:rPr lang="en-US" dirty="0"/>
              <a:t>Notable problems like O</a:t>
            </a:r>
            <a:r>
              <a:rPr lang="en-US" baseline="-25000" dirty="0"/>
              <a:t>2</a:t>
            </a:r>
            <a:r>
              <a:rPr lang="en-US" dirty="0"/>
              <a:t> were explained and preventable</a:t>
            </a:r>
          </a:p>
          <a:p>
            <a:pPr lvl="1"/>
            <a:r>
              <a:rPr lang="en-US" dirty="0"/>
              <a:t>People came out alive and healthy after 2 years</a:t>
            </a:r>
          </a:p>
          <a:p>
            <a:pPr marL="685800" lvl="2" indent="0">
              <a:buNone/>
            </a:pPr>
            <a:r>
              <a:rPr lang="en-US" dirty="0"/>
              <a:t>   It wasn’t a given that this was possible before this</a:t>
            </a:r>
          </a:p>
          <a:p>
            <a:r>
              <a:rPr lang="en-US" dirty="0"/>
              <a:t>System removed harmful compounds without toxic buildup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, NO</a:t>
            </a:r>
            <a:r>
              <a:rPr lang="en-US" baseline="-25000" dirty="0"/>
              <a:t>x</a:t>
            </a:r>
            <a:r>
              <a:rPr lang="en-US" dirty="0"/>
              <a:t>, H2S, ethylene, CO, methane, Ozone</a:t>
            </a:r>
          </a:p>
          <a:p>
            <a:pPr lvl="1"/>
            <a:r>
              <a:rPr lang="en-US" dirty="0"/>
              <a:t>Exception:  N</a:t>
            </a:r>
            <a:r>
              <a:rPr lang="en-US" baseline="-25000" dirty="0"/>
              <a:t>2</a:t>
            </a:r>
            <a:r>
              <a:rPr lang="en-US" dirty="0"/>
              <a:t>O, which is normally decomposed by radiation in the stratosphere</a:t>
            </a:r>
          </a:p>
          <a:p>
            <a:r>
              <a:rPr lang="en-US" dirty="0"/>
              <a:t>They were able to track and model elements in closed loop cycles</a:t>
            </a:r>
          </a:p>
          <a:p>
            <a:pPr lvl="1"/>
            <a:r>
              <a:rPr lang="en-US" dirty="0"/>
              <a:t>Accelerated cycles vs. earth</a:t>
            </a:r>
          </a:p>
          <a:p>
            <a:r>
              <a:rPr lang="en-US" dirty="0"/>
              <a:t>Small closed systems are vulnerable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5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Biosphere 2 structure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3.14 acres (plus basement)</a:t>
            </a:r>
          </a:p>
          <a:p>
            <a:r>
              <a:rPr lang="en-US" dirty="0"/>
              <a:t>40 acre site</a:t>
            </a:r>
          </a:p>
          <a:p>
            <a:pPr lvl="1"/>
            <a:r>
              <a:rPr lang="en-US" dirty="0"/>
              <a:t>Support buildings, cooling towers</a:t>
            </a:r>
          </a:p>
          <a:p>
            <a:pPr lvl="1"/>
            <a:r>
              <a:rPr lang="en-US" dirty="0"/>
              <a:t>Energy center with backup generators, boilers, water chillers</a:t>
            </a:r>
          </a:p>
          <a:p>
            <a:pPr lvl="1"/>
            <a:r>
              <a:rPr lang="en-US" dirty="0"/>
              <a:t>Power failure:  20 minutes until plants damaged</a:t>
            </a:r>
          </a:p>
          <a:p>
            <a:r>
              <a:rPr lang="en-US" dirty="0"/>
              <a:t>91 foot maximum height at rainforest</a:t>
            </a:r>
          </a:p>
          <a:p>
            <a:r>
              <a:rPr lang="en-US" dirty="0"/>
              <a:t>7.2 million </a:t>
            </a:r>
            <a:r>
              <a:rPr lang="en-US" dirty="0" err="1"/>
              <a:t>cu.ft</a:t>
            </a:r>
            <a:r>
              <a:rPr lang="en-US" dirty="0"/>
              <a:t>. </a:t>
            </a:r>
          </a:p>
          <a:p>
            <a:r>
              <a:rPr lang="en-US" dirty="0"/>
              <a:t>Closed to material flow, open to energy and information (as would be a space or Mars colony)</a:t>
            </a:r>
          </a:p>
          <a:p>
            <a:pPr lvl="1"/>
            <a:r>
              <a:rPr lang="en-US" dirty="0"/>
              <a:t>Low air leakage rate – about 10%/year </a:t>
            </a:r>
          </a:p>
          <a:p>
            <a:pPr lvl="1"/>
            <a:r>
              <a:rPr lang="en-US" dirty="0"/>
              <a:t>Energy input:  passive solar, and 5.7MW power plant</a:t>
            </a:r>
          </a:p>
          <a:p>
            <a:pPr lvl="1"/>
            <a:r>
              <a:rPr lang="en-US" dirty="0"/>
              <a:t>Energy removal: cooling tower water and chilled water</a:t>
            </a:r>
          </a:p>
          <a:p>
            <a:pPr lvl="1"/>
            <a:r>
              <a:rPr lang="en-US" dirty="0"/>
              <a:t>Special sealants for 6500 windows in space frame</a:t>
            </a:r>
          </a:p>
          <a:p>
            <a:pPr lvl="1"/>
            <a:r>
              <a:rPr lang="en-US" dirty="0"/>
              <a:t>500 ton welded stainless steel liner underneath</a:t>
            </a:r>
          </a:p>
        </p:txBody>
      </p:sp>
    </p:spTree>
    <p:extLst>
      <p:ext uri="{BB962C8B-B14F-4D97-AF65-F5344CB8AC3E}">
        <p14:creationId xmlns:p14="http://schemas.microsoft.com/office/powerpoint/2010/main" val="1918787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they spend their time inside biosphere 2?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515824" cy="345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496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External relationships suffered</a:t>
            </a:r>
          </a:p>
          <a:p>
            <a:r>
              <a:rPr lang="en-US" dirty="0"/>
              <a:t>Halfway through first mission, group had split into 2 factions, barely on speaking terms</a:t>
            </a:r>
          </a:p>
          <a:p>
            <a:r>
              <a:rPr lang="en-US" dirty="0"/>
              <a:t>Power struggles outside on how to proceed were reflected inside</a:t>
            </a:r>
          </a:p>
          <a:p>
            <a:pPr lvl="1"/>
            <a:r>
              <a:rPr lang="en-US" dirty="0"/>
              <a:t>Importance of maintaining closure vs other research</a:t>
            </a:r>
          </a:p>
          <a:p>
            <a:pPr lvl="1"/>
            <a:r>
              <a:rPr lang="en-US" dirty="0"/>
              <a:t>Decisions on importing air or food </a:t>
            </a:r>
          </a:p>
          <a:p>
            <a:pPr lvl="1"/>
            <a:r>
              <a:rPr lang="en-US" dirty="0"/>
              <a:t>“Holistic” view vs. “reductionist” view of science. </a:t>
            </a:r>
          </a:p>
          <a:p>
            <a:r>
              <a:rPr lang="en-US" dirty="0"/>
              <a:t>Made worse by effects of O</a:t>
            </a:r>
            <a:r>
              <a:rPr lang="en-US" baseline="-25000" dirty="0"/>
              <a:t>2</a:t>
            </a:r>
            <a:r>
              <a:rPr lang="en-US" dirty="0"/>
              <a:t> deprivation</a:t>
            </a:r>
          </a:p>
          <a:p>
            <a:pPr lvl="1"/>
            <a:r>
              <a:rPr lang="en-US" dirty="0"/>
              <a:t>Equivalent to elevation of 13,400 ft.</a:t>
            </a:r>
          </a:p>
          <a:p>
            <a:pPr lvl="1"/>
            <a:r>
              <a:rPr lang="en-US" dirty="0"/>
              <a:t>Fatigue, sleep apnea</a:t>
            </a:r>
          </a:p>
          <a:p>
            <a:r>
              <a:rPr lang="en-US" dirty="0"/>
              <a:t>Still worked together as a team to achieve their goals</a:t>
            </a:r>
          </a:p>
          <a:p>
            <a:r>
              <a:rPr lang="en-US" dirty="0"/>
              <a:t>2 team members got married right after exiting</a:t>
            </a:r>
          </a:p>
        </p:txBody>
      </p:sp>
    </p:spTree>
    <p:extLst>
      <p:ext uri="{BB962C8B-B14F-4D97-AF65-F5344CB8AC3E}">
        <p14:creationId xmlns:p14="http://schemas.microsoft.com/office/powerpoint/2010/main" val="26659772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were they a 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Well, maybe yes, to some extent…   </a:t>
            </a:r>
          </a:p>
          <a:p>
            <a:pPr lvl="1"/>
            <a:r>
              <a:rPr lang="en-US" dirty="0"/>
              <a:t>More so than, say, “Aggies”.  </a:t>
            </a:r>
          </a:p>
          <a:p>
            <a:pPr lvl="2"/>
            <a:r>
              <a:rPr lang="en-US" dirty="0"/>
              <a:t>Close-knit group for many years</a:t>
            </a:r>
          </a:p>
          <a:p>
            <a:pPr lvl="2"/>
            <a:r>
              <a:rPr lang="en-US" dirty="0"/>
              <a:t>Based on shared ideology and vision of going to Mars</a:t>
            </a:r>
          </a:p>
          <a:p>
            <a:pPr lvl="2"/>
            <a:r>
              <a:rPr lang="en-US" dirty="0"/>
              <a:t>Important roles closed to outsiders</a:t>
            </a:r>
          </a:p>
          <a:p>
            <a:pPr lvl="2"/>
            <a:r>
              <a:rPr lang="en-US" dirty="0"/>
              <a:t>Closed meetings, lots of rumors about what went on</a:t>
            </a:r>
          </a:p>
          <a:p>
            <a:pPr lvl="1"/>
            <a:r>
              <a:rPr lang="en-US" dirty="0"/>
              <a:t>John Allen, the leader, ran a commune in New Mexico (</a:t>
            </a:r>
            <a:r>
              <a:rPr lang="en-US" dirty="0" err="1"/>
              <a:t>Synergia</a:t>
            </a:r>
            <a:r>
              <a:rPr lang="en-US" dirty="0"/>
              <a:t>), and a theatre group (“Theatre of All Possibilities”)</a:t>
            </a:r>
          </a:p>
          <a:p>
            <a:pPr marL="685800" lvl="2" indent="0">
              <a:buNone/>
            </a:pPr>
            <a:r>
              <a:rPr lang="en-US" dirty="0"/>
              <a:t>   Accusations of psychological humiliation, corporal punishment</a:t>
            </a:r>
          </a:p>
          <a:p>
            <a:r>
              <a:rPr lang="en-US" dirty="0"/>
              <a:t>Accusations were somewhat overblown</a:t>
            </a:r>
          </a:p>
          <a:p>
            <a:pPr lvl="1"/>
            <a:r>
              <a:rPr lang="en-US" dirty="0"/>
              <a:t>“doomsday cult”, “western civilization is over”, “just a failed theatre group”, etc.</a:t>
            </a:r>
          </a:p>
          <a:p>
            <a:r>
              <a:rPr lang="en-US" dirty="0"/>
              <a:t>Accusations definitely hurt their scientific credibility</a:t>
            </a:r>
          </a:p>
        </p:txBody>
      </p:sp>
    </p:spTree>
    <p:extLst>
      <p:ext uri="{BB962C8B-B14F-4D97-AF65-F5344CB8AC3E}">
        <p14:creationId xmlns:p14="http://schemas.microsoft.com/office/powerpoint/2010/main" val="42383974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Yes, KIND OF, 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Accusations of lack of scientific training were overblown</a:t>
            </a:r>
          </a:p>
          <a:p>
            <a:pPr lvl="1"/>
            <a:r>
              <a:rPr lang="en-US" dirty="0"/>
              <a:t>There was expertise in their group, at least some with appropriate degrees</a:t>
            </a:r>
          </a:p>
          <a:p>
            <a:pPr lvl="1"/>
            <a:r>
              <a:rPr lang="en-US" dirty="0"/>
              <a:t>They tapped and managed outside scientists, expertise as well.</a:t>
            </a:r>
          </a:p>
          <a:p>
            <a:r>
              <a:rPr lang="en-US" dirty="0"/>
              <a:t>While there was some weirdness, this was a serious project</a:t>
            </a:r>
          </a:p>
          <a:p>
            <a:r>
              <a:rPr lang="en-US" dirty="0"/>
              <a:t>That’s probably what it took to get this unusual project going</a:t>
            </a:r>
          </a:p>
        </p:txBody>
      </p:sp>
    </p:spTree>
    <p:extLst>
      <p:ext uri="{BB962C8B-B14F-4D97-AF65-F5344CB8AC3E}">
        <p14:creationId xmlns:p14="http://schemas.microsoft.com/office/powerpoint/2010/main" val="3030317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Biology for sustainable life outside earth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1"/>
            <a:ext cx="8305800" cy="2007834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68" y="117088"/>
            <a:ext cx="5714999" cy="19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50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Biology for sustainable life outside earth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1"/>
            <a:ext cx="8305800" cy="2007834"/>
          </a:xfrm>
        </p:spPr>
        <p:txBody>
          <a:bodyPr/>
          <a:lstStyle/>
          <a:p>
            <a:r>
              <a:rPr lang="en-US" dirty="0"/>
              <a:t>Additional material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68" y="117088"/>
            <a:ext cx="5714999" cy="19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933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Control temperatures, </a:t>
            </a:r>
            <a:r>
              <a:rPr lang="en-US" dirty="0" err="1"/>
              <a:t>humidities</a:t>
            </a:r>
            <a:r>
              <a:rPr lang="en-US" dirty="0"/>
              <a:t>, wind velocities</a:t>
            </a:r>
          </a:p>
          <a:p>
            <a:r>
              <a:rPr lang="en-US" dirty="0"/>
              <a:t>Control via Air Handling Units (AHU’s) </a:t>
            </a:r>
          </a:p>
          <a:p>
            <a:pPr lvl="1"/>
            <a:r>
              <a:rPr lang="en-US" dirty="0"/>
              <a:t>Flows of cooling tower water and chilled water</a:t>
            </a:r>
          </a:p>
          <a:p>
            <a:pPr lvl="1"/>
            <a:r>
              <a:rPr lang="en-US" dirty="0"/>
              <a:t>Steam heating flow (heating, and reheat for humidity control)</a:t>
            </a:r>
          </a:p>
          <a:p>
            <a:pPr lvl="1"/>
            <a:r>
              <a:rPr lang="en-US" dirty="0"/>
              <a:t>Throttling of inlet air flow to blowers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Wanted tight control – scientific experiment, not a house</a:t>
            </a:r>
          </a:p>
          <a:p>
            <a:pPr lvl="1"/>
            <a:r>
              <a:rPr lang="en-US" dirty="0"/>
              <a:t>Significant variations in targets across biomes, heights</a:t>
            </a:r>
          </a:p>
          <a:p>
            <a:pPr lvl="1"/>
            <a:r>
              <a:rPr lang="en-US" dirty="0"/>
              <a:t>Sun/shade variations inside</a:t>
            </a:r>
          </a:p>
          <a:p>
            <a:pPr lvl="1"/>
            <a:r>
              <a:rPr lang="en-US" dirty="0"/>
              <a:t>Weather variations outside (sun/shade , day/night)</a:t>
            </a:r>
          </a:p>
          <a:p>
            <a:pPr lvl="2"/>
            <a:r>
              <a:rPr lang="en-US" dirty="0"/>
              <a:t>All-glass, without shade, louvers, or tinting, for photosynthesis</a:t>
            </a:r>
          </a:p>
          <a:p>
            <a:pPr lvl="2"/>
            <a:r>
              <a:rPr lang="en-US" dirty="0"/>
              <a:t>Cloud passing overhead caused noticeable changes</a:t>
            </a:r>
          </a:p>
          <a:p>
            <a:pPr lvl="2"/>
            <a:r>
              <a:rPr lang="en-US" dirty="0"/>
              <a:t>Hot summer sun, winter snow</a:t>
            </a:r>
          </a:p>
          <a:p>
            <a:pPr lvl="1"/>
            <a:r>
              <a:rPr lang="en-US" dirty="0"/>
              <a:t>Interactions between AHUs &amp; biomes due to shared cooling water</a:t>
            </a:r>
          </a:p>
          <a:p>
            <a:pPr lvl="1"/>
            <a:r>
              <a:rPr lang="en-US" dirty="0"/>
              <a:t>Interactions between biomes due to open air boundaries</a:t>
            </a:r>
          </a:p>
          <a:p>
            <a:pPr lvl="1"/>
            <a:r>
              <a:rPr lang="en-US" dirty="0"/>
              <a:t>Need for condensation for potable water and utility water</a:t>
            </a:r>
          </a:p>
          <a:p>
            <a:pPr lvl="1"/>
            <a:r>
              <a:rPr lang="en-US" dirty="0"/>
              <a:t>Sensor &amp; valve reliability</a:t>
            </a:r>
          </a:p>
          <a:p>
            <a:pPr lvl="1"/>
            <a:r>
              <a:rPr lang="en-US" dirty="0"/>
              <a:t>Graceful degradation with failures.  Only some spare parts.</a:t>
            </a:r>
          </a:p>
        </p:txBody>
      </p:sp>
    </p:spTree>
    <p:extLst>
      <p:ext uri="{BB962C8B-B14F-4D97-AF65-F5344CB8AC3E}">
        <p14:creationId xmlns:p14="http://schemas.microsoft.com/office/powerpoint/2010/main" val="16913283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systems </a:t>
            </a:r>
            <a:r>
              <a:rPr lang="en-US" sz="20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Optimization goals: economics and constraints</a:t>
            </a:r>
          </a:p>
          <a:p>
            <a:pPr lvl="1"/>
            <a:r>
              <a:rPr lang="en-US" dirty="0"/>
              <a:t>Humidity maximums, air velocity min &amp; max</a:t>
            </a:r>
          </a:p>
          <a:p>
            <a:pPr lvl="1"/>
            <a:r>
              <a:rPr lang="en-US" dirty="0"/>
              <a:t>Cooling tower water cheaper but less effective than chilled water</a:t>
            </a:r>
          </a:p>
          <a:p>
            <a:pPr lvl="1"/>
            <a:r>
              <a:rPr lang="en-US" dirty="0"/>
              <a:t>Number of AHUs used and airflow at each</a:t>
            </a:r>
          </a:p>
          <a:p>
            <a:pPr lvl="1"/>
            <a:r>
              <a:rPr lang="en-US" dirty="0"/>
              <a:t>Supervisory control for optimization, startup sequencing</a:t>
            </a:r>
          </a:p>
          <a:p>
            <a:r>
              <a:rPr lang="en-US" dirty="0"/>
              <a:t>Initial proposals used industrial-style controls</a:t>
            </a:r>
          </a:p>
          <a:p>
            <a:pPr lvl="1"/>
            <a:r>
              <a:rPr lang="en-US" dirty="0"/>
              <a:t>Temperature to energy flow cascade controls (feedback)</a:t>
            </a:r>
          </a:p>
          <a:p>
            <a:pPr lvl="1"/>
            <a:r>
              <a:rPr lang="en-US" dirty="0"/>
              <a:t>Feedforward for solar input energy and history, between biomes</a:t>
            </a:r>
          </a:p>
          <a:p>
            <a:r>
              <a:rPr lang="en-US" dirty="0"/>
              <a:t>Subcontractor never got sensors, valves, low-level controls to work very well </a:t>
            </a:r>
          </a:p>
          <a:p>
            <a:pPr lvl="1"/>
            <a:r>
              <a:rPr lang="en-US" dirty="0"/>
              <a:t>Local builder with little understanding of control systems</a:t>
            </a:r>
          </a:p>
          <a:p>
            <a:pPr lvl="1"/>
            <a:r>
              <a:rPr lang="en-US" dirty="0"/>
              <a:t>Abandoned tight control, optimization</a:t>
            </a:r>
          </a:p>
          <a:p>
            <a:pPr lvl="1"/>
            <a:r>
              <a:rPr lang="en-US" dirty="0"/>
              <a:t>Ended up with a set of templates for targets for simple controllers for different conditions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35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prototype top-level global monitoring system display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7325"/>
            <a:ext cx="7153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0783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cooling subsystem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59" y="1143000"/>
            <a:ext cx="4766883" cy="56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Biosphere 2 organized as 7 connected “biomes”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5 Wilderness biomes</a:t>
            </a:r>
          </a:p>
          <a:p>
            <a:pPr lvl="1"/>
            <a:r>
              <a:rPr lang="en-US" dirty="0"/>
              <a:t>Rainforest </a:t>
            </a:r>
            <a:r>
              <a:rPr lang="en-US" i="1" dirty="0"/>
              <a:t>(Amazonian, with lowlands, 50 ft. mountain, and cloud forest with misters and condensers to generate rain)</a:t>
            </a:r>
          </a:p>
          <a:p>
            <a:pPr lvl="1"/>
            <a:r>
              <a:rPr lang="en-US" dirty="0"/>
              <a:t>Savannah </a:t>
            </a:r>
            <a:r>
              <a:rPr lang="en-US" i="1" dirty="0"/>
              <a:t>(from tropics to thorn scrub)</a:t>
            </a:r>
          </a:p>
          <a:p>
            <a:pPr lvl="1"/>
            <a:r>
              <a:rPr lang="en-US" dirty="0"/>
              <a:t>Marsh </a:t>
            </a:r>
            <a:r>
              <a:rPr lang="en-US" i="1" dirty="0"/>
              <a:t>(Fresh </a:t>
            </a:r>
            <a:r>
              <a:rPr lang="en-US" i="1" dirty="0">
                <a:sym typeface="Wingdings" panose="05000000000000000000" pitchFamily="2" charset="2"/>
              </a:rPr>
              <a:t> Salt, mangroves, Everglades)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Ocean </a:t>
            </a:r>
            <a:r>
              <a:rPr lang="en-US" i="1" dirty="0">
                <a:sym typeface="Wingdings" panose="05000000000000000000" pitchFamily="2" charset="2"/>
              </a:rPr>
              <a:t>(35 feet deep, 1 million gallons, with coral reef, waves, and tides)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Fog Desert </a:t>
            </a:r>
            <a:r>
              <a:rPr lang="en-US" i="1" dirty="0">
                <a:sym typeface="Wingdings" panose="05000000000000000000" pitchFamily="2" charset="2"/>
              </a:rPr>
              <a:t>(Baja California – humid)</a:t>
            </a:r>
          </a:p>
          <a:p>
            <a:r>
              <a:rPr lang="en-US" dirty="0">
                <a:sym typeface="Wingdings" panose="05000000000000000000" pitchFamily="2" charset="2"/>
              </a:rPr>
              <a:t>IAB </a:t>
            </a:r>
            <a:r>
              <a:rPr lang="en-US" i="1" dirty="0">
                <a:sym typeface="Wingdings" panose="05000000000000000000" pitchFamily="2" charset="2"/>
              </a:rPr>
              <a:t>(Intensive Agricultural Biome)</a:t>
            </a:r>
          </a:p>
          <a:p>
            <a:r>
              <a:rPr lang="en-US" dirty="0">
                <a:sym typeface="Wingdings" panose="05000000000000000000" pitchFamily="2" charset="2"/>
              </a:rPr>
              <a:t>Human habitat</a:t>
            </a:r>
          </a:p>
          <a:p>
            <a:r>
              <a:rPr lang="en-US" dirty="0">
                <a:sym typeface="Wingdings" panose="05000000000000000000" pitchFamily="2" charset="2"/>
              </a:rPr>
              <a:t>Other stuff</a:t>
            </a:r>
          </a:p>
          <a:p>
            <a:r>
              <a:rPr lang="en-US" sz="1800" i="1" dirty="0">
                <a:sym typeface="Wingdings" panose="05000000000000000000" pitchFamily="2" charset="2"/>
              </a:rPr>
              <a:t>… “lungs”, and a basement, referred to as the “</a:t>
            </a:r>
            <a:r>
              <a:rPr lang="en-US" sz="1800" i="1" dirty="0" err="1">
                <a:sym typeface="Wingdings" panose="05000000000000000000" pitchFamily="2" charset="2"/>
              </a:rPr>
              <a:t>technosphere</a:t>
            </a:r>
            <a:r>
              <a:rPr lang="en-US" sz="1800" i="1" dirty="0">
                <a:sym typeface="Wingdings" panose="05000000000000000000" pitchFamily="2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9436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60" y="152400"/>
            <a:ext cx="684608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23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for test module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system dynamic simulation</a:t>
            </a:r>
          </a:p>
          <a:p>
            <a:pPr lvl="1"/>
            <a:r>
              <a:rPr lang="en-US" dirty="0"/>
              <a:t>Focus on O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Biological objects following </a:t>
            </a:r>
            <a:r>
              <a:rPr lang="en-US" dirty="0" err="1"/>
              <a:t>Odum’s</a:t>
            </a:r>
            <a:r>
              <a:rPr lang="en-US" dirty="0"/>
              <a:t> ecology textbooks</a:t>
            </a:r>
          </a:p>
          <a:p>
            <a:pPr lvl="2"/>
            <a:r>
              <a:rPr lang="en-US" dirty="0"/>
              <a:t>“Primary producers” (plants)</a:t>
            </a:r>
          </a:p>
          <a:p>
            <a:pPr lvl="2"/>
            <a:r>
              <a:rPr lang="en-US" dirty="0"/>
              <a:t>“Decomposers”, others</a:t>
            </a:r>
          </a:p>
          <a:p>
            <a:pPr lvl="2"/>
            <a:r>
              <a:rPr lang="en-US" dirty="0"/>
              <a:t>Differential equations associated with each type of object</a:t>
            </a:r>
          </a:p>
          <a:p>
            <a:pPr lvl="1"/>
            <a:r>
              <a:rPr lang="en-US" dirty="0"/>
              <a:t>Flows of material and energy as connections between the objects</a:t>
            </a:r>
          </a:p>
          <a:p>
            <a:pPr lvl="1"/>
            <a:r>
              <a:rPr lang="en-US" dirty="0"/>
              <a:t>Parameter estimation to match test data to simulation</a:t>
            </a:r>
          </a:p>
          <a:p>
            <a:pPr lvl="1"/>
            <a:r>
              <a:rPr lang="en-US" dirty="0"/>
              <a:t>Work mostly by University of Arizona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660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39" y="96262"/>
            <a:ext cx="5077523" cy="668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375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variables tracked during simulation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828800"/>
            <a:ext cx="4495800" cy="40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61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Biosphere 2:  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Ponds, streams, waterfalls</a:t>
            </a:r>
          </a:p>
          <a:p>
            <a:r>
              <a:rPr lang="en-US" dirty="0"/>
              <a:t>Two “Lungs” (1 million </a:t>
            </a:r>
            <a:r>
              <a:rPr lang="en-US" dirty="0" err="1"/>
              <a:t>cu.ft</a:t>
            </a:r>
            <a:r>
              <a:rPr lang="en-US" dirty="0"/>
              <a:t>. each)</a:t>
            </a:r>
          </a:p>
          <a:p>
            <a:pPr lvl="1"/>
            <a:r>
              <a:rPr lang="en-US" dirty="0"/>
              <a:t>Provide constant pressure slightly above atmospheric</a:t>
            </a:r>
          </a:p>
          <a:p>
            <a:pPr lvl="1"/>
            <a:r>
              <a:rPr lang="en-US" dirty="0"/>
              <a:t>Avoid blowing out or imploding glass due to temperature changes </a:t>
            </a:r>
            <a:r>
              <a:rPr lang="en-US" i="1" dirty="0"/>
              <a:t>(remember the ideal gas law!)</a:t>
            </a:r>
          </a:p>
          <a:p>
            <a:pPr lvl="1"/>
            <a:r>
              <a:rPr lang="en-US" dirty="0"/>
              <a:t>Ensure leaks are outward, not inward (contaminate experiment)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16-ton aluminum disk, 4 tons of synthetic rubber membrane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Disk level indeed goes up and down during the day</a:t>
            </a:r>
          </a:p>
          <a:p>
            <a:r>
              <a:rPr lang="en-US" dirty="0">
                <a:sym typeface="Wingdings" panose="05000000000000000000" pitchFamily="2" charset="2"/>
              </a:rPr>
              <a:t>Location:  near Oracle, AZ, north of Tucson</a:t>
            </a:r>
          </a:p>
          <a:p>
            <a:pPr marL="41148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Elevation:  3820 ft.  (So they get hot summers, snow)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9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2346</TotalTime>
  <Words>4433</Words>
  <Application>Microsoft Office PowerPoint</Application>
  <PresentationFormat>On-screen Show (4:3)</PresentationFormat>
  <Paragraphs>533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Book Antiqua</vt:lpstr>
      <vt:lpstr>Century Gothic</vt:lpstr>
      <vt:lpstr>Wingdings</vt:lpstr>
      <vt:lpstr>Apothecary</vt:lpstr>
      <vt:lpstr>Biosphere 2 and CLOSED ECOLOGICAL SYSTEMs</vt:lpstr>
      <vt:lpstr>What is a biosphere</vt:lpstr>
      <vt:lpstr>Origins of the word “biosphere”</vt:lpstr>
      <vt:lpstr>How small can a biosphere be?</vt:lpstr>
      <vt:lpstr>Why should we care?</vt:lpstr>
      <vt:lpstr>Biosphere 2 bigger than a basketball, Smaller than earth </vt:lpstr>
      <vt:lpstr>Biosphere 2 structure overview</vt:lpstr>
      <vt:lpstr>Biosphere 2 organized as 7 connected “biomes”</vt:lpstr>
      <vt:lpstr>Biosphere 2:  other features</vt:lpstr>
      <vt:lpstr>PowerPoint Presentation</vt:lpstr>
      <vt:lpstr>Site overview</vt:lpstr>
      <vt:lpstr>Why put a greenhouse in the middle of the arizona desert?</vt:lpstr>
      <vt:lpstr>overview</vt:lpstr>
      <vt:lpstr>3D cutaway overview</vt:lpstr>
      <vt:lpstr>“Technosphere”  a.k.a infrastructure in basement</vt:lpstr>
      <vt:lpstr>The secret co2 scrubber  also in the basement</vt:lpstr>
      <vt:lpstr>monitoring systems</vt:lpstr>
      <vt:lpstr>“Test module” built before  full-sized biosphere 2</vt:lpstr>
      <vt:lpstr>Test module</vt:lpstr>
      <vt:lpstr>Test module</vt:lpstr>
      <vt:lpstr>Some test module results</vt:lpstr>
      <vt:lpstr>Biosphere 2 project milestones  through mission 1</vt:lpstr>
      <vt:lpstr>Mission 1 closure</vt:lpstr>
      <vt:lpstr>Biosphere 2 mission 2 ended in chaos</vt:lpstr>
      <vt:lpstr>After the mission 2 chaos</vt:lpstr>
      <vt:lpstr>The money</vt:lpstr>
      <vt:lpstr>rainforest</vt:lpstr>
      <vt:lpstr>Rainforest lowlands</vt:lpstr>
      <vt:lpstr>savannah towards rainforest, overlooking marsh, ocean</vt:lpstr>
      <vt:lpstr>Savannah thorn scrub overlooking desert</vt:lpstr>
      <vt:lpstr>Marsh/savannah just above ocean edge</vt:lpstr>
      <vt:lpstr>Mangrove Marsh, with terracing somewhat visible</vt:lpstr>
      <vt:lpstr>Ocean beach, view towards marsh and wave maker</vt:lpstr>
      <vt:lpstr>Ocean, view towards marsh and wave maker, savannah at right</vt:lpstr>
      <vt:lpstr>Fog desert</vt:lpstr>
      <vt:lpstr>Intensive agricultural biome (IAB)</vt:lpstr>
      <vt:lpstr>Pygmy goats in iab</vt:lpstr>
      <vt:lpstr>Human habitat (meeting room)</vt:lpstr>
      <vt:lpstr>kitchen</vt:lpstr>
      <vt:lpstr>South Lung, inside view</vt:lpstr>
      <vt:lpstr>Tunnel between lung and main buildings</vt:lpstr>
      <vt:lpstr>Technosphere (basement)</vt:lpstr>
      <vt:lpstr>Outside rainforest, human habitat, lung</vt:lpstr>
      <vt:lpstr>How do you Design a biosphere?</vt:lpstr>
      <vt:lpstr>Goals of biosphere 2</vt:lpstr>
      <vt:lpstr>Biosphere 2 as a research lab</vt:lpstr>
      <vt:lpstr>Vision:  settle mars</vt:lpstr>
      <vt:lpstr>DESIGN CONSTRAINTS - examples</vt:lpstr>
      <vt:lpstr>Gaia hypothesis</vt:lpstr>
      <vt:lpstr>Predator/prey cycles Hare and Lynx example</vt:lpstr>
      <vt:lpstr>Daisyworld</vt:lpstr>
      <vt:lpstr>System stability for biospheres</vt:lpstr>
      <vt:lpstr>Species packing</vt:lpstr>
      <vt:lpstr>Examples of Some of the species placed in the wilderness biomes</vt:lpstr>
      <vt:lpstr>Agriculture  (intensive agriculture biome)</vt:lpstr>
      <vt:lpstr>Agriculture approach</vt:lpstr>
      <vt:lpstr>Human habitat</vt:lpstr>
      <vt:lpstr>So, what happened in mission 1?</vt:lpstr>
      <vt:lpstr>Breaking the seal: The missing fingertip and the duffel bag</vt:lpstr>
      <vt:lpstr>Co2 was a huge concern before closure, and a major focus</vt:lpstr>
      <vt:lpstr>Co2 MANAGEMENT</vt:lpstr>
      <vt:lpstr>The unexpected O2 decline</vt:lpstr>
      <vt:lpstr>The O2 decline:  graph</vt:lpstr>
      <vt:lpstr>the O2 decline cause</vt:lpstr>
      <vt:lpstr>O2 problem as a reminder of biology/geology interactions</vt:lpstr>
      <vt:lpstr>Agriculture results</vt:lpstr>
      <vt:lpstr>Diet</vt:lpstr>
      <vt:lpstr>Species packing: survival results</vt:lpstr>
      <vt:lpstr>Other sustainability results</vt:lpstr>
      <vt:lpstr>How did they spend their time inside biosphere 2?</vt:lpstr>
      <vt:lpstr>Group dynamics</vt:lpstr>
      <vt:lpstr>were they a cult?</vt:lpstr>
      <vt:lpstr>MAYBE Yes, KIND OF, but…</vt:lpstr>
      <vt:lpstr>end</vt:lpstr>
      <vt:lpstr>Additional material</vt:lpstr>
      <vt:lpstr>CONTROL SYSTEMS</vt:lpstr>
      <vt:lpstr>Control systems (continued)</vt:lpstr>
      <vt:lpstr>early prototype top-level global monitoring system display</vt:lpstr>
      <vt:lpstr>Example cooling subsystem</vt:lpstr>
      <vt:lpstr>PowerPoint Presentation</vt:lpstr>
      <vt:lpstr>simulation for test module experiments</vt:lpstr>
      <vt:lpstr>PowerPoint Presentation</vt:lpstr>
      <vt:lpstr>Examples of variables tracked during simulation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Stanley</dc:creator>
  <cp:lastModifiedBy>nathan price</cp:lastModifiedBy>
  <cp:revision>330</cp:revision>
  <dcterms:created xsi:type="dcterms:W3CDTF">2018-04-13T02:07:50Z</dcterms:created>
  <dcterms:modified xsi:type="dcterms:W3CDTF">2019-01-08T19:55:19Z</dcterms:modified>
</cp:coreProperties>
</file>