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62" r:id="rId4"/>
    <p:sldId id="258" r:id="rId5"/>
    <p:sldId id="257" r:id="rId6"/>
    <p:sldId id="263" r:id="rId7"/>
    <p:sldId id="259" r:id="rId8"/>
    <p:sldId id="260"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120"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BE045-063F-4920-9F53-6768106BCC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64DC98-3DC5-4EBB-B167-0B1A78DED8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A2F493-B9EC-4D69-B7BE-7DD623BB2E15}"/>
              </a:ext>
            </a:extLst>
          </p:cNvPr>
          <p:cNvSpPr>
            <a:spLocks noGrp="1"/>
          </p:cNvSpPr>
          <p:nvPr>
            <p:ph type="dt" sz="half" idx="10"/>
          </p:nvPr>
        </p:nvSpPr>
        <p:spPr/>
        <p:txBody>
          <a:bodyPr/>
          <a:lstStyle/>
          <a:p>
            <a:fld id="{D8A03D4E-A350-4424-9C19-509F05B79C66}" type="datetimeFigureOut">
              <a:rPr lang="en-US" smtClean="0"/>
              <a:t>4/6/2018</a:t>
            </a:fld>
            <a:endParaRPr lang="en-US"/>
          </a:p>
        </p:txBody>
      </p:sp>
      <p:sp>
        <p:nvSpPr>
          <p:cNvPr id="5" name="Footer Placeholder 4">
            <a:extLst>
              <a:ext uri="{FF2B5EF4-FFF2-40B4-BE49-F238E27FC236}">
                <a16:creationId xmlns:a16="http://schemas.microsoft.com/office/drawing/2014/main" id="{5A7AD1D8-89A4-437E-8BC2-0ABDCE5A4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C4C58-F1E0-4B7F-8FC1-D77F34583F8F}"/>
              </a:ext>
            </a:extLst>
          </p:cNvPr>
          <p:cNvSpPr>
            <a:spLocks noGrp="1"/>
          </p:cNvSpPr>
          <p:nvPr>
            <p:ph type="sldNum" sz="quarter" idx="12"/>
          </p:nvPr>
        </p:nvSpPr>
        <p:spPr/>
        <p:txBody>
          <a:bodyPr/>
          <a:lstStyle/>
          <a:p>
            <a:fld id="{E5C9C991-5682-499F-8F44-95D906334724}" type="slidenum">
              <a:rPr lang="en-US" smtClean="0"/>
              <a:t>‹#›</a:t>
            </a:fld>
            <a:endParaRPr lang="en-US"/>
          </a:p>
        </p:txBody>
      </p:sp>
    </p:spTree>
    <p:extLst>
      <p:ext uri="{BB962C8B-B14F-4D97-AF65-F5344CB8AC3E}">
        <p14:creationId xmlns:p14="http://schemas.microsoft.com/office/powerpoint/2010/main" val="277560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6055C-545B-4BD9-8B29-422598E23B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B36EAC-7C98-448D-AEDB-953DC9DC20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A3EC7-708D-45C6-B56D-C736842BDFF6}"/>
              </a:ext>
            </a:extLst>
          </p:cNvPr>
          <p:cNvSpPr>
            <a:spLocks noGrp="1"/>
          </p:cNvSpPr>
          <p:nvPr>
            <p:ph type="dt" sz="half" idx="10"/>
          </p:nvPr>
        </p:nvSpPr>
        <p:spPr/>
        <p:txBody>
          <a:bodyPr/>
          <a:lstStyle/>
          <a:p>
            <a:fld id="{D8A03D4E-A350-4424-9C19-509F05B79C66}" type="datetimeFigureOut">
              <a:rPr lang="en-US" smtClean="0"/>
              <a:t>4/6/2018</a:t>
            </a:fld>
            <a:endParaRPr lang="en-US"/>
          </a:p>
        </p:txBody>
      </p:sp>
      <p:sp>
        <p:nvSpPr>
          <p:cNvPr id="5" name="Footer Placeholder 4">
            <a:extLst>
              <a:ext uri="{FF2B5EF4-FFF2-40B4-BE49-F238E27FC236}">
                <a16:creationId xmlns:a16="http://schemas.microsoft.com/office/drawing/2014/main" id="{ADB5ACDF-2681-4EDB-8231-5577A0B0E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E77A4C-06CC-418E-8A95-E384730F7D79}"/>
              </a:ext>
            </a:extLst>
          </p:cNvPr>
          <p:cNvSpPr>
            <a:spLocks noGrp="1"/>
          </p:cNvSpPr>
          <p:nvPr>
            <p:ph type="sldNum" sz="quarter" idx="12"/>
          </p:nvPr>
        </p:nvSpPr>
        <p:spPr/>
        <p:txBody>
          <a:bodyPr/>
          <a:lstStyle/>
          <a:p>
            <a:fld id="{E5C9C991-5682-499F-8F44-95D906334724}" type="slidenum">
              <a:rPr lang="en-US" smtClean="0"/>
              <a:t>‹#›</a:t>
            </a:fld>
            <a:endParaRPr lang="en-US"/>
          </a:p>
        </p:txBody>
      </p:sp>
    </p:spTree>
    <p:extLst>
      <p:ext uri="{BB962C8B-B14F-4D97-AF65-F5344CB8AC3E}">
        <p14:creationId xmlns:p14="http://schemas.microsoft.com/office/powerpoint/2010/main" val="2208333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A16C4A-ACF2-4B1B-A6D5-C1D7497FD5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D3A85-9E0F-46CA-9185-2055714C197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90B03-E913-4B01-B0D6-25E46C2D0BB2}"/>
              </a:ext>
            </a:extLst>
          </p:cNvPr>
          <p:cNvSpPr>
            <a:spLocks noGrp="1"/>
          </p:cNvSpPr>
          <p:nvPr>
            <p:ph type="dt" sz="half" idx="10"/>
          </p:nvPr>
        </p:nvSpPr>
        <p:spPr/>
        <p:txBody>
          <a:bodyPr/>
          <a:lstStyle/>
          <a:p>
            <a:fld id="{D8A03D4E-A350-4424-9C19-509F05B79C66}" type="datetimeFigureOut">
              <a:rPr lang="en-US" smtClean="0"/>
              <a:t>4/6/2018</a:t>
            </a:fld>
            <a:endParaRPr lang="en-US"/>
          </a:p>
        </p:txBody>
      </p:sp>
      <p:sp>
        <p:nvSpPr>
          <p:cNvPr id="5" name="Footer Placeholder 4">
            <a:extLst>
              <a:ext uri="{FF2B5EF4-FFF2-40B4-BE49-F238E27FC236}">
                <a16:creationId xmlns:a16="http://schemas.microsoft.com/office/drawing/2014/main" id="{F44546DB-0781-48A9-BC55-BA716A898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E8B64E-A093-4F99-B3A2-B8511A404D91}"/>
              </a:ext>
            </a:extLst>
          </p:cNvPr>
          <p:cNvSpPr>
            <a:spLocks noGrp="1"/>
          </p:cNvSpPr>
          <p:nvPr>
            <p:ph type="sldNum" sz="quarter" idx="12"/>
          </p:nvPr>
        </p:nvSpPr>
        <p:spPr/>
        <p:txBody>
          <a:bodyPr/>
          <a:lstStyle/>
          <a:p>
            <a:fld id="{E5C9C991-5682-499F-8F44-95D906334724}" type="slidenum">
              <a:rPr lang="en-US" smtClean="0"/>
              <a:t>‹#›</a:t>
            </a:fld>
            <a:endParaRPr lang="en-US"/>
          </a:p>
        </p:txBody>
      </p:sp>
    </p:spTree>
    <p:extLst>
      <p:ext uri="{BB962C8B-B14F-4D97-AF65-F5344CB8AC3E}">
        <p14:creationId xmlns:p14="http://schemas.microsoft.com/office/powerpoint/2010/main" val="1246036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39488-6470-475B-AFDF-C3FD9313E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E5AC54-9409-4DA4-BE21-0D606878AC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876A99-A0DA-4404-8165-4CDC1B2C9B28}"/>
              </a:ext>
            </a:extLst>
          </p:cNvPr>
          <p:cNvSpPr>
            <a:spLocks noGrp="1"/>
          </p:cNvSpPr>
          <p:nvPr>
            <p:ph type="dt" sz="half" idx="10"/>
          </p:nvPr>
        </p:nvSpPr>
        <p:spPr/>
        <p:txBody>
          <a:bodyPr/>
          <a:lstStyle/>
          <a:p>
            <a:fld id="{D8A03D4E-A350-4424-9C19-509F05B79C66}" type="datetimeFigureOut">
              <a:rPr lang="en-US" smtClean="0"/>
              <a:t>4/6/2018</a:t>
            </a:fld>
            <a:endParaRPr lang="en-US"/>
          </a:p>
        </p:txBody>
      </p:sp>
      <p:sp>
        <p:nvSpPr>
          <p:cNvPr id="5" name="Footer Placeholder 4">
            <a:extLst>
              <a:ext uri="{FF2B5EF4-FFF2-40B4-BE49-F238E27FC236}">
                <a16:creationId xmlns:a16="http://schemas.microsoft.com/office/drawing/2014/main" id="{1AD54939-0954-4223-A46D-BE59C9C0F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BE76B4-A763-443F-BE0A-2DB81F5DD392}"/>
              </a:ext>
            </a:extLst>
          </p:cNvPr>
          <p:cNvSpPr>
            <a:spLocks noGrp="1"/>
          </p:cNvSpPr>
          <p:nvPr>
            <p:ph type="sldNum" sz="quarter" idx="12"/>
          </p:nvPr>
        </p:nvSpPr>
        <p:spPr/>
        <p:txBody>
          <a:bodyPr/>
          <a:lstStyle/>
          <a:p>
            <a:fld id="{E5C9C991-5682-499F-8F44-95D906334724}" type="slidenum">
              <a:rPr lang="en-US" smtClean="0"/>
              <a:t>‹#›</a:t>
            </a:fld>
            <a:endParaRPr lang="en-US"/>
          </a:p>
        </p:txBody>
      </p:sp>
    </p:spTree>
    <p:extLst>
      <p:ext uri="{BB962C8B-B14F-4D97-AF65-F5344CB8AC3E}">
        <p14:creationId xmlns:p14="http://schemas.microsoft.com/office/powerpoint/2010/main" val="1942793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FC49-91E8-4C4E-B89B-5D421F7C4C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3644ED-075A-48BF-8AC2-E9AEB1CFB1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1CA620-61E3-41A3-AB79-31C7E6E33716}"/>
              </a:ext>
            </a:extLst>
          </p:cNvPr>
          <p:cNvSpPr>
            <a:spLocks noGrp="1"/>
          </p:cNvSpPr>
          <p:nvPr>
            <p:ph type="dt" sz="half" idx="10"/>
          </p:nvPr>
        </p:nvSpPr>
        <p:spPr/>
        <p:txBody>
          <a:bodyPr/>
          <a:lstStyle/>
          <a:p>
            <a:fld id="{D8A03D4E-A350-4424-9C19-509F05B79C66}" type="datetimeFigureOut">
              <a:rPr lang="en-US" smtClean="0"/>
              <a:t>4/6/2018</a:t>
            </a:fld>
            <a:endParaRPr lang="en-US"/>
          </a:p>
        </p:txBody>
      </p:sp>
      <p:sp>
        <p:nvSpPr>
          <p:cNvPr id="5" name="Footer Placeholder 4">
            <a:extLst>
              <a:ext uri="{FF2B5EF4-FFF2-40B4-BE49-F238E27FC236}">
                <a16:creationId xmlns:a16="http://schemas.microsoft.com/office/drawing/2014/main" id="{B41351B2-D3F3-4DFD-B26E-3ECB43E66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1447E-FA1F-4771-B34D-4E6CE4B7DA45}"/>
              </a:ext>
            </a:extLst>
          </p:cNvPr>
          <p:cNvSpPr>
            <a:spLocks noGrp="1"/>
          </p:cNvSpPr>
          <p:nvPr>
            <p:ph type="sldNum" sz="quarter" idx="12"/>
          </p:nvPr>
        </p:nvSpPr>
        <p:spPr/>
        <p:txBody>
          <a:bodyPr/>
          <a:lstStyle/>
          <a:p>
            <a:fld id="{E5C9C991-5682-499F-8F44-95D906334724}" type="slidenum">
              <a:rPr lang="en-US" smtClean="0"/>
              <a:t>‹#›</a:t>
            </a:fld>
            <a:endParaRPr lang="en-US"/>
          </a:p>
        </p:txBody>
      </p:sp>
    </p:spTree>
    <p:extLst>
      <p:ext uri="{BB962C8B-B14F-4D97-AF65-F5344CB8AC3E}">
        <p14:creationId xmlns:p14="http://schemas.microsoft.com/office/powerpoint/2010/main" val="1654345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3D55-F439-492C-BB39-3B487DCAAC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BF329C-4342-4A7C-A5D7-31399B5E05A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2F1B8F-90CD-4B0C-ADBC-774BDB08B83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D7DE8A-18BF-459A-B5DC-429E787CDD95}"/>
              </a:ext>
            </a:extLst>
          </p:cNvPr>
          <p:cNvSpPr>
            <a:spLocks noGrp="1"/>
          </p:cNvSpPr>
          <p:nvPr>
            <p:ph type="dt" sz="half" idx="10"/>
          </p:nvPr>
        </p:nvSpPr>
        <p:spPr/>
        <p:txBody>
          <a:bodyPr/>
          <a:lstStyle/>
          <a:p>
            <a:fld id="{D8A03D4E-A350-4424-9C19-509F05B79C66}" type="datetimeFigureOut">
              <a:rPr lang="en-US" smtClean="0"/>
              <a:t>4/6/2018</a:t>
            </a:fld>
            <a:endParaRPr lang="en-US"/>
          </a:p>
        </p:txBody>
      </p:sp>
      <p:sp>
        <p:nvSpPr>
          <p:cNvPr id="6" name="Footer Placeholder 5">
            <a:extLst>
              <a:ext uri="{FF2B5EF4-FFF2-40B4-BE49-F238E27FC236}">
                <a16:creationId xmlns:a16="http://schemas.microsoft.com/office/drawing/2014/main" id="{609A0107-EA76-4DAF-9DE7-A306094068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50DC3A-E45B-469C-9EAC-AFD461E7903F}"/>
              </a:ext>
            </a:extLst>
          </p:cNvPr>
          <p:cNvSpPr>
            <a:spLocks noGrp="1"/>
          </p:cNvSpPr>
          <p:nvPr>
            <p:ph type="sldNum" sz="quarter" idx="12"/>
          </p:nvPr>
        </p:nvSpPr>
        <p:spPr/>
        <p:txBody>
          <a:bodyPr/>
          <a:lstStyle/>
          <a:p>
            <a:fld id="{E5C9C991-5682-499F-8F44-95D906334724}" type="slidenum">
              <a:rPr lang="en-US" smtClean="0"/>
              <a:t>‹#›</a:t>
            </a:fld>
            <a:endParaRPr lang="en-US"/>
          </a:p>
        </p:txBody>
      </p:sp>
    </p:spTree>
    <p:extLst>
      <p:ext uri="{BB962C8B-B14F-4D97-AF65-F5344CB8AC3E}">
        <p14:creationId xmlns:p14="http://schemas.microsoft.com/office/powerpoint/2010/main" val="261298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7752F-DB7F-4D1B-97CA-D5D2642F11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708C6A-AE4A-453C-B240-C07AEA9E21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A705CE-F9FC-46F7-9909-D0782FAD17B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23A104-7EBA-4BBE-B072-81A0954455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0675A3-0D96-43B1-A7F3-4944B725A1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9D7975-9EDF-4E60-9497-571B39CD4B0B}"/>
              </a:ext>
            </a:extLst>
          </p:cNvPr>
          <p:cNvSpPr>
            <a:spLocks noGrp="1"/>
          </p:cNvSpPr>
          <p:nvPr>
            <p:ph type="dt" sz="half" idx="10"/>
          </p:nvPr>
        </p:nvSpPr>
        <p:spPr/>
        <p:txBody>
          <a:bodyPr/>
          <a:lstStyle/>
          <a:p>
            <a:fld id="{D8A03D4E-A350-4424-9C19-509F05B79C66}" type="datetimeFigureOut">
              <a:rPr lang="en-US" smtClean="0"/>
              <a:t>4/6/2018</a:t>
            </a:fld>
            <a:endParaRPr lang="en-US"/>
          </a:p>
        </p:txBody>
      </p:sp>
      <p:sp>
        <p:nvSpPr>
          <p:cNvPr id="8" name="Footer Placeholder 7">
            <a:extLst>
              <a:ext uri="{FF2B5EF4-FFF2-40B4-BE49-F238E27FC236}">
                <a16:creationId xmlns:a16="http://schemas.microsoft.com/office/drawing/2014/main" id="{DE0AA30C-6DBF-4080-A734-04A9719497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B8E4DE-D17B-4981-9179-14CD3B777573}"/>
              </a:ext>
            </a:extLst>
          </p:cNvPr>
          <p:cNvSpPr>
            <a:spLocks noGrp="1"/>
          </p:cNvSpPr>
          <p:nvPr>
            <p:ph type="sldNum" sz="quarter" idx="12"/>
          </p:nvPr>
        </p:nvSpPr>
        <p:spPr/>
        <p:txBody>
          <a:bodyPr/>
          <a:lstStyle/>
          <a:p>
            <a:fld id="{E5C9C991-5682-499F-8F44-95D906334724}" type="slidenum">
              <a:rPr lang="en-US" smtClean="0"/>
              <a:t>‹#›</a:t>
            </a:fld>
            <a:endParaRPr lang="en-US"/>
          </a:p>
        </p:txBody>
      </p:sp>
    </p:spTree>
    <p:extLst>
      <p:ext uri="{BB962C8B-B14F-4D97-AF65-F5344CB8AC3E}">
        <p14:creationId xmlns:p14="http://schemas.microsoft.com/office/powerpoint/2010/main" val="1941801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8F4C2-C46D-4BC7-BCB6-3F371ED029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E03B31-17ED-4793-8974-67DC61C21E29}"/>
              </a:ext>
            </a:extLst>
          </p:cNvPr>
          <p:cNvSpPr>
            <a:spLocks noGrp="1"/>
          </p:cNvSpPr>
          <p:nvPr>
            <p:ph type="dt" sz="half" idx="10"/>
          </p:nvPr>
        </p:nvSpPr>
        <p:spPr/>
        <p:txBody>
          <a:bodyPr/>
          <a:lstStyle/>
          <a:p>
            <a:fld id="{D8A03D4E-A350-4424-9C19-509F05B79C66}" type="datetimeFigureOut">
              <a:rPr lang="en-US" smtClean="0"/>
              <a:t>4/6/2018</a:t>
            </a:fld>
            <a:endParaRPr lang="en-US"/>
          </a:p>
        </p:txBody>
      </p:sp>
      <p:sp>
        <p:nvSpPr>
          <p:cNvPr id="4" name="Footer Placeholder 3">
            <a:extLst>
              <a:ext uri="{FF2B5EF4-FFF2-40B4-BE49-F238E27FC236}">
                <a16:creationId xmlns:a16="http://schemas.microsoft.com/office/drawing/2014/main" id="{F77B4697-1BC4-4C46-B294-628F3E26B7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A3F871-170E-467D-B845-7796A789FF08}"/>
              </a:ext>
            </a:extLst>
          </p:cNvPr>
          <p:cNvSpPr>
            <a:spLocks noGrp="1"/>
          </p:cNvSpPr>
          <p:nvPr>
            <p:ph type="sldNum" sz="quarter" idx="12"/>
          </p:nvPr>
        </p:nvSpPr>
        <p:spPr/>
        <p:txBody>
          <a:bodyPr/>
          <a:lstStyle/>
          <a:p>
            <a:fld id="{E5C9C991-5682-499F-8F44-95D906334724}" type="slidenum">
              <a:rPr lang="en-US" smtClean="0"/>
              <a:t>‹#›</a:t>
            </a:fld>
            <a:endParaRPr lang="en-US"/>
          </a:p>
        </p:txBody>
      </p:sp>
    </p:spTree>
    <p:extLst>
      <p:ext uri="{BB962C8B-B14F-4D97-AF65-F5344CB8AC3E}">
        <p14:creationId xmlns:p14="http://schemas.microsoft.com/office/powerpoint/2010/main" val="128470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4E210F-75A2-442E-BF8D-2022F786952B}"/>
              </a:ext>
            </a:extLst>
          </p:cNvPr>
          <p:cNvSpPr>
            <a:spLocks noGrp="1"/>
          </p:cNvSpPr>
          <p:nvPr>
            <p:ph type="dt" sz="half" idx="10"/>
          </p:nvPr>
        </p:nvSpPr>
        <p:spPr/>
        <p:txBody>
          <a:bodyPr/>
          <a:lstStyle/>
          <a:p>
            <a:fld id="{D8A03D4E-A350-4424-9C19-509F05B79C66}" type="datetimeFigureOut">
              <a:rPr lang="en-US" smtClean="0"/>
              <a:t>4/6/2018</a:t>
            </a:fld>
            <a:endParaRPr lang="en-US"/>
          </a:p>
        </p:txBody>
      </p:sp>
      <p:sp>
        <p:nvSpPr>
          <p:cNvPr id="3" name="Footer Placeholder 2">
            <a:extLst>
              <a:ext uri="{FF2B5EF4-FFF2-40B4-BE49-F238E27FC236}">
                <a16:creationId xmlns:a16="http://schemas.microsoft.com/office/drawing/2014/main" id="{475D8C88-D0FE-4E26-9770-F9E9E438EB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6EE7B9-7F2A-49F8-8D9E-BAD218B6395D}"/>
              </a:ext>
            </a:extLst>
          </p:cNvPr>
          <p:cNvSpPr>
            <a:spLocks noGrp="1"/>
          </p:cNvSpPr>
          <p:nvPr>
            <p:ph type="sldNum" sz="quarter" idx="12"/>
          </p:nvPr>
        </p:nvSpPr>
        <p:spPr/>
        <p:txBody>
          <a:bodyPr/>
          <a:lstStyle/>
          <a:p>
            <a:fld id="{E5C9C991-5682-499F-8F44-95D906334724}" type="slidenum">
              <a:rPr lang="en-US" smtClean="0"/>
              <a:t>‹#›</a:t>
            </a:fld>
            <a:endParaRPr lang="en-US"/>
          </a:p>
        </p:txBody>
      </p:sp>
    </p:spTree>
    <p:extLst>
      <p:ext uri="{BB962C8B-B14F-4D97-AF65-F5344CB8AC3E}">
        <p14:creationId xmlns:p14="http://schemas.microsoft.com/office/powerpoint/2010/main" val="72723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9802-F399-45F4-A9A3-9991FEA0E7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016523-CC6A-4D0C-A5B2-4A64D81FC4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C9863D-6408-486E-9EB2-DA15D9BFC2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E21E78-E0FE-4E8A-98BB-E3821FC6635F}"/>
              </a:ext>
            </a:extLst>
          </p:cNvPr>
          <p:cNvSpPr>
            <a:spLocks noGrp="1"/>
          </p:cNvSpPr>
          <p:nvPr>
            <p:ph type="dt" sz="half" idx="10"/>
          </p:nvPr>
        </p:nvSpPr>
        <p:spPr/>
        <p:txBody>
          <a:bodyPr/>
          <a:lstStyle/>
          <a:p>
            <a:fld id="{D8A03D4E-A350-4424-9C19-509F05B79C66}" type="datetimeFigureOut">
              <a:rPr lang="en-US" smtClean="0"/>
              <a:t>4/6/2018</a:t>
            </a:fld>
            <a:endParaRPr lang="en-US"/>
          </a:p>
        </p:txBody>
      </p:sp>
      <p:sp>
        <p:nvSpPr>
          <p:cNvPr id="6" name="Footer Placeholder 5">
            <a:extLst>
              <a:ext uri="{FF2B5EF4-FFF2-40B4-BE49-F238E27FC236}">
                <a16:creationId xmlns:a16="http://schemas.microsoft.com/office/drawing/2014/main" id="{120A2488-24CF-49D4-BA47-E01F993D8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A2C749-9870-489A-990E-D322CFECAB44}"/>
              </a:ext>
            </a:extLst>
          </p:cNvPr>
          <p:cNvSpPr>
            <a:spLocks noGrp="1"/>
          </p:cNvSpPr>
          <p:nvPr>
            <p:ph type="sldNum" sz="quarter" idx="12"/>
          </p:nvPr>
        </p:nvSpPr>
        <p:spPr/>
        <p:txBody>
          <a:bodyPr/>
          <a:lstStyle/>
          <a:p>
            <a:fld id="{E5C9C991-5682-499F-8F44-95D906334724}" type="slidenum">
              <a:rPr lang="en-US" smtClean="0"/>
              <a:t>‹#›</a:t>
            </a:fld>
            <a:endParaRPr lang="en-US"/>
          </a:p>
        </p:txBody>
      </p:sp>
    </p:spTree>
    <p:extLst>
      <p:ext uri="{BB962C8B-B14F-4D97-AF65-F5344CB8AC3E}">
        <p14:creationId xmlns:p14="http://schemas.microsoft.com/office/powerpoint/2010/main" val="190562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73E53-B55E-48FD-8DE3-26CE6EF06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B274FE-557E-4F5D-825B-3198AF077E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26CB0F-39A0-4C3C-A884-B4BB0C4812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1AB7AA-DBD2-4B61-B7C1-412E95AB20A4}"/>
              </a:ext>
            </a:extLst>
          </p:cNvPr>
          <p:cNvSpPr>
            <a:spLocks noGrp="1"/>
          </p:cNvSpPr>
          <p:nvPr>
            <p:ph type="dt" sz="half" idx="10"/>
          </p:nvPr>
        </p:nvSpPr>
        <p:spPr/>
        <p:txBody>
          <a:bodyPr/>
          <a:lstStyle/>
          <a:p>
            <a:fld id="{D8A03D4E-A350-4424-9C19-509F05B79C66}" type="datetimeFigureOut">
              <a:rPr lang="en-US" smtClean="0"/>
              <a:t>4/6/2018</a:t>
            </a:fld>
            <a:endParaRPr lang="en-US"/>
          </a:p>
        </p:txBody>
      </p:sp>
      <p:sp>
        <p:nvSpPr>
          <p:cNvPr id="6" name="Footer Placeholder 5">
            <a:extLst>
              <a:ext uri="{FF2B5EF4-FFF2-40B4-BE49-F238E27FC236}">
                <a16:creationId xmlns:a16="http://schemas.microsoft.com/office/drawing/2014/main" id="{B7246C6A-43D1-4B3A-B0A3-4DE19F72D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AA630-EC1C-496C-B2E1-D1D50CED7A05}"/>
              </a:ext>
            </a:extLst>
          </p:cNvPr>
          <p:cNvSpPr>
            <a:spLocks noGrp="1"/>
          </p:cNvSpPr>
          <p:nvPr>
            <p:ph type="sldNum" sz="quarter" idx="12"/>
          </p:nvPr>
        </p:nvSpPr>
        <p:spPr/>
        <p:txBody>
          <a:bodyPr/>
          <a:lstStyle/>
          <a:p>
            <a:fld id="{E5C9C991-5682-499F-8F44-95D906334724}" type="slidenum">
              <a:rPr lang="en-US" smtClean="0"/>
              <a:t>‹#›</a:t>
            </a:fld>
            <a:endParaRPr lang="en-US"/>
          </a:p>
        </p:txBody>
      </p:sp>
    </p:spTree>
    <p:extLst>
      <p:ext uri="{BB962C8B-B14F-4D97-AF65-F5344CB8AC3E}">
        <p14:creationId xmlns:p14="http://schemas.microsoft.com/office/powerpoint/2010/main" val="123444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DD1B55-4281-44DD-AC4A-FAC673865D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0F7B13-5DEC-4B68-863C-03BE14BAB2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4DCD85-1B86-4D1E-964D-A75B2A1214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03D4E-A350-4424-9C19-509F05B79C66}" type="datetimeFigureOut">
              <a:rPr lang="en-US" smtClean="0"/>
              <a:t>4/6/2018</a:t>
            </a:fld>
            <a:endParaRPr lang="en-US"/>
          </a:p>
        </p:txBody>
      </p:sp>
      <p:sp>
        <p:nvSpPr>
          <p:cNvPr id="5" name="Footer Placeholder 4">
            <a:extLst>
              <a:ext uri="{FF2B5EF4-FFF2-40B4-BE49-F238E27FC236}">
                <a16:creationId xmlns:a16="http://schemas.microsoft.com/office/drawing/2014/main" id="{FD182449-5BBB-499D-9CE4-70AF4EB90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9E72B-2E85-470A-BFDA-8D93544EB4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9C991-5682-499F-8F44-95D906334724}" type="slidenum">
              <a:rPr lang="en-US" smtClean="0"/>
              <a:t>‹#›</a:t>
            </a:fld>
            <a:endParaRPr lang="en-US"/>
          </a:p>
        </p:txBody>
      </p:sp>
    </p:spTree>
    <p:extLst>
      <p:ext uri="{BB962C8B-B14F-4D97-AF65-F5344CB8AC3E}">
        <p14:creationId xmlns:p14="http://schemas.microsoft.com/office/powerpoint/2010/main" val="1217053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7009B-8BCA-4CA9-8909-E14B62CD8786}"/>
              </a:ext>
            </a:extLst>
          </p:cNvPr>
          <p:cNvSpPr>
            <a:spLocks noGrp="1"/>
          </p:cNvSpPr>
          <p:nvPr>
            <p:ph type="title"/>
          </p:nvPr>
        </p:nvSpPr>
        <p:spPr>
          <a:xfrm>
            <a:off x="512026" y="1615184"/>
            <a:ext cx="2016512" cy="3124084"/>
          </a:xfrm>
        </p:spPr>
        <p:txBody>
          <a:bodyPr>
            <a:normAutofit/>
          </a:bodyPr>
          <a:lstStyle/>
          <a:p>
            <a:r>
              <a:rPr lang="en-US" dirty="0"/>
              <a:t>SKYLON</a:t>
            </a:r>
            <a:br>
              <a:rPr lang="en-US" dirty="0"/>
            </a:br>
            <a:r>
              <a:rPr lang="en-US" dirty="0"/>
              <a:t>and</a:t>
            </a:r>
            <a:br>
              <a:rPr lang="en-US" dirty="0"/>
            </a:br>
            <a:r>
              <a:rPr lang="en-US" dirty="0"/>
              <a:t>SABRE</a:t>
            </a:r>
          </a:p>
        </p:txBody>
      </p:sp>
      <p:pic>
        <p:nvPicPr>
          <p:cNvPr id="5" name="Content Placeholder 4">
            <a:extLst>
              <a:ext uri="{FF2B5EF4-FFF2-40B4-BE49-F238E27FC236}">
                <a16:creationId xmlns:a16="http://schemas.microsoft.com/office/drawing/2014/main" id="{912894A7-9BA7-4DA4-8A55-A4EED63950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6709" y="788560"/>
            <a:ext cx="7835009" cy="5873099"/>
          </a:xfrm>
        </p:spPr>
      </p:pic>
    </p:spTree>
    <p:extLst>
      <p:ext uri="{BB962C8B-B14F-4D97-AF65-F5344CB8AC3E}">
        <p14:creationId xmlns:p14="http://schemas.microsoft.com/office/powerpoint/2010/main" val="3399897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30533-A07C-4E5D-814A-6D7626D748DA}"/>
              </a:ext>
            </a:extLst>
          </p:cNvPr>
          <p:cNvSpPr>
            <a:spLocks noGrp="1"/>
          </p:cNvSpPr>
          <p:nvPr>
            <p:ph type="ctrTitle"/>
          </p:nvPr>
        </p:nvSpPr>
        <p:spPr>
          <a:xfrm>
            <a:off x="1524000" y="944563"/>
            <a:ext cx="9144000" cy="1722437"/>
          </a:xfrm>
        </p:spPr>
        <p:txBody>
          <a:bodyPr>
            <a:normAutofit fontScale="90000"/>
          </a:bodyPr>
          <a:lstStyle/>
          <a:p>
            <a:r>
              <a:rPr lang="en-US" dirty="0" err="1"/>
              <a:t>Skylon</a:t>
            </a:r>
            <a:r>
              <a:rPr lang="en-US" dirty="0"/>
              <a:t> / SABRE (Synergistic Air Breathing Rocket Engine)</a:t>
            </a:r>
            <a:br>
              <a:rPr lang="en-US" dirty="0"/>
            </a:br>
            <a:r>
              <a:rPr lang="en-US" dirty="0"/>
              <a:t>Single Stage to Orbit Vehicle</a:t>
            </a:r>
          </a:p>
        </p:txBody>
      </p:sp>
      <p:sp>
        <p:nvSpPr>
          <p:cNvPr id="3" name="Subtitle 2">
            <a:extLst>
              <a:ext uri="{FF2B5EF4-FFF2-40B4-BE49-F238E27FC236}">
                <a16:creationId xmlns:a16="http://schemas.microsoft.com/office/drawing/2014/main" id="{F69A500B-B139-4881-BA29-DE1B2B78040B}"/>
              </a:ext>
            </a:extLst>
          </p:cNvPr>
          <p:cNvSpPr>
            <a:spLocks noGrp="1"/>
          </p:cNvSpPr>
          <p:nvPr>
            <p:ph type="subTitle" idx="1"/>
          </p:nvPr>
        </p:nvSpPr>
        <p:spPr>
          <a:xfrm>
            <a:off x="1524000" y="2946400"/>
            <a:ext cx="9144000" cy="3510156"/>
          </a:xfrm>
        </p:spPr>
        <p:txBody>
          <a:bodyPr>
            <a:normAutofit fontScale="77500" lnSpcReduction="20000"/>
          </a:bodyPr>
          <a:lstStyle/>
          <a:p>
            <a:r>
              <a:rPr lang="en-US" dirty="0"/>
              <a:t>This is a concept under development by Reaction Engines Limited for a single stage to orbit vehicle using a hypersonic precooled hybrid air-breathing rocket engine to go to LEO.  </a:t>
            </a:r>
          </a:p>
          <a:p>
            <a:r>
              <a:rPr lang="en-US" dirty="0"/>
              <a:t>The engine design is a single combined cycle rocket engine with two modes of operation.  Air-breathing mode combines a turbo-compressor with a lightweight air </a:t>
            </a:r>
            <a:r>
              <a:rPr lang="en-US" dirty="0" err="1"/>
              <a:t>precooler</a:t>
            </a:r>
            <a:r>
              <a:rPr lang="en-US" dirty="0"/>
              <a:t> positioned just behind the inlet cone.  At high speeds this </a:t>
            </a:r>
            <a:r>
              <a:rPr lang="en-US" dirty="0" err="1"/>
              <a:t>precooler</a:t>
            </a:r>
            <a:r>
              <a:rPr lang="en-US" dirty="0"/>
              <a:t> cools the hot, ram-compressed air leading to a very high pressure ratio within the engine.  The compressed air is subsequently fed into the rocket combustion chamber where it is ignited along with stored liquid hydrogen.  The high pressure ratio allows the engine to provide high thrust at very high speeds and altitudes.  The low temperature of the air permits light alloy construction to be employed and allows for a very lightweight engine- essential for reaching orbit.</a:t>
            </a:r>
          </a:p>
          <a:p>
            <a:r>
              <a:rPr lang="en-US" dirty="0"/>
              <a:t>After shutting the inlet cone off at Mach 5.14 and 28 kilometer altitude, the system continues as a closed cycle high-performance rocket engine burning liquid oxygen and liquid hydrogen from onboard fuel tanks, allowing the </a:t>
            </a:r>
            <a:r>
              <a:rPr lang="en-US" dirty="0" err="1"/>
              <a:t>Skylon</a:t>
            </a:r>
            <a:r>
              <a:rPr lang="en-US" dirty="0"/>
              <a:t> spaceplane to reach orbital velocity after leaving the atmosphere in a steep climb.</a:t>
            </a:r>
          </a:p>
        </p:txBody>
      </p:sp>
    </p:spTree>
    <p:extLst>
      <p:ext uri="{BB962C8B-B14F-4D97-AF65-F5344CB8AC3E}">
        <p14:creationId xmlns:p14="http://schemas.microsoft.com/office/powerpoint/2010/main" val="4172099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67347-8B72-44B7-9FF9-43CCA99F163A}"/>
              </a:ext>
            </a:extLst>
          </p:cNvPr>
          <p:cNvSpPr>
            <a:spLocks noGrp="1"/>
          </p:cNvSpPr>
          <p:nvPr>
            <p:ph type="title"/>
          </p:nvPr>
        </p:nvSpPr>
        <p:spPr>
          <a:xfrm>
            <a:off x="159027" y="365125"/>
            <a:ext cx="5340625" cy="6127750"/>
          </a:xfrm>
        </p:spPr>
        <p:txBody>
          <a:bodyPr>
            <a:normAutofit/>
          </a:bodyPr>
          <a:lstStyle/>
          <a:p>
            <a:r>
              <a:rPr lang="en-US" sz="3200" dirty="0"/>
              <a:t>For scale, note the small human figure under the center fuel tank.</a:t>
            </a:r>
            <a:br>
              <a:rPr lang="en-US" sz="3200" dirty="0"/>
            </a:br>
            <a:br>
              <a:rPr lang="en-US" sz="3200" dirty="0"/>
            </a:br>
            <a:r>
              <a:rPr lang="en-US" sz="3200" dirty="0"/>
              <a:t>REL proposes two orbital versions: a cargo carrier, and a passenger carrier.</a:t>
            </a:r>
            <a:br>
              <a:rPr lang="en-US" sz="3200" dirty="0"/>
            </a:br>
            <a:br>
              <a:rPr lang="en-US" sz="3200" dirty="0"/>
            </a:br>
            <a:r>
              <a:rPr lang="en-US" sz="3200" dirty="0"/>
              <a:t>The EC is designing an aircraft version, </a:t>
            </a:r>
            <a:r>
              <a:rPr lang="en-US" sz="3200" dirty="0" err="1"/>
              <a:t>Lapcat</a:t>
            </a:r>
            <a:r>
              <a:rPr lang="en-US" sz="3200" dirty="0"/>
              <a:t>, that will fly from London to Sydney in 4.5 hours (currently a 22 hour trip).</a:t>
            </a:r>
          </a:p>
        </p:txBody>
      </p:sp>
      <p:pic>
        <p:nvPicPr>
          <p:cNvPr id="9" name="Content Placeholder 8">
            <a:extLst>
              <a:ext uri="{FF2B5EF4-FFF2-40B4-BE49-F238E27FC236}">
                <a16:creationId xmlns:a16="http://schemas.microsoft.com/office/drawing/2014/main" id="{3159A0AE-21A2-4DC9-B015-D708A12F14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2423" y="365125"/>
            <a:ext cx="5577940" cy="6363500"/>
          </a:xfrm>
        </p:spPr>
      </p:pic>
    </p:spTree>
    <p:extLst>
      <p:ext uri="{BB962C8B-B14F-4D97-AF65-F5344CB8AC3E}">
        <p14:creationId xmlns:p14="http://schemas.microsoft.com/office/powerpoint/2010/main" val="2633023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D1743-B460-4443-A629-47A9E8796A12}"/>
              </a:ext>
            </a:extLst>
          </p:cNvPr>
          <p:cNvSpPr>
            <a:spLocks noGrp="1"/>
          </p:cNvSpPr>
          <p:nvPr>
            <p:ph type="title"/>
          </p:nvPr>
        </p:nvSpPr>
        <p:spPr>
          <a:xfrm>
            <a:off x="838200" y="365126"/>
            <a:ext cx="2841702" cy="687498"/>
          </a:xfrm>
        </p:spPr>
        <p:txBody>
          <a:bodyPr>
            <a:normAutofit fontScale="90000"/>
          </a:bodyPr>
          <a:lstStyle/>
          <a:p>
            <a:r>
              <a:rPr lang="en-US" dirty="0"/>
              <a:t>It’s so cool</a:t>
            </a:r>
          </a:p>
        </p:txBody>
      </p:sp>
      <p:sp>
        <p:nvSpPr>
          <p:cNvPr id="3" name="Content Placeholder 2">
            <a:extLst>
              <a:ext uri="{FF2B5EF4-FFF2-40B4-BE49-F238E27FC236}">
                <a16:creationId xmlns:a16="http://schemas.microsoft.com/office/drawing/2014/main" id="{BB14A7C5-319D-4068-A16F-C372055BF6FC}"/>
              </a:ext>
            </a:extLst>
          </p:cNvPr>
          <p:cNvSpPr>
            <a:spLocks noGrp="1"/>
          </p:cNvSpPr>
          <p:nvPr>
            <p:ph idx="1"/>
          </p:nvPr>
        </p:nvSpPr>
        <p:spPr>
          <a:xfrm>
            <a:off x="838200" y="1052624"/>
            <a:ext cx="4229100" cy="5146675"/>
          </a:xfrm>
        </p:spPr>
        <p:txBody>
          <a:bodyPr>
            <a:normAutofit fontScale="70000" lnSpcReduction="20000"/>
          </a:bodyPr>
          <a:lstStyle/>
          <a:p>
            <a:r>
              <a:rPr lang="en-US" dirty="0"/>
              <a:t>The key to the engine is a proprietary heat exchanger capable of taking a core of ram heated inlet air at 1000C (1800F) and cooling it to   -150C (-238F) in 1/100</a:t>
            </a:r>
            <a:r>
              <a:rPr lang="en-US" baseline="30000" dirty="0"/>
              <a:t>th</a:t>
            </a:r>
            <a:r>
              <a:rPr lang="en-US" dirty="0"/>
              <a:t> of a second.  </a:t>
            </a:r>
          </a:p>
          <a:p>
            <a:r>
              <a:rPr lang="en-US" dirty="0"/>
              <a:t>Most of the non-core air passes directly through a ring of bypass ramjets.</a:t>
            </a:r>
          </a:p>
          <a:p>
            <a:r>
              <a:rPr lang="en-US" dirty="0"/>
              <a:t>The cooled core air is fed to four high pressure combined cycle rocket engine combustion chambers.</a:t>
            </a:r>
          </a:p>
          <a:p>
            <a:r>
              <a:rPr lang="en-US" dirty="0"/>
              <a:t>Thrust (V) = 660,000 </a:t>
            </a:r>
            <a:r>
              <a:rPr lang="en-US" dirty="0" err="1"/>
              <a:t>lbs</a:t>
            </a:r>
            <a:r>
              <a:rPr lang="en-US" dirty="0"/>
              <a:t>                  Thrust (SL) = 440,000 </a:t>
            </a:r>
            <a:r>
              <a:rPr lang="en-US" dirty="0" err="1"/>
              <a:t>lbs</a:t>
            </a:r>
            <a:endParaRPr lang="en-US" dirty="0"/>
          </a:p>
          <a:p>
            <a:r>
              <a:rPr lang="en-US" dirty="0" err="1"/>
              <a:t>Isp</a:t>
            </a:r>
            <a:r>
              <a:rPr lang="en-US" dirty="0"/>
              <a:t> (V) = 460 sec (SSME engines)    </a:t>
            </a:r>
            <a:r>
              <a:rPr lang="en-US" dirty="0" err="1"/>
              <a:t>Isp</a:t>
            </a:r>
            <a:r>
              <a:rPr lang="en-US" dirty="0"/>
              <a:t>(SL) = 3600 sec  (x 7.8!)</a:t>
            </a:r>
          </a:p>
          <a:p>
            <a:r>
              <a:rPr lang="en-US" dirty="0"/>
              <a:t>Breakthrough was </a:t>
            </a:r>
            <a:r>
              <a:rPr lang="en-US" dirty="0" err="1"/>
              <a:t>thinwall</a:t>
            </a:r>
            <a:r>
              <a:rPr lang="en-US" dirty="0"/>
              <a:t> 3D printed tubes 1/32” ID</a:t>
            </a:r>
          </a:p>
        </p:txBody>
      </p:sp>
      <p:pic>
        <p:nvPicPr>
          <p:cNvPr id="5" name="Picture 4">
            <a:extLst>
              <a:ext uri="{FF2B5EF4-FFF2-40B4-BE49-F238E27FC236}">
                <a16:creationId xmlns:a16="http://schemas.microsoft.com/office/drawing/2014/main" id="{57182DA8-F996-403D-B410-7F5E363DF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300" y="681037"/>
            <a:ext cx="6784638" cy="4712598"/>
          </a:xfrm>
          <a:prstGeom prst="rect">
            <a:avLst/>
          </a:prstGeom>
        </p:spPr>
      </p:pic>
      <p:sp>
        <p:nvSpPr>
          <p:cNvPr id="6" name="TextBox 5">
            <a:extLst>
              <a:ext uri="{FF2B5EF4-FFF2-40B4-BE49-F238E27FC236}">
                <a16:creationId xmlns:a16="http://schemas.microsoft.com/office/drawing/2014/main" id="{92FBE285-0909-45F9-8E5B-40349E999534}"/>
              </a:ext>
            </a:extLst>
          </p:cNvPr>
          <p:cNvSpPr txBox="1"/>
          <p:nvPr/>
        </p:nvSpPr>
        <p:spPr>
          <a:xfrm>
            <a:off x="1127052" y="5699051"/>
            <a:ext cx="10724886" cy="923330"/>
          </a:xfrm>
          <a:prstGeom prst="rect">
            <a:avLst/>
          </a:prstGeom>
          <a:noFill/>
        </p:spPr>
        <p:txBody>
          <a:bodyPr wrap="square" rtlCol="0">
            <a:spAutoFit/>
          </a:bodyPr>
          <a:lstStyle/>
          <a:p>
            <a:r>
              <a:rPr lang="en-US" dirty="0"/>
              <a:t>Why is the engine curved?    The answer is: the air intake on the front of the nacelle needs to point directly into the incoming airflow whereas SKYLON's wings and body need to fly with an angle of incidence to create lift, so the intake points down by 7 degrees to account for this.</a:t>
            </a:r>
          </a:p>
        </p:txBody>
      </p:sp>
    </p:spTree>
    <p:extLst>
      <p:ext uri="{BB962C8B-B14F-4D97-AF65-F5344CB8AC3E}">
        <p14:creationId xmlns:p14="http://schemas.microsoft.com/office/powerpoint/2010/main" val="1977008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B7295-C292-4F57-92D8-14DD5F48ED78}"/>
              </a:ext>
            </a:extLst>
          </p:cNvPr>
          <p:cNvSpPr>
            <a:spLocks noGrp="1"/>
          </p:cNvSpPr>
          <p:nvPr>
            <p:ph type="title"/>
          </p:nvPr>
        </p:nvSpPr>
        <p:spPr/>
        <p:txBody>
          <a:bodyPr/>
          <a:lstStyle/>
          <a:p>
            <a:r>
              <a:rPr lang="en-US" dirty="0"/>
              <a:t>Technical history supporting the concept</a:t>
            </a:r>
          </a:p>
        </p:txBody>
      </p:sp>
      <p:sp>
        <p:nvSpPr>
          <p:cNvPr id="3" name="Content Placeholder 2">
            <a:extLst>
              <a:ext uri="{FF2B5EF4-FFF2-40B4-BE49-F238E27FC236}">
                <a16:creationId xmlns:a16="http://schemas.microsoft.com/office/drawing/2014/main" id="{4D695916-2E6B-46A9-909F-FD73C2B573A9}"/>
              </a:ext>
            </a:extLst>
          </p:cNvPr>
          <p:cNvSpPr>
            <a:spLocks noGrp="1"/>
          </p:cNvSpPr>
          <p:nvPr>
            <p:ph idx="1"/>
          </p:nvPr>
        </p:nvSpPr>
        <p:spPr/>
        <p:txBody>
          <a:bodyPr/>
          <a:lstStyle/>
          <a:p>
            <a:r>
              <a:rPr lang="en-US" dirty="0"/>
              <a:t>Liquid Air Cycle Engine (LACE) built by General Dynamics in the 1960s as part of USAF </a:t>
            </a:r>
            <a:r>
              <a:rPr lang="en-US" dirty="0" err="1"/>
              <a:t>aerospaceplane</a:t>
            </a:r>
            <a:r>
              <a:rPr lang="en-US" dirty="0"/>
              <a:t> efforts.  Limited potential.</a:t>
            </a:r>
          </a:p>
          <a:p>
            <a:r>
              <a:rPr lang="en-US" dirty="0"/>
              <a:t>Alan Bond at Rolls-Royce invented the “43</a:t>
            </a:r>
            <a:r>
              <a:rPr lang="en-US" baseline="30000" dirty="0"/>
              <a:t>rd</a:t>
            </a:r>
            <a:r>
              <a:rPr lang="en-US" dirty="0"/>
              <a:t> option” in mid 80s called RB545 Swallow, promptly classified by UK gov’t as Top Secret.  UK funded for 6 years as HOTOL, a Brit Space Shuttle.</a:t>
            </a:r>
          </a:p>
          <a:p>
            <a:r>
              <a:rPr lang="en-US" dirty="0"/>
              <a:t>UK stopped funding in 1989, Bond et.al. formed Reaction Engines Limited, developed offshoot SABRE to get around Official Secrets Act.</a:t>
            </a:r>
          </a:p>
          <a:p>
            <a:r>
              <a:rPr lang="en-US" dirty="0"/>
              <a:t>IN 2016, the SABRE project received 60M </a:t>
            </a:r>
            <a:r>
              <a:rPr lang="en-US" dirty="0" err="1"/>
              <a:t>Lbs</a:t>
            </a:r>
            <a:r>
              <a:rPr lang="en-US" dirty="0"/>
              <a:t> Sterling from UK govt and from ESA for a demonstrator engine involving full-cycle.   </a:t>
            </a:r>
          </a:p>
        </p:txBody>
      </p:sp>
    </p:spTree>
    <p:extLst>
      <p:ext uri="{BB962C8B-B14F-4D97-AF65-F5344CB8AC3E}">
        <p14:creationId xmlns:p14="http://schemas.microsoft.com/office/powerpoint/2010/main" val="1613272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5FDD-C361-4E37-9D9F-E74D076CB7C8}"/>
              </a:ext>
            </a:extLst>
          </p:cNvPr>
          <p:cNvSpPr>
            <a:spLocks noGrp="1"/>
          </p:cNvSpPr>
          <p:nvPr>
            <p:ph type="title"/>
          </p:nvPr>
        </p:nvSpPr>
        <p:spPr/>
        <p:txBody>
          <a:bodyPr/>
          <a:lstStyle/>
          <a:p>
            <a:r>
              <a:rPr lang="en-US" dirty="0"/>
              <a:t>Real hardware being tested</a:t>
            </a:r>
          </a:p>
        </p:txBody>
      </p:sp>
      <p:pic>
        <p:nvPicPr>
          <p:cNvPr id="5" name="Content Placeholder 4">
            <a:extLst>
              <a:ext uri="{FF2B5EF4-FFF2-40B4-BE49-F238E27FC236}">
                <a16:creationId xmlns:a16="http://schemas.microsoft.com/office/drawing/2014/main" id="{0CD39C20-4226-4B33-A1E4-CA22531BAB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84651"/>
            <a:ext cx="5257800" cy="3861197"/>
          </a:xfrm>
        </p:spPr>
      </p:pic>
      <p:pic>
        <p:nvPicPr>
          <p:cNvPr id="7" name="Picture 6">
            <a:extLst>
              <a:ext uri="{FF2B5EF4-FFF2-40B4-BE49-F238E27FC236}">
                <a16:creationId xmlns:a16="http://schemas.microsoft.com/office/drawing/2014/main" id="{4A1A97A9-0ED0-47A7-A567-F97BAE7F6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704" y="1994728"/>
            <a:ext cx="5257799" cy="3861196"/>
          </a:xfrm>
          <a:prstGeom prst="rect">
            <a:avLst/>
          </a:prstGeom>
        </p:spPr>
      </p:pic>
    </p:spTree>
    <p:extLst>
      <p:ext uri="{BB962C8B-B14F-4D97-AF65-F5344CB8AC3E}">
        <p14:creationId xmlns:p14="http://schemas.microsoft.com/office/powerpoint/2010/main" val="3914267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C8A4A-8FB9-4808-89C2-BAD816DE5BB4}"/>
              </a:ext>
            </a:extLst>
          </p:cNvPr>
          <p:cNvSpPr>
            <a:spLocks noGrp="1"/>
          </p:cNvSpPr>
          <p:nvPr>
            <p:ph type="title"/>
          </p:nvPr>
        </p:nvSpPr>
        <p:spPr>
          <a:xfrm>
            <a:off x="838200" y="365125"/>
            <a:ext cx="10515600" cy="930275"/>
          </a:xfrm>
        </p:spPr>
        <p:txBody>
          <a:bodyPr/>
          <a:lstStyle/>
          <a:p>
            <a:r>
              <a:rPr lang="en-US" dirty="0"/>
              <a:t>Hardware Development Schedule</a:t>
            </a:r>
          </a:p>
        </p:txBody>
      </p:sp>
      <p:sp>
        <p:nvSpPr>
          <p:cNvPr id="3" name="Content Placeholder 2">
            <a:extLst>
              <a:ext uri="{FF2B5EF4-FFF2-40B4-BE49-F238E27FC236}">
                <a16:creationId xmlns:a16="http://schemas.microsoft.com/office/drawing/2014/main" id="{E762667D-5327-4417-8A19-9EB9184CF71F}"/>
              </a:ext>
            </a:extLst>
          </p:cNvPr>
          <p:cNvSpPr>
            <a:spLocks noGrp="1"/>
          </p:cNvSpPr>
          <p:nvPr>
            <p:ph idx="1"/>
          </p:nvPr>
        </p:nvSpPr>
        <p:spPr>
          <a:xfrm>
            <a:off x="838200" y="1498600"/>
            <a:ext cx="10515600" cy="4678363"/>
          </a:xfrm>
        </p:spPr>
        <p:txBody>
          <a:bodyPr>
            <a:normAutofit fontScale="85000" lnSpcReduction="20000"/>
          </a:bodyPr>
          <a:lstStyle/>
          <a:p>
            <a:r>
              <a:rPr lang="en-US" dirty="0"/>
              <a:t>Nov 2012 -REL successfully concluded tests that proved the cooling technology worked.  ESA evaluated HTX design and test results and agreed to provide funding.</a:t>
            </a:r>
          </a:p>
          <a:p>
            <a:r>
              <a:rPr lang="en-US" dirty="0"/>
              <a:t>June 2013 -UK gov’t provided 60M </a:t>
            </a:r>
            <a:r>
              <a:rPr lang="en-US" dirty="0" err="1"/>
              <a:t>Lbs</a:t>
            </a:r>
            <a:r>
              <a:rPr lang="en-US" dirty="0"/>
              <a:t> to begin full-scale prototype of SABRE engine for 2014-2016 period, with ESA providing 7M </a:t>
            </a:r>
            <a:r>
              <a:rPr lang="en-US" dirty="0" err="1"/>
              <a:t>Lbs</a:t>
            </a:r>
            <a:r>
              <a:rPr lang="en-US" dirty="0"/>
              <a:t> more.  Total cost of test full-scale test rig is estimated at 200M Lbs.</a:t>
            </a:r>
          </a:p>
          <a:p>
            <a:r>
              <a:rPr lang="en-US" dirty="0"/>
              <a:t>June 2015 -Partnered with ANP to make and test aerodynamics of advanced nozzles, and also 3D-printed propellant injection system.  </a:t>
            </a:r>
          </a:p>
          <a:p>
            <a:r>
              <a:rPr lang="en-US" dirty="0"/>
              <a:t>April 2015 -Passed a US AFRL feasibility study, for TSTO use.</a:t>
            </a:r>
          </a:p>
          <a:p>
            <a:r>
              <a:rPr lang="en-US" dirty="0"/>
              <a:t>August 2015 –European Commission approved more funding 50M Lbs.</a:t>
            </a:r>
          </a:p>
          <a:p>
            <a:r>
              <a:rPr lang="en-US" dirty="0"/>
              <a:t>October 2015 – BAE Systems agreed to buy 20% stake in company for 20.6M Lbs.</a:t>
            </a:r>
          </a:p>
          <a:p>
            <a:r>
              <a:rPr lang="en-US" dirty="0"/>
              <a:t>2016 – RE CEO announces with present funding, a ¼ scale engine will be built</a:t>
            </a:r>
          </a:p>
          <a:p>
            <a:r>
              <a:rPr lang="en-US" dirty="0"/>
              <a:t>May 2917 – Groundbreaking for construction of SABRE TF1 engine test facility, to activate in 2020.</a:t>
            </a:r>
          </a:p>
        </p:txBody>
      </p:sp>
    </p:spTree>
    <p:extLst>
      <p:ext uri="{BB962C8B-B14F-4D97-AF65-F5344CB8AC3E}">
        <p14:creationId xmlns:p14="http://schemas.microsoft.com/office/powerpoint/2010/main" val="2443220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D05FA-A806-4CED-9883-45D442F02A13}"/>
              </a:ext>
            </a:extLst>
          </p:cNvPr>
          <p:cNvSpPr>
            <a:spLocks noGrp="1"/>
          </p:cNvSpPr>
          <p:nvPr>
            <p:ph type="title"/>
          </p:nvPr>
        </p:nvSpPr>
        <p:spPr>
          <a:xfrm>
            <a:off x="838200" y="365125"/>
            <a:ext cx="10515600" cy="1031875"/>
          </a:xfrm>
        </p:spPr>
        <p:txBody>
          <a:bodyPr/>
          <a:lstStyle/>
          <a:p>
            <a:r>
              <a:rPr lang="en-US" dirty="0"/>
              <a:t>Other design innovations and secrets</a:t>
            </a:r>
          </a:p>
        </p:txBody>
      </p:sp>
      <p:sp>
        <p:nvSpPr>
          <p:cNvPr id="3" name="Content Placeholder 2">
            <a:extLst>
              <a:ext uri="{FF2B5EF4-FFF2-40B4-BE49-F238E27FC236}">
                <a16:creationId xmlns:a16="http://schemas.microsoft.com/office/drawing/2014/main" id="{44C144E6-1831-4052-8DE6-878F55535D6D}"/>
              </a:ext>
            </a:extLst>
          </p:cNvPr>
          <p:cNvSpPr>
            <a:spLocks noGrp="1"/>
          </p:cNvSpPr>
          <p:nvPr>
            <p:ph idx="1"/>
          </p:nvPr>
        </p:nvSpPr>
        <p:spPr>
          <a:xfrm>
            <a:off x="838200" y="1397000"/>
            <a:ext cx="10515600" cy="4779963"/>
          </a:xfrm>
        </p:spPr>
        <p:txBody>
          <a:bodyPr>
            <a:normAutofit fontScale="92500" lnSpcReduction="20000"/>
          </a:bodyPr>
          <a:lstStyle/>
          <a:p>
            <a:r>
              <a:rPr lang="en-US" dirty="0"/>
              <a:t>Proprietary lightweight alloy (probably Be) for HTX</a:t>
            </a:r>
          </a:p>
          <a:p>
            <a:r>
              <a:rPr lang="en-US" dirty="0"/>
              <a:t>Previous designs routed hydrogen fuel as coolant through HTX,  hydrogen embrittlement issues.  Helium coolant loop now inserted between H2 cold reservoir and hot HTX tubes.  No more H2 embrittlement in </a:t>
            </a:r>
            <a:r>
              <a:rPr lang="en-US" dirty="0" err="1"/>
              <a:t>precooler</a:t>
            </a:r>
            <a:r>
              <a:rPr lang="en-US" dirty="0"/>
              <a:t>.</a:t>
            </a:r>
          </a:p>
          <a:p>
            <a:r>
              <a:rPr lang="en-US" dirty="0"/>
              <a:t>Engine combustion chambers are cooled by liquid O2, not H2, nor He.</a:t>
            </a:r>
          </a:p>
          <a:p>
            <a:r>
              <a:rPr lang="en-US" dirty="0"/>
              <a:t>Ice-prevention system was a closely guarded secret, but REL disclosed methanol-injection 3D-printed </a:t>
            </a:r>
            <a:r>
              <a:rPr lang="en-US" dirty="0" err="1"/>
              <a:t>de-icer</a:t>
            </a:r>
            <a:r>
              <a:rPr lang="en-US" dirty="0"/>
              <a:t> in 2016 patents, since they now had partner companies.</a:t>
            </a:r>
          </a:p>
          <a:p>
            <a:r>
              <a:rPr lang="en-US" dirty="0"/>
              <a:t>Expansion-deflection nozzle tests (STERN) successful, nozzle adjusts to maintain thrust efficiency as altitude increases</a:t>
            </a:r>
          </a:p>
          <a:p>
            <a:r>
              <a:rPr lang="en-US" dirty="0"/>
              <a:t>Sept 2017 – US DARPA contracted with REL to build parallel HT airflow test facility in Watkins, Colorado to test HTX.   Tests start in 2018, running HTX at 1800F (Mach 5).</a:t>
            </a:r>
          </a:p>
        </p:txBody>
      </p:sp>
    </p:spTree>
    <p:extLst>
      <p:ext uri="{BB962C8B-B14F-4D97-AF65-F5344CB8AC3E}">
        <p14:creationId xmlns:p14="http://schemas.microsoft.com/office/powerpoint/2010/main" val="2841815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08FC6-CC5B-417F-8884-25D2E1294AAB}"/>
              </a:ext>
            </a:extLst>
          </p:cNvPr>
          <p:cNvSpPr>
            <a:spLocks noGrp="1"/>
          </p:cNvSpPr>
          <p:nvPr>
            <p:ph type="title"/>
          </p:nvPr>
        </p:nvSpPr>
        <p:spPr/>
        <p:txBody>
          <a:bodyPr>
            <a:normAutofit/>
          </a:bodyPr>
          <a:lstStyle/>
          <a:p>
            <a:r>
              <a:rPr lang="en-US" sz="3600" dirty="0"/>
              <a:t>TF1 Test Facility UK at left      TF2 Test Facility US at right</a:t>
            </a:r>
          </a:p>
        </p:txBody>
      </p:sp>
      <p:pic>
        <p:nvPicPr>
          <p:cNvPr id="5" name="Content Placeholder 4">
            <a:extLst>
              <a:ext uri="{FF2B5EF4-FFF2-40B4-BE49-F238E27FC236}">
                <a16:creationId xmlns:a16="http://schemas.microsoft.com/office/drawing/2014/main" id="{90416ED1-D97B-4CA7-A9D6-1C7ED0FF35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85721"/>
            <a:ext cx="5618175" cy="3739598"/>
          </a:xfrm>
        </p:spPr>
      </p:pic>
      <p:pic>
        <p:nvPicPr>
          <p:cNvPr id="7" name="Picture 6">
            <a:extLst>
              <a:ext uri="{FF2B5EF4-FFF2-40B4-BE49-F238E27FC236}">
                <a16:creationId xmlns:a16="http://schemas.microsoft.com/office/drawing/2014/main" id="{C1579732-D7E4-444C-819B-6CA1668FD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7670" y="1985721"/>
            <a:ext cx="4986130" cy="3739598"/>
          </a:xfrm>
          <a:prstGeom prst="rect">
            <a:avLst/>
          </a:prstGeom>
        </p:spPr>
      </p:pic>
    </p:spTree>
    <p:extLst>
      <p:ext uri="{BB962C8B-B14F-4D97-AF65-F5344CB8AC3E}">
        <p14:creationId xmlns:p14="http://schemas.microsoft.com/office/powerpoint/2010/main" val="4188940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844</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SKYLON and SABRE</vt:lpstr>
      <vt:lpstr>Skylon / SABRE (Synergistic Air Breathing Rocket Engine) Single Stage to Orbit Vehicle</vt:lpstr>
      <vt:lpstr>For scale, note the small human figure under the center fuel tank.  REL proposes two orbital versions: a cargo carrier, and a passenger carrier.  The EC is designing an aircraft version, Lapcat, that will fly from London to Sydney in 4.5 hours (currently a 22 hour trip).</vt:lpstr>
      <vt:lpstr>It’s so cool</vt:lpstr>
      <vt:lpstr>Technical history supporting the concept</vt:lpstr>
      <vt:lpstr>Real hardware being tested</vt:lpstr>
      <vt:lpstr>Hardware Development Schedule</vt:lpstr>
      <vt:lpstr>Other design innovations and secrets</vt:lpstr>
      <vt:lpstr>TF1 Test Facility UK at left      TF2 Test Facility US at right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Skylon / SABRE Single Stage to Orbit Vehicle</dc:title>
  <dc:creator>Owner</dc:creator>
  <cp:lastModifiedBy>Owner</cp:lastModifiedBy>
  <cp:revision>31</cp:revision>
  <dcterms:created xsi:type="dcterms:W3CDTF">2018-04-04T00:39:35Z</dcterms:created>
  <dcterms:modified xsi:type="dcterms:W3CDTF">2018-04-07T03:06:48Z</dcterms:modified>
</cp:coreProperties>
</file>